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theme/themeOverride13.xml" ContentType="application/vnd.openxmlformats-officedocument.themeOverrid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2.xml" ContentType="application/vnd.openxmlformats-officedocument.them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3.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media/image55.jpg" ContentType="image/jpg"/>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1.xml" ContentType="application/vnd.openxmlformats-officedocument.themeOverride+xml"/>
  <Override PartName="/ppt/drawings/drawing1.xml" ContentType="application/vnd.openxmlformats-officedocument.drawingml.chartshape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72" r:id="rId2"/>
  </p:sldMasterIdLst>
  <p:notesMasterIdLst>
    <p:notesMasterId r:id="rId33"/>
  </p:notesMasterIdLst>
  <p:sldIdLst>
    <p:sldId id="258" r:id="rId3"/>
    <p:sldId id="259" r:id="rId4"/>
    <p:sldId id="261" r:id="rId5"/>
    <p:sldId id="262" r:id="rId6"/>
    <p:sldId id="264" r:id="rId7"/>
    <p:sldId id="265" r:id="rId8"/>
    <p:sldId id="266" r:id="rId9"/>
    <p:sldId id="267" r:id="rId10"/>
    <p:sldId id="268" r:id="rId11"/>
    <p:sldId id="290" r:id="rId12"/>
    <p:sldId id="291" r:id="rId13"/>
    <p:sldId id="292" r:id="rId14"/>
    <p:sldId id="272" r:id="rId15"/>
    <p:sldId id="274" r:id="rId16"/>
    <p:sldId id="293" r:id="rId17"/>
    <p:sldId id="275" r:id="rId18"/>
    <p:sldId id="276" r:id="rId19"/>
    <p:sldId id="277" r:id="rId20"/>
    <p:sldId id="278" r:id="rId21"/>
    <p:sldId id="279" r:id="rId22"/>
    <p:sldId id="280" r:id="rId23"/>
    <p:sldId id="282" r:id="rId24"/>
    <p:sldId id="281" r:id="rId25"/>
    <p:sldId id="294" r:id="rId26"/>
    <p:sldId id="284" r:id="rId27"/>
    <p:sldId id="285" r:id="rId28"/>
    <p:sldId id="286" r:id="rId29"/>
    <p:sldId id="287" r:id="rId30"/>
    <p:sldId id="288" r:id="rId31"/>
    <p:sldId id="289"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532B"/>
    <a:srgbClr val="7DBF4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63"/>
    <p:restoredTop sz="94694"/>
  </p:normalViewPr>
  <p:slideViewPr>
    <p:cSldViewPr snapToGrid="0">
      <p:cViewPr varScale="1">
        <p:scale>
          <a:sx n="79" d="100"/>
          <a:sy n="79" d="100"/>
        </p:scale>
        <p:origin x="835"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1.xml"/><Relationship Id="rId4"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overlay val="0"/>
      <c:spPr>
        <a:noFill/>
        <a:ln>
          <a:noFill/>
        </a:ln>
        <a:effectLst/>
      </c:spPr>
      <c:txPr>
        <a:bodyPr rot="0" spcFirstLastPara="1" vertOverflow="ellipsis" vert="horz" wrap="square" anchor="ctr" anchorCtr="1"/>
        <a:lstStyle/>
        <a:p>
          <a:pPr>
            <a:defRPr b="0" i="0" u="none" strike="noStrike" kern="1200" baseline="0">
              <a:solidFill>
                <a:schemeClr val="dk1">
                  <a:lumMod val="65000"/>
                  <a:lumOff val="35000"/>
                </a:schemeClr>
              </a:solidFill>
              <a:effectLst/>
              <a:latin typeface="+mn-lt"/>
              <a:ea typeface="+mn-ea"/>
              <a:cs typeface="+mn-cs"/>
            </a:defRPr>
          </a:pPr>
          <a:endParaRPr lang="en-US"/>
        </a:p>
      </c:txPr>
    </c:title>
    <c:autoTitleDeleted val="0"/>
    <c:plotArea>
      <c:layout/>
      <c:barChart>
        <c:barDir val="col"/>
        <c:grouping val="clustered"/>
        <c:varyColors val="0"/>
        <c:ser>
          <c:idx val="0"/>
          <c:order val="0"/>
          <c:tx>
            <c:strRef>
              <c:f>Sheet1!$J$54</c:f>
              <c:strCache>
                <c:ptCount val="1"/>
              </c:strCache>
            </c:strRef>
          </c:tx>
          <c:spPr>
            <a:gradFill>
              <a:gsLst>
                <a:gs pos="0">
                  <a:schemeClr val="accent2"/>
                </a:gs>
                <a:gs pos="100000">
                  <a:schemeClr val="accent2">
                    <a:lumMod val="84000"/>
                  </a:schemeClr>
                </a:gs>
              </a:gsLst>
              <a:lin ang="5400000" scaled="1"/>
            </a:gradFill>
            <a:ln>
              <a:noFill/>
            </a:ln>
            <a:effectLst>
              <a:outerShdw blurRad="76200" dir="18900000" sy="23000" kx="-1200000" algn="bl" rotWithShape="0">
                <a:prstClr val="black">
                  <a:alpha val="20000"/>
                </a:prstClr>
              </a:outerShdw>
            </a:effectLst>
          </c:spPr>
          <c:invertIfNegative val="0"/>
          <c:dLbls>
            <c:dLbl>
              <c:idx val="7"/>
              <c:layout>
                <c:manualLayout>
                  <c:x val="-1.8747883482051781E-3"/>
                  <c:y val="6.7654755088038684E-2"/>
                </c:manualLayout>
              </c:layout>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A709-C247-9302-DC4E84EEE31F}"/>
                </c:ext>
              </c:extLst>
            </c:dLbl>
            <c:spPr>
              <a:noFill/>
              <a:ln>
                <a:noFill/>
              </a:ln>
              <a:effectLst/>
            </c:spPr>
            <c:txPr>
              <a:bodyPr rot="0" spcFirstLastPara="1" vertOverflow="ellipsis" vert="horz" wrap="square" lIns="38100" tIns="19050" rIns="38100" bIns="19050" anchor="ctr" anchorCtr="1">
                <a:spAutoFit/>
              </a:bodyPr>
              <a:lstStyle/>
              <a:p>
                <a:pPr>
                  <a:defRPr sz="1330" b="1" i="0" u="none" strike="noStrike" kern="1200" baseline="0">
                    <a:solidFill>
                      <a:schemeClr val="lt1"/>
                    </a:solidFill>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dk1">
                          <a:lumMod val="50000"/>
                          <a:lumOff val="50000"/>
                        </a:schemeClr>
                      </a:solidFill>
                    </a:ln>
                    <a:effectLst/>
                  </c:spPr>
                </c15:leaderLines>
              </c:ext>
            </c:extLst>
          </c:dLbls>
          <c:cat>
            <c:strRef>
              <c:f>Sheet1!$I$55:$I$62</c:f>
              <c:strCache>
                <c:ptCount val="8"/>
                <c:pt idx="0">
                  <c:v>Essential Copper</c:v>
                </c:pt>
                <c:pt idx="1">
                  <c:v>Access Core</c:v>
                </c:pt>
                <c:pt idx="2">
                  <c:v>Access Saver</c:v>
                </c:pt>
                <c:pt idx="3">
                  <c:v>Gold Ascend &amp; EDO</c:v>
                </c:pt>
                <c:pt idx="4">
                  <c:v>Value &amp; Core EDO</c:v>
                </c:pt>
                <c:pt idx="5">
                  <c:v>Platinum Enhanced &amp; EDO</c:v>
                </c:pt>
                <c:pt idx="6">
                  <c:v>Plus</c:v>
                </c:pt>
                <c:pt idx="7">
                  <c:v>Titanium Executive</c:v>
                </c:pt>
              </c:strCache>
            </c:strRef>
          </c:cat>
          <c:val>
            <c:numRef>
              <c:f>Sheet1!$J$55:$J$62</c:f>
              <c:numCache>
                <c:formatCode>0%</c:formatCode>
                <c:ptCount val="8"/>
                <c:pt idx="0">
                  <c:v>5.8998485831711009E-2</c:v>
                </c:pt>
                <c:pt idx="1">
                  <c:v>1.0833513591462975E-2</c:v>
                </c:pt>
                <c:pt idx="2">
                  <c:v>8.5388276011248113E-2</c:v>
                </c:pt>
                <c:pt idx="3">
                  <c:v>0.36190424688153433</c:v>
                </c:pt>
                <c:pt idx="4">
                  <c:v>0.21605739418847791</c:v>
                </c:pt>
                <c:pt idx="5">
                  <c:v>0.20219554401903525</c:v>
                </c:pt>
                <c:pt idx="6">
                  <c:v>3.3618141178167138E-2</c:v>
                </c:pt>
                <c:pt idx="7">
                  <c:v>3.1004398298363257E-2</c:v>
                </c:pt>
              </c:numCache>
            </c:numRef>
          </c:val>
          <c:extLst>
            <c:ext xmlns:c16="http://schemas.microsoft.com/office/drawing/2014/chart" uri="{C3380CC4-5D6E-409C-BE32-E72D297353CC}">
              <c16:uniqueId val="{00000001-A709-C247-9302-DC4E84EEE31F}"/>
            </c:ext>
          </c:extLst>
        </c:ser>
        <c:dLbls>
          <c:dLblPos val="inEnd"/>
          <c:showLegendKey val="0"/>
          <c:showVal val="1"/>
          <c:showCatName val="0"/>
          <c:showSerName val="0"/>
          <c:showPercent val="0"/>
          <c:showBubbleSize val="0"/>
        </c:dLbls>
        <c:gapWidth val="41"/>
        <c:axId val="260556447"/>
        <c:axId val="260556927"/>
      </c:barChart>
      <c:catAx>
        <c:axId val="260556447"/>
        <c:scaling>
          <c:orientation val="minMax"/>
        </c:scaling>
        <c:delete val="0"/>
        <c:axPos val="b"/>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dk1">
                    <a:lumMod val="65000"/>
                    <a:lumOff val="35000"/>
                  </a:schemeClr>
                </a:solidFill>
                <a:effectLst/>
                <a:latin typeface="+mn-lt"/>
                <a:ea typeface="+mn-ea"/>
                <a:cs typeface="+mn-cs"/>
              </a:defRPr>
            </a:pPr>
            <a:endParaRPr lang="en-US"/>
          </a:p>
        </c:txPr>
        <c:crossAx val="260556927"/>
        <c:crosses val="autoZero"/>
        <c:auto val="1"/>
        <c:lblAlgn val="ctr"/>
        <c:lblOffset val="100"/>
        <c:noMultiLvlLbl val="0"/>
      </c:catAx>
      <c:valAx>
        <c:axId val="260556927"/>
        <c:scaling>
          <c:orientation val="minMax"/>
        </c:scaling>
        <c:delete val="1"/>
        <c:axPos val="l"/>
        <c:numFmt formatCode="0%" sourceLinked="1"/>
        <c:majorTickMark val="none"/>
        <c:minorTickMark val="none"/>
        <c:tickLblPos val="nextTo"/>
        <c:crossAx val="260556447"/>
        <c:crosses val="autoZero"/>
        <c:crossBetween val="between"/>
      </c:valAx>
      <c:spPr>
        <a:noFill/>
        <a:ln>
          <a:noFill/>
        </a:ln>
        <a:effectLst/>
      </c:spPr>
    </c:plotArea>
    <c:plotVisOnly val="1"/>
    <c:dispBlanksAs val="gap"/>
    <c:showDLblsOverMax val="0"/>
  </c:chart>
  <c: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9.4034420285312587E-2"/>
          <c:y val="3.905359243356523E-2"/>
          <c:w val="0.89371767203343622"/>
          <c:h val="0.78358136837044956"/>
        </c:manualLayout>
      </c:layout>
      <c:barChart>
        <c:barDir val="col"/>
        <c:grouping val="clustered"/>
        <c:varyColors val="0"/>
        <c:ser>
          <c:idx val="0"/>
          <c:order val="0"/>
          <c:tx>
            <c:strRef>
              <c:f>Sheet2!$B$2</c:f>
              <c:strCache>
                <c:ptCount val="1"/>
                <c:pt idx="0">
                  <c:v>CONTRIBUTION INCREASE</c:v>
                </c:pt>
              </c:strCache>
            </c:strRef>
          </c:tx>
          <c:spPr>
            <a:solidFill>
              <a:schemeClr val="accent1"/>
            </a:solidFill>
            <a:ln>
              <a:noFill/>
            </a:ln>
            <a:effectLst/>
          </c:spPr>
          <c:invertIfNegative val="0"/>
          <c:dLbls>
            <c:dLbl>
              <c:idx val="5"/>
              <c:tx>
                <c:rich>
                  <a:bodyPr/>
                  <a:lstStyle/>
                  <a:p>
                    <a:r>
                      <a:rPr lang="en-US" dirty="0"/>
                      <a:t>17.8%</a:t>
                    </a:r>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D83A-C242-AE64-E7D099997579}"/>
                </c:ext>
              </c:extLst>
            </c:dLbl>
            <c:dLbl>
              <c:idx val="6"/>
              <c:tx>
                <c:rich>
                  <a:bodyPr/>
                  <a:lstStyle/>
                  <a:p>
                    <a:r>
                      <a:rPr lang="en-US"/>
                      <a:t>17.8%</a:t>
                    </a:r>
                    <a:endParaRPr lang="en-US" dirty="0"/>
                  </a:p>
                </c:rich>
              </c:tx>
              <c:dLblPos val="outEnd"/>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D83A-C242-AE64-E7D099997579}"/>
                </c:ext>
              </c:extLst>
            </c:dLbl>
            <c:spPr>
              <a:noFill/>
              <a:ln>
                <a:noFill/>
              </a:ln>
              <a:effectLst/>
            </c:spPr>
            <c:txPr>
              <a:bodyPr rot="0" spcFirstLastPara="1" vertOverflow="ellipsis" vert="horz" wrap="square" anchor="ctr" anchorCtr="1"/>
              <a:lstStyle/>
              <a:p>
                <a:pPr>
                  <a:defRPr sz="12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Sheet2!$A$3:$A$11</c:f>
              <c:strCache>
                <c:ptCount val="9"/>
                <c:pt idx="0">
                  <c:v>Gold</c:v>
                </c:pt>
                <c:pt idx="1">
                  <c:v>Gold Edo</c:v>
                </c:pt>
                <c:pt idx="2">
                  <c:v>Access Saver</c:v>
                </c:pt>
                <c:pt idx="3">
                  <c:v>Access Core</c:v>
                </c:pt>
                <c:pt idx="4">
                  <c:v>Titanium</c:v>
                </c:pt>
                <c:pt idx="5">
                  <c:v>Value Platinum</c:v>
                </c:pt>
                <c:pt idx="6">
                  <c:v>Value Platinum Core</c:v>
                </c:pt>
                <c:pt idx="7">
                  <c:v>Essential Copper </c:v>
                </c:pt>
                <c:pt idx="8">
                  <c:v>Scheme</c:v>
                </c:pt>
              </c:strCache>
            </c:strRef>
          </c:cat>
          <c:val>
            <c:numRef>
              <c:f>Sheet2!$B$3:$B$11</c:f>
              <c:numCache>
                <c:formatCode>0%</c:formatCode>
                <c:ptCount val="9"/>
                <c:pt idx="0">
                  <c:v>0.09</c:v>
                </c:pt>
                <c:pt idx="1">
                  <c:v>0.09</c:v>
                </c:pt>
                <c:pt idx="2">
                  <c:v>0.09</c:v>
                </c:pt>
                <c:pt idx="3">
                  <c:v>0.09</c:v>
                </c:pt>
                <c:pt idx="4" formatCode="0.0%">
                  <c:v>0.16300000000000001</c:v>
                </c:pt>
                <c:pt idx="5" formatCode="0.0%">
                  <c:v>0.17599999999999999</c:v>
                </c:pt>
                <c:pt idx="6" formatCode="0.0%">
                  <c:v>0.17599999999999999</c:v>
                </c:pt>
                <c:pt idx="7" formatCode="0.0%">
                  <c:v>0.32800000000000001</c:v>
                </c:pt>
                <c:pt idx="8" formatCode="0.00%">
                  <c:v>0.13819999999999999</c:v>
                </c:pt>
              </c:numCache>
            </c:numRef>
          </c:val>
          <c:extLst>
            <c:ext xmlns:c16="http://schemas.microsoft.com/office/drawing/2014/chart" uri="{C3380CC4-5D6E-409C-BE32-E72D297353CC}">
              <c16:uniqueId val="{00000002-D83A-C242-AE64-E7D099997579}"/>
            </c:ext>
          </c:extLst>
        </c:ser>
        <c:dLbls>
          <c:dLblPos val="outEnd"/>
          <c:showLegendKey val="0"/>
          <c:showVal val="1"/>
          <c:showCatName val="0"/>
          <c:showSerName val="0"/>
          <c:showPercent val="0"/>
          <c:showBubbleSize val="0"/>
        </c:dLbls>
        <c:gapWidth val="219"/>
        <c:overlap val="-27"/>
        <c:axId val="2014143503"/>
        <c:axId val="2014144463"/>
      </c:barChart>
      <c:catAx>
        <c:axId val="2014143503"/>
        <c:scaling>
          <c:orientation val="minMax"/>
        </c:scaling>
        <c:delete val="0"/>
        <c:axPos val="b"/>
        <c:title>
          <c:tx>
            <c:rich>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r>
                  <a:rPr lang="en-ZA" sz="1200"/>
                  <a:t>Options</a:t>
                </a:r>
              </a:p>
            </c:rich>
          </c:tx>
          <c:layout>
            <c:manualLayout>
              <c:xMode val="edge"/>
              <c:yMode val="edge"/>
              <c:x val="0.51683219344210374"/>
              <c:y val="0.91492233743365881"/>
            </c:manualLayout>
          </c:layout>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2014144463"/>
        <c:crosses val="autoZero"/>
        <c:auto val="1"/>
        <c:lblAlgn val="ctr"/>
        <c:lblOffset val="100"/>
        <c:noMultiLvlLbl val="0"/>
      </c:catAx>
      <c:valAx>
        <c:axId val="2014144463"/>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r>
                  <a:rPr lang="en-ZA"/>
                  <a:t>Contribution Increase</a:t>
                </a:r>
              </a:p>
            </c:rich>
          </c:tx>
          <c:overlay val="0"/>
          <c:spPr>
            <a:noFill/>
            <a:ln>
              <a:noFill/>
            </a:ln>
            <a:effectLst/>
          </c:spPr>
          <c:txPr>
            <a:bodyPr rot="-5400000" spcFirstLastPara="1" vertOverflow="ellipsis" vert="horz" wrap="square" anchor="ctr" anchorCtr="1"/>
            <a:lstStyle/>
            <a:p>
              <a:pPr>
                <a:defRPr sz="1000" b="1" i="0" u="none" strike="noStrike" kern="1200" baseline="0">
                  <a:solidFill>
                    <a:schemeClr val="tx1">
                      <a:lumMod val="65000"/>
                      <a:lumOff val="35000"/>
                    </a:schemeClr>
                  </a:solidFill>
                  <a:latin typeface="+mn-lt"/>
                  <a:ea typeface="+mn-ea"/>
                  <a:cs typeface="+mn-cs"/>
                </a:defRPr>
              </a:pPr>
              <a:endParaRPr lang="en-US"/>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US"/>
          </a:p>
        </c:txPr>
        <c:crossAx val="2014143503"/>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1"/>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withinLinear" id="15">
  <a:schemeClr val="accent2"/>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4">
  <cs:axisTitle>
    <cs:lnRef idx="0"/>
    <cs:fillRef idx="0"/>
    <cs:effectRef idx="0"/>
    <cs:fontRef idx="minor">
      <a:schemeClr val="dk1">
        <a:lumMod val="65000"/>
        <a:lumOff val="35000"/>
      </a:schemeClr>
    </cs:fontRef>
    <cs:defRPr sz="1197" b="1" kern="1200"/>
  </cs:axisTitle>
  <cs:categoryAxis>
    <cs:lnRef idx="0"/>
    <cs:fillRef idx="0"/>
    <cs:effectRef idx="0"/>
    <cs:fontRef idx="minor">
      <a:schemeClr val="dk1">
        <a:lumMod val="65000"/>
        <a:lumOff val="35000"/>
      </a:schemeClr>
    </cs:fontRef>
    <cs:defRPr sz="1197" kern="1200">
      <a:effectLst/>
    </cs:defRPr>
  </cs:categoryAxis>
  <cs:chartArea>
    <cs:lnRef idx="0"/>
    <cs:fillRef idx="0"/>
    <cs:effectRef idx="0"/>
    <cs:fontRef idx="minor">
      <a:schemeClr val="dk1"/>
    </cs:fontRef>
    <cs:spPr>
      <a:gradFill flip="none" rotWithShape="1">
        <a:gsLst>
          <a:gs pos="0">
            <a:schemeClr val="lt1"/>
          </a:gs>
          <a:gs pos="68000">
            <a:schemeClr val="lt1">
              <a:lumMod val="85000"/>
            </a:schemeClr>
          </a:gs>
          <a:gs pos="100000">
            <a:schemeClr val="lt1"/>
          </a:gs>
        </a:gsLst>
        <a:lin ang="5400000" scaled="1"/>
        <a:tileRect/>
      </a:gradFill>
      <a:ln w="9525" cap="flat" cmpd="sng" algn="ctr">
        <a:solidFill>
          <a:schemeClr val="dk1">
            <a:lumMod val="15000"/>
            <a:lumOff val="85000"/>
          </a:schemeClr>
        </a:solidFill>
        <a:round/>
      </a:ln>
    </cs:spPr>
    <cs:defRPr sz="1330" kern="1200"/>
  </cs:chartArea>
  <cs:dataLabel>
    <cs:lnRef idx="0"/>
    <cs:fillRef idx="0"/>
    <cs:effectRef idx="0"/>
    <cs:fontRef idx="minor">
      <a:schemeClr val="lt1"/>
    </cs:fontRef>
    <cs:spPr/>
    <cs:defRPr sz="1330" b="1" i="0" u="none" strike="noStrike" kern="1200" baseline="0"/>
  </cs:dataLabel>
  <cs:dataLabelCallout>
    <cs:lnRef idx="0"/>
    <cs:fillRef idx="0"/>
    <cs:effectRef idx="0"/>
    <cs:fontRef idx="minor">
      <a:schemeClr val="lt1"/>
    </cs:fontRef>
    <cs:spPr>
      <a:solidFill>
        <a:schemeClr val="dk1">
          <a:lumMod val="65000"/>
          <a:lumOff val="35000"/>
          <a:alpha val="75000"/>
        </a:schemeClr>
      </a:solidFill>
    </cs:spPr>
    <cs:defRPr sz="1330" b="1" kern="1200"/>
    <cs:bodyPr rot="0" spcFirstLastPara="1" vertOverflow="clip" horzOverflow="clip" vert="horz" wrap="square" lIns="36576" tIns="18288" rIns="36576" bIns="18288" anchor="ctr" anchorCtr="1">
      <a:spAutoFit/>
    </cs:bodyPr>
  </cs:dataLabelCallout>
  <cs:dataPoint>
    <cs:lnRef idx="0">
      <cs:styleClr val="auto"/>
    </cs:lnRef>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
  <cs:dataPoint3D>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3D>
  <cs:dataPointLine>
    <cs:lnRef idx="0">
      <cs:styleClr val="auto"/>
    </cs:lnRef>
    <cs:fillRef idx="0"/>
    <cs:effectRef idx="0"/>
    <cs:fontRef idx="minor">
      <a:schemeClr val="dk1"/>
    </cs:fontRef>
    <cs:spPr>
      <a:ln w="28575" cap="rnd">
        <a:gradFill>
          <a:gsLst>
            <a:gs pos="0">
              <a:schemeClr val="phClr"/>
            </a:gs>
            <a:gs pos="100000">
              <a:schemeClr val="phClr">
                <a:lumMod val="84000"/>
              </a:schemeClr>
            </a:gs>
          </a:gsLst>
          <a:lin ang="5400000" scaled="1"/>
        </a:gradFill>
        <a:round/>
      </a:ln>
    </cs:spPr>
  </cs:dataPointLine>
  <cs:dataPointMarker>
    <cs:lnRef idx="0"/>
    <cs:fillRef idx="0">
      <cs:styleClr val="auto"/>
    </cs:fillRef>
    <cs:effectRef idx="0"/>
    <cs:fontRef idx="minor">
      <a:schemeClr val="dk1"/>
    </cs:fontRef>
    <cs:spPr>
      <a:gradFill>
        <a:gsLst>
          <a:gs pos="0">
            <a:schemeClr val="phClr"/>
          </a:gs>
          <a:gs pos="100000">
            <a:schemeClr val="phClr">
              <a:lumMod val="84000"/>
            </a:schemeClr>
          </a:gs>
        </a:gsLst>
        <a:lin ang="5400000" scaled="1"/>
      </a:gradFill>
      <a:effectLst>
        <a:outerShdw blurRad="76200" dir="18900000" sy="23000" kx="-1200000" algn="bl" rotWithShape="0">
          <a:prstClr val="black">
            <a:alpha val="20000"/>
          </a:prstClr>
        </a:outerShdw>
      </a:effectLst>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65000"/>
        <a:lumOff val="35000"/>
      </a:schemeClr>
    </cs:fontRef>
    <cs:spPr>
      <a:ln w="9525">
        <a:solidFill>
          <a:schemeClr val="dk1">
            <a:lumMod val="15000"/>
            <a:lumOff val="85000"/>
          </a:schemeClr>
        </a:solidFill>
      </a:ln>
    </cs:spPr>
    <cs:defRPr sz="1197" kern="1200"/>
  </cs:dataTable>
  <cs:downBar>
    <cs:lnRef idx="0"/>
    <cs:fillRef idx="0"/>
    <cs:effectRef idx="0"/>
    <cs:fontRef idx="minor">
      <a:schemeClr val="dk1"/>
    </cs:fontRef>
    <cs:spPr>
      <a:solidFill>
        <a:schemeClr val="dk1">
          <a:lumMod val="35000"/>
          <a:lumOff val="65000"/>
        </a:schemeClr>
      </a:solidFill>
      <a:ln w="9525">
        <a:solidFill>
          <a:schemeClr val="dk1">
            <a:lumMod val="50000"/>
            <a:lumOff val="50000"/>
          </a:schemeClr>
        </a:solidFill>
      </a:ln>
    </cs:spPr>
  </cs:downBar>
  <cs:dropLine>
    <cs:lnRef idx="0"/>
    <cs:fillRef idx="0"/>
    <cs:effectRef idx="0"/>
    <cs:fontRef idx="minor">
      <a:schemeClr val="dk1"/>
    </cs:fontRef>
    <cs:spPr>
      <a:ln w="9525">
        <a:solidFill>
          <a:schemeClr val="dk1">
            <a:lumMod val="50000"/>
            <a:lumOff val="50000"/>
          </a:schemeClr>
        </a:solidFill>
        <a:round/>
      </a:ln>
    </cs:spPr>
  </cs:dropLine>
  <cs:errorBar>
    <cs:lnRef idx="0"/>
    <cs:fillRef idx="0"/>
    <cs:effectRef idx="0"/>
    <cs:fontRef idx="minor">
      <a:schemeClr val="dk1"/>
    </cs:fontRef>
    <cs:spPr>
      <a:ln w="9525">
        <a:solidFill>
          <a:schemeClr val="dk1">
            <a:lumMod val="50000"/>
            <a:lumOff val="50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solidFill>
          <a:schemeClr val="dk1">
            <a:lumMod val="15000"/>
            <a:lumOff val="85000"/>
          </a:schemeClr>
        </a:solidFill>
        <a:round/>
      </a:ln>
    </cs:spPr>
  </cs:gridlineMajor>
  <cs:gridlineMinor>
    <cs:lnRef idx="0"/>
    <cs:fillRef idx="0"/>
    <cs:effectRef idx="0"/>
    <cs:fontRef idx="minor">
      <a:schemeClr val="dk1"/>
    </cs:fontRef>
    <cs:spPr>
      <a:ln>
        <a:solidFill>
          <a:schemeClr val="dk1">
            <a:lumMod val="5000"/>
            <a:lumOff val="95000"/>
          </a:schemeClr>
        </a:solidFill>
      </a:ln>
    </cs:spPr>
  </cs:gridlineMinor>
  <cs:hiLoLine>
    <cs:lnRef idx="0"/>
    <cs:fillRef idx="0"/>
    <cs:effectRef idx="0"/>
    <cs:fontRef idx="minor">
      <a:schemeClr val="dk1"/>
    </cs:fontRef>
    <cs:spPr>
      <a:ln w="9525">
        <a:solidFill>
          <a:schemeClr val="dk1">
            <a:lumMod val="50000"/>
            <a:lumOff val="50000"/>
          </a:schemeClr>
        </a:solidFill>
        <a:round/>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65000"/>
        <a:lumOff val="35000"/>
      </a:schemeClr>
    </cs:fontRef>
    <cs:defRPr sz="1197"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65000"/>
        <a:lumOff val="35000"/>
      </a:schemeClr>
    </cs:fontRef>
    <cs:spPr>
      <a:ln w="9525" cap="flat" cmpd="sng" algn="ctr">
        <a:solidFill>
          <a:schemeClr val="dk1">
            <a:lumMod val="15000"/>
            <a:lumOff val="85000"/>
          </a:schemeClr>
        </a:solidFill>
        <a:round/>
      </a:ln>
    </cs:spPr>
    <cs:defRPr sz="1197"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65000"/>
        <a:lumOff val="35000"/>
      </a:schemeClr>
    </cs:fontRef>
    <cs:defRPr kern="1200">
      <a:effectLst/>
    </cs:defRPr>
  </cs:title>
  <cs:trendline>
    <cs:lnRef idx="0">
      <cs:styleClr val="auto"/>
    </cs:lnRef>
    <cs:fillRef idx="0"/>
    <cs:effectRef idx="0"/>
    <cs:fontRef idx="minor">
      <a:schemeClr val="dk1"/>
    </cs:fontRef>
    <cs:spPr>
      <a:ln w="19050" cap="rnd">
        <a:solidFill>
          <a:schemeClr val="phClr"/>
        </a:solidFill>
        <a:prstDash val="sysDash"/>
      </a:ln>
    </cs:spPr>
  </cs:trendline>
  <cs:trendlineLabel>
    <cs:lnRef idx="0"/>
    <cs:fillRef idx="0"/>
    <cs:effectRef idx="0"/>
    <cs:fontRef idx="minor">
      <a:schemeClr val="dk1">
        <a:lumMod val="65000"/>
        <a:lumOff val="35000"/>
      </a:schemeClr>
    </cs:fontRef>
    <cs:defRPr sz="1197" kern="1200"/>
  </cs:trendlineLabel>
  <cs:upBar>
    <cs:lnRef idx="0"/>
    <cs:fillRef idx="0"/>
    <cs:effectRef idx="0"/>
    <cs:fontRef idx="minor">
      <a:schemeClr val="dk1"/>
    </cs:fontRef>
    <cs:spPr>
      <a:solidFill>
        <a:schemeClr val="lt1">
          <a:lumMod val="95000"/>
        </a:schemeClr>
      </a:solidFill>
      <a:ln w="9525">
        <a:solidFill>
          <a:schemeClr val="dk1">
            <a:lumMod val="15000"/>
            <a:lumOff val="85000"/>
          </a:schemeClr>
        </a:solidFill>
      </a:ln>
    </cs:spPr>
  </cs:upBar>
  <cs:valueAxis>
    <cs:lnRef idx="0"/>
    <cs:fillRef idx="0"/>
    <cs:effectRef idx="0"/>
    <cs:fontRef idx="minor">
      <a:schemeClr val="dk1">
        <a:lumMod val="65000"/>
        <a:lumOff val="35000"/>
      </a:schemeClr>
    </cs:fontRef>
    <cs:defRPr sz="1197"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0.08262</cdr:x>
      <cdr:y>0.54463</cdr:y>
    </cdr:from>
    <cdr:to>
      <cdr:x>0.98587</cdr:x>
      <cdr:y>0.54463</cdr:y>
    </cdr:to>
    <cdr:cxnSp macro="">
      <cdr:nvCxnSpPr>
        <cdr:cNvPr id="3" name="Straight Connector 2">
          <a:extLst xmlns:a="http://schemas.openxmlformats.org/drawingml/2006/main">
            <a:ext uri="{FF2B5EF4-FFF2-40B4-BE49-F238E27FC236}">
              <a16:creationId xmlns:a16="http://schemas.microsoft.com/office/drawing/2014/main" id="{639E3F2D-9FD3-5B6F-11D4-05604A3F19EE}"/>
            </a:ext>
          </a:extLst>
        </cdr:cNvPr>
        <cdr:cNvCxnSpPr/>
      </cdr:nvCxnSpPr>
      <cdr:spPr>
        <a:xfrm xmlns:a="http://schemas.openxmlformats.org/drawingml/2006/main">
          <a:off x="856693" y="2654423"/>
          <a:ext cx="9365942" cy="0"/>
        </a:xfrm>
        <a:prstGeom xmlns:a="http://schemas.openxmlformats.org/drawingml/2006/main" prst="line">
          <a:avLst/>
        </a:prstGeom>
        <a:ln xmlns:a="http://schemas.openxmlformats.org/drawingml/2006/main" w="19050" cap="flat" cmpd="sng" algn="ctr">
          <a:solidFill>
            <a:schemeClr val="accent5"/>
          </a:solidFill>
          <a:prstDash val="dash"/>
          <a:round/>
          <a:headEnd type="none" w="med" len="med"/>
          <a:tailEnd type="none" w="med" len="med"/>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4899D08-BD68-8B4C-9837-15F71CCD6212}" type="datetimeFigureOut">
              <a:rPr lang="en-US" smtClean="0"/>
              <a:t>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C55059-D620-D54A-9B52-CCBE9E60DC74}" type="slidenum">
              <a:rPr lang="en-US" smtClean="0"/>
              <a:t>‹#›</a:t>
            </a:fld>
            <a:endParaRPr lang="en-US"/>
          </a:p>
        </p:txBody>
      </p:sp>
    </p:spTree>
    <p:extLst>
      <p:ext uri="{BB962C8B-B14F-4D97-AF65-F5344CB8AC3E}">
        <p14:creationId xmlns:p14="http://schemas.microsoft.com/office/powerpoint/2010/main" val="21154008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DC55059-D620-D54A-9B52-CCBE9E60DC74}" type="slidenum">
              <a:rPr lang="en-US" smtClean="0"/>
              <a:t>1</a:t>
            </a:fld>
            <a:endParaRPr lang="en-US"/>
          </a:p>
        </p:txBody>
      </p:sp>
    </p:spTree>
    <p:extLst>
      <p:ext uri="{BB962C8B-B14F-4D97-AF65-F5344CB8AC3E}">
        <p14:creationId xmlns:p14="http://schemas.microsoft.com/office/powerpoint/2010/main" val="10939491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1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2.xml"/><Relationship Id="rId1" Type="http://schemas.openxmlformats.org/officeDocument/2006/relationships/themeOverride" Target="../theme/themeOverride14.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slideMaster" Target="../slideMasters/slideMaster2.xml"/><Relationship Id="rId1" Type="http://schemas.openxmlformats.org/officeDocument/2006/relationships/themeOverride" Target="../theme/themeOverride1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Master" Target="../slideMasters/slideMaster2.xml"/><Relationship Id="rId1" Type="http://schemas.openxmlformats.org/officeDocument/2006/relationships/themeOverride" Target="../theme/themeOverride16.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Master" Target="../slideMasters/slideMaster2.xml"/><Relationship Id="rId1" Type="http://schemas.openxmlformats.org/officeDocument/2006/relationships/themeOverride" Target="../theme/themeOverride17.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Master" Target="../slideMasters/slideMaster2.xml"/><Relationship Id="rId1" Type="http://schemas.openxmlformats.org/officeDocument/2006/relationships/themeOverride" Target="../theme/themeOverride18.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slideMaster" Target="../slideMasters/slideMaster2.xml"/><Relationship Id="rId1" Type="http://schemas.openxmlformats.org/officeDocument/2006/relationships/themeOverride" Target="../theme/themeOverride19.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0.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DE84C-7237-BAA5-D075-429E6E585EDB}"/>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1FEFE88-A82C-7091-4797-3A631611E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F200160-ECB7-3A41-8A24-13990F11C2D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05FCB998-1811-2B5C-E8CD-C85861C56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699FD-C108-560F-7C1A-BFEAE8CF670E}"/>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42487163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0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46178353"/>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11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036599014"/>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526776138"/>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763138058"/>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503198216"/>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dirty="0"/>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547471511"/>
      </p:ext>
    </p:extLst>
  </p:cSld>
  <p:clrMapOvr>
    <a:overrideClrMapping bg1="lt1" tx1="dk1" bg2="lt2" tx2="dk2" accent1="accent1" accent2="accent2" accent3="accent3" accent4="accent4" accent5="accent5" accent6="accent6" hlink="hlink" folHlink="folHlink"/>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7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dirty="0"/>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406939028"/>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120898254"/>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12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453197104"/>
      </p:ext>
    </p:extLst>
  </p:cSld>
  <p:clrMapOvr>
    <a:overrideClrMapping bg1="lt1" tx1="dk1" bg2="lt2" tx2="dk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6_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184250014"/>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9E0C-EAD8-F28C-55E9-FB638C85B07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B3B56A3-A83C-971A-987E-C655B80509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BA6AF2-1471-422C-CF54-9CCBAF4D2CCE}"/>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4B7DA658-2CCC-AAC0-49E4-3CA29163F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70EA6-3077-94A8-469E-B62DAA759B05}"/>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579995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F9A8-90FB-6D95-AD39-62BD354869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03CAD1-04E3-5A5B-4017-C1A81ED60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B96D994-500C-A85D-2658-A51CDBECA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C6A576-4556-F963-E9F3-F1D07118BEBF}"/>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6" name="Footer Placeholder 5">
            <a:extLst>
              <a:ext uri="{FF2B5EF4-FFF2-40B4-BE49-F238E27FC236}">
                <a16:creationId xmlns:a16="http://schemas.microsoft.com/office/drawing/2014/main" id="{3B337A44-E3A7-532F-29FF-8A05D45B7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81B89-994A-C597-A1CA-25A22335D6D6}"/>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48027105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B92D-E37E-000C-C853-1B4AEBBC8E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3A9C3AB-B25C-00C6-FA98-FEADD67F0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115F4-4E28-5500-3C86-EC6D6C5D9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0AA4FF-8B39-3C03-AC0F-39913FD358B3}"/>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6" name="Footer Placeholder 5">
            <a:extLst>
              <a:ext uri="{FF2B5EF4-FFF2-40B4-BE49-F238E27FC236}">
                <a16:creationId xmlns:a16="http://schemas.microsoft.com/office/drawing/2014/main" id="{3F31D9F2-6BAF-C97B-B439-D1BDCECE2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FEC28-9BA9-2AC9-9688-AEDFFC84A59E}"/>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84899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CA34-0BC8-3E7C-BF2F-A45321DD67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814FB66-A0BF-C01E-1F47-C795CCF95C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2919C7-3EBD-2C8B-37ED-D14D82D31E2A}"/>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14E62C5E-B195-A02D-9E92-C7E3B148B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BBC05-3EF3-B6E7-5653-39890B9ED66E}"/>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16336440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92D115-7F2E-CEFF-CCA8-2F2E68B46DD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80E17C-FBED-E47B-06E4-B7B3513315B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FBCDA3-9737-B531-BA8B-A5BEFC9F2893}"/>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7B8D3E24-88F6-D76C-1367-C99A29387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4D493-694F-DA6B-5FC0-E67FAF0F0CAA}"/>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3684866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DE84C-7237-BAA5-D075-429E6E585EDB}"/>
              </a:ext>
            </a:extLst>
          </p:cNvPr>
          <p:cNvSpPr>
            <a:spLocks noGrp="1"/>
          </p:cNvSpPr>
          <p:nvPr>
            <p:ph type="ctrTitle"/>
          </p:nvPr>
        </p:nvSpPr>
        <p:spPr>
          <a:xfrm>
            <a:off x="1524000" y="1122363"/>
            <a:ext cx="9144000" cy="2387600"/>
          </a:xfrm>
        </p:spPr>
        <p:txBody>
          <a:bodyPr anchor="b"/>
          <a:lstStyle>
            <a:lvl1pPr algn="ctr">
              <a:defRPr sz="6000"/>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51FEFE88-A82C-7091-4797-3A631611E88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a:p>
        </p:txBody>
      </p:sp>
      <p:sp>
        <p:nvSpPr>
          <p:cNvPr id="4" name="Date Placeholder 3">
            <a:extLst>
              <a:ext uri="{FF2B5EF4-FFF2-40B4-BE49-F238E27FC236}">
                <a16:creationId xmlns:a16="http://schemas.microsoft.com/office/drawing/2014/main" id="{7F200160-ECB7-3A41-8A24-13990F11C2D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05FCB998-1811-2B5C-E8CD-C85861C5664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0699FD-C108-560F-7C1A-BFEAE8CF670E}"/>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5071132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E89E0C-EAD8-F28C-55E9-FB638C85B074}"/>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4B3B56A3-A83C-971A-987E-C655B8050986}"/>
              </a:ext>
            </a:extLst>
          </p:cNvPr>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04BA6AF2-1471-422C-CF54-9CCBAF4D2CCE}"/>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4B7DA658-2CCC-AAC0-49E4-3CA29163F47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470EA6-3077-94A8-469E-B62DAA759B05}"/>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35081623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099E-9806-1730-2A98-96C9FA6161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C982F25-249A-E80A-3489-AA58D66041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5A17BF-C2C3-468E-5811-9BD9E0A19288}"/>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E56B59F2-EF3E-B519-E5A7-C2A2A25CC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AB5A7-377B-CB0F-31AB-A67FD54B072B}"/>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8646793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B309-23AB-25B2-C8E6-DDF21533BC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A8EC6B-6786-7532-BC4A-8257CBB8E01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53B136F-CF2C-ED4C-6CA9-14AABF3FB1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0BAC13D-23E4-9708-8376-17B92F3B04B6}"/>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6" name="Footer Placeholder 5">
            <a:extLst>
              <a:ext uri="{FF2B5EF4-FFF2-40B4-BE49-F238E27FC236}">
                <a16:creationId xmlns:a16="http://schemas.microsoft.com/office/drawing/2014/main" id="{3C453571-6535-40BE-B88A-16F63C3CA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60E51-0459-2074-3A79-EEF6A494BE4A}"/>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38519811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95D1-8F4C-DFDE-3CBF-5DEF211E49E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E131FAA-77BF-43CF-6FF9-AC909D728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79C2418-4280-99C3-A805-475CF6945F6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B14F4C1-2025-1FBE-5496-1B72465EB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5E3348-2D33-5C7C-12C6-076B34E221E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0659EB-D689-203A-E64D-254E2F1CEAD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8" name="Footer Placeholder 7">
            <a:extLst>
              <a:ext uri="{FF2B5EF4-FFF2-40B4-BE49-F238E27FC236}">
                <a16:creationId xmlns:a16="http://schemas.microsoft.com/office/drawing/2014/main" id="{2D2B5E31-F57F-70EA-5ED6-E60BDAEAD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92A2B1-CAB5-9748-45BC-7226CF670446}"/>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79396359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E446-F054-9849-C8B3-FCD561B8D5D2}"/>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DA154AB6-5189-E86D-F137-1903B711154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4" name="Footer Placeholder 3">
            <a:extLst>
              <a:ext uri="{FF2B5EF4-FFF2-40B4-BE49-F238E27FC236}">
                <a16:creationId xmlns:a16="http://schemas.microsoft.com/office/drawing/2014/main" id="{24828792-B306-BC21-3FE9-E83916DCA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08CD52-46AF-29CC-A971-A39B8BC82429}"/>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5358577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91099E-9806-1730-2A98-96C9FA61612F}"/>
              </a:ext>
            </a:extLst>
          </p:cNvPr>
          <p:cNvSpPr>
            <a:spLocks noGrp="1"/>
          </p:cNvSpPr>
          <p:nvPr>
            <p:ph type="title"/>
          </p:nvPr>
        </p:nvSpPr>
        <p:spPr>
          <a:xfrm>
            <a:off x="831850" y="1709738"/>
            <a:ext cx="10515600" cy="2852737"/>
          </a:xfrm>
        </p:spPr>
        <p:txBody>
          <a:bodyPr anchor="b"/>
          <a:lstStyle>
            <a:lvl1pPr>
              <a:defRPr sz="6000"/>
            </a:lvl1pPr>
          </a:lstStyle>
          <a:p>
            <a:r>
              <a:rPr lang="en-GB"/>
              <a:t>Click to edit Master title style</a:t>
            </a:r>
            <a:endParaRPr lang="en-US"/>
          </a:p>
        </p:txBody>
      </p:sp>
      <p:sp>
        <p:nvSpPr>
          <p:cNvPr id="3" name="Text Placeholder 2">
            <a:extLst>
              <a:ext uri="{FF2B5EF4-FFF2-40B4-BE49-F238E27FC236}">
                <a16:creationId xmlns:a16="http://schemas.microsoft.com/office/drawing/2014/main" id="{BC982F25-249A-E80A-3489-AA58D66041C9}"/>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GB"/>
              <a:t>Click to edit Master text styles</a:t>
            </a:r>
          </a:p>
        </p:txBody>
      </p:sp>
      <p:sp>
        <p:nvSpPr>
          <p:cNvPr id="4" name="Date Placeholder 3">
            <a:extLst>
              <a:ext uri="{FF2B5EF4-FFF2-40B4-BE49-F238E27FC236}">
                <a16:creationId xmlns:a16="http://schemas.microsoft.com/office/drawing/2014/main" id="{4F5A17BF-C2C3-468E-5811-9BD9E0A19288}"/>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E56B59F2-EF3E-B519-E5A7-C2A2A25CC1F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3BAB5A7-377B-CB0F-31AB-A67FD54B072B}"/>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66514042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58548607"/>
      </p:ext>
    </p:extLst>
  </p:cSld>
  <p:clrMapOvr>
    <a:overrideClrMapping bg1="lt1" tx1="dk1" bg2="lt2" tx2="dk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2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701547553"/>
      </p:ext>
    </p:extLst>
  </p:cSld>
  <p:clrMapOvr>
    <a:overrideClrMapping bg1="lt1" tx1="dk1" bg2="lt2" tx2="dk2" accent1="accent1" accent2="accent2" accent3="accent3" accent4="accent4" accent5="accent5" accent6="accent6" hlink="hlink" folHlink="folHlink"/>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3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649102233"/>
      </p:ext>
    </p:extLst>
  </p:cSld>
  <p:clrMapOvr>
    <a:overrideClrMapping bg1="lt1" tx1="dk1" bg2="lt2" tx2="dk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4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532215024"/>
      </p:ext>
    </p:extLst>
  </p:cSld>
  <p:clrMapOvr>
    <a:overrideClrMapping bg1="lt1" tx1="dk1" bg2="lt2" tx2="dk2" accent1="accent1" accent2="accent2" accent3="accent3" accent4="accent4" accent5="accent5" accent6="accent6" hlink="hlink" folHlink="folHlink"/>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5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dirty="0"/>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068238758"/>
      </p:ext>
    </p:extLst>
  </p:cSld>
  <p:clrMapOvr>
    <a:overrideClrMapping bg1="lt1" tx1="dk1" bg2="lt2" tx2="dk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1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502777476"/>
      </p:ext>
    </p:extLst>
  </p:cSld>
  <p:clrMapOvr>
    <a:overrideClrMapping bg1="lt1" tx1="dk1" bg2="lt2" tx2="dk2" accent1="accent1" accent2="accent2" accent3="accent3" accent4="accent4" accent5="accent5" accent6="accent6" hlink="hlink" folHlink="folHlink"/>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6_Blank">
    <p:bg>
      <p:bgRef idx="1001">
        <a:schemeClr val="bg1"/>
      </p:bgRef>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453624484"/>
      </p:ext>
    </p:extLst>
  </p:cSld>
  <p:clrMapOvr>
    <a:overrideClrMapping bg1="lt1" tx1="dk1" bg2="lt2" tx2="dk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5CF9A8-90FB-6D95-AD39-62BD3548698C}"/>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Content Placeholder 2">
            <a:extLst>
              <a:ext uri="{FF2B5EF4-FFF2-40B4-BE49-F238E27FC236}">
                <a16:creationId xmlns:a16="http://schemas.microsoft.com/office/drawing/2014/main" id="{0203CAD1-04E3-5A5B-4017-C1A81ED600F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a:extLst>
              <a:ext uri="{FF2B5EF4-FFF2-40B4-BE49-F238E27FC236}">
                <a16:creationId xmlns:a16="http://schemas.microsoft.com/office/drawing/2014/main" id="{AB96D994-500C-A85D-2658-A51CDBECABC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45C6A576-4556-F963-E9F3-F1D07118BEBF}"/>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6" name="Footer Placeholder 5">
            <a:extLst>
              <a:ext uri="{FF2B5EF4-FFF2-40B4-BE49-F238E27FC236}">
                <a16:creationId xmlns:a16="http://schemas.microsoft.com/office/drawing/2014/main" id="{3B337A44-E3A7-532F-29FF-8A05D45B7A8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81B89-994A-C597-A1CA-25A22335D6D6}"/>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5764647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BB92D-E37E-000C-C853-1B4AEBBC8E39}"/>
              </a:ext>
            </a:extLst>
          </p:cNvPr>
          <p:cNvSpPr>
            <a:spLocks noGrp="1"/>
          </p:cNvSpPr>
          <p:nvPr>
            <p:ph type="title"/>
          </p:nvPr>
        </p:nvSpPr>
        <p:spPr>
          <a:xfrm>
            <a:off x="839788" y="457200"/>
            <a:ext cx="3932237" cy="1600200"/>
          </a:xfrm>
        </p:spPr>
        <p:txBody>
          <a:bodyPr anchor="b"/>
          <a:lstStyle>
            <a:lvl1pPr>
              <a:defRPr sz="3200"/>
            </a:lvl1pPr>
          </a:lstStyle>
          <a:p>
            <a:r>
              <a:rPr lang="en-GB"/>
              <a:t>Click to edit Master title style</a:t>
            </a:r>
            <a:endParaRPr lang="en-US"/>
          </a:p>
        </p:txBody>
      </p:sp>
      <p:sp>
        <p:nvSpPr>
          <p:cNvPr id="3" name="Picture Placeholder 2">
            <a:extLst>
              <a:ext uri="{FF2B5EF4-FFF2-40B4-BE49-F238E27FC236}">
                <a16:creationId xmlns:a16="http://schemas.microsoft.com/office/drawing/2014/main" id="{23A9C3AB-B25C-00C6-FA98-FEADD67F0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C5115F4-4E28-5500-3C86-EC6D6C5D92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a:extLst>
              <a:ext uri="{FF2B5EF4-FFF2-40B4-BE49-F238E27FC236}">
                <a16:creationId xmlns:a16="http://schemas.microsoft.com/office/drawing/2014/main" id="{6C0AA4FF-8B39-3C03-AC0F-39913FD358B3}"/>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6" name="Footer Placeholder 5">
            <a:extLst>
              <a:ext uri="{FF2B5EF4-FFF2-40B4-BE49-F238E27FC236}">
                <a16:creationId xmlns:a16="http://schemas.microsoft.com/office/drawing/2014/main" id="{3F31D9F2-6BAF-C97B-B439-D1BDCECE27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B0FEC28-9BA9-2AC9-9688-AEDFFC84A59E}"/>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96805069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16CA34-0BC8-3E7C-BF2F-A45321DD67F1}"/>
              </a:ext>
            </a:extLst>
          </p:cNvPr>
          <p:cNvSpPr>
            <a:spLocks noGrp="1"/>
          </p:cNvSpPr>
          <p:nvPr>
            <p:ph type="title"/>
          </p:nvPr>
        </p:nvSpPr>
        <p:spPr/>
        <p:txBody>
          <a:bodyPr/>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F814FB66-A0BF-C01E-1F47-C795CCF95C1B}"/>
              </a:ext>
            </a:extLst>
          </p:cNvPr>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E02919C7-3EBD-2C8B-37ED-D14D82D31E2A}"/>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14E62C5E-B195-A02D-9E92-C7E3B148BB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11BBC05-3EF3-B6E7-5653-39890B9ED66E}"/>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4128382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C4B309-23AB-25B2-C8E6-DDF21533BCB1}"/>
              </a:ext>
            </a:extLst>
          </p:cNvPr>
          <p:cNvSpPr>
            <a:spLocks noGrp="1"/>
          </p:cNvSpPr>
          <p:nvPr>
            <p:ph type="title"/>
          </p:nvPr>
        </p:nvSpPr>
        <p:spPr/>
        <p:txBody>
          <a:bodyPr/>
          <a:lstStyle/>
          <a:p>
            <a:r>
              <a:rPr lang="en-GB"/>
              <a:t>Click to edit Master title style</a:t>
            </a:r>
            <a:endParaRPr lang="en-US"/>
          </a:p>
        </p:txBody>
      </p:sp>
      <p:sp>
        <p:nvSpPr>
          <p:cNvPr id="3" name="Content Placeholder 2">
            <a:extLst>
              <a:ext uri="{FF2B5EF4-FFF2-40B4-BE49-F238E27FC236}">
                <a16:creationId xmlns:a16="http://schemas.microsoft.com/office/drawing/2014/main" id="{BDA8EC6B-6786-7532-BC4A-8257CBB8E01C}"/>
              </a:ext>
            </a:extLst>
          </p:cNvPr>
          <p:cNvSpPr>
            <a:spLocks noGrp="1"/>
          </p:cNvSpPr>
          <p:nvPr>
            <p:ph sz="half" idx="1"/>
          </p:nvPr>
        </p:nvSpPr>
        <p:spPr>
          <a:xfrm>
            <a:off x="838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a:extLst>
              <a:ext uri="{FF2B5EF4-FFF2-40B4-BE49-F238E27FC236}">
                <a16:creationId xmlns:a16="http://schemas.microsoft.com/office/drawing/2014/main" id="{753B136F-CF2C-ED4C-6CA9-14AABF3FB192}"/>
              </a:ext>
            </a:extLst>
          </p:cNvPr>
          <p:cNvSpPr>
            <a:spLocks noGrp="1"/>
          </p:cNvSpPr>
          <p:nvPr>
            <p:ph sz="half" idx="2"/>
          </p:nvPr>
        </p:nvSpPr>
        <p:spPr>
          <a:xfrm>
            <a:off x="6172200" y="1825625"/>
            <a:ext cx="518160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4">
            <a:extLst>
              <a:ext uri="{FF2B5EF4-FFF2-40B4-BE49-F238E27FC236}">
                <a16:creationId xmlns:a16="http://schemas.microsoft.com/office/drawing/2014/main" id="{A0BAC13D-23E4-9708-8376-17B92F3B04B6}"/>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6" name="Footer Placeholder 5">
            <a:extLst>
              <a:ext uri="{FF2B5EF4-FFF2-40B4-BE49-F238E27FC236}">
                <a16:creationId xmlns:a16="http://schemas.microsoft.com/office/drawing/2014/main" id="{3C453571-6535-40BE-B88A-16F63C3CA1E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9B60E51-0459-2074-3A79-EEF6A494BE4A}"/>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74223106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92D115-7F2E-CEFF-CCA8-2F2E68B46DD2}"/>
              </a:ext>
            </a:extLst>
          </p:cNvPr>
          <p:cNvSpPr>
            <a:spLocks noGrp="1"/>
          </p:cNvSpPr>
          <p:nvPr>
            <p:ph type="title" orient="vert"/>
          </p:nvPr>
        </p:nvSpPr>
        <p:spPr>
          <a:xfrm>
            <a:off x="8724900" y="365125"/>
            <a:ext cx="2628900" cy="5811838"/>
          </a:xfrm>
        </p:spPr>
        <p:txBody>
          <a:bodyPr vert="eaVert"/>
          <a:lstStyle/>
          <a:p>
            <a:r>
              <a:rPr lang="en-GB"/>
              <a:t>Click to edit Master title style</a:t>
            </a:r>
            <a:endParaRPr lang="en-US"/>
          </a:p>
        </p:txBody>
      </p:sp>
      <p:sp>
        <p:nvSpPr>
          <p:cNvPr id="3" name="Vertical Text Placeholder 2">
            <a:extLst>
              <a:ext uri="{FF2B5EF4-FFF2-40B4-BE49-F238E27FC236}">
                <a16:creationId xmlns:a16="http://schemas.microsoft.com/office/drawing/2014/main" id="{B180E17C-FBED-E47B-06E4-B7B3513315B6}"/>
              </a:ext>
            </a:extLst>
          </p:cNvPr>
          <p:cNvSpPr>
            <a:spLocks noGrp="1"/>
          </p:cNvSpPr>
          <p:nvPr>
            <p:ph type="body" orient="vert" idx="1"/>
          </p:nvPr>
        </p:nvSpPr>
        <p:spPr>
          <a:xfrm>
            <a:off x="838200" y="365125"/>
            <a:ext cx="7734300"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a:extLst>
              <a:ext uri="{FF2B5EF4-FFF2-40B4-BE49-F238E27FC236}">
                <a16:creationId xmlns:a16="http://schemas.microsoft.com/office/drawing/2014/main" id="{B2FBCDA3-9737-B531-BA8B-A5BEFC9F2893}"/>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5" name="Footer Placeholder 4">
            <a:extLst>
              <a:ext uri="{FF2B5EF4-FFF2-40B4-BE49-F238E27FC236}">
                <a16:creationId xmlns:a16="http://schemas.microsoft.com/office/drawing/2014/main" id="{7B8D3E24-88F6-D76C-1367-C99A29387A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7E4D493-694F-DA6B-5FC0-E67FAF0F0CAA}"/>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616919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0495D1-8F4C-DFDE-3CBF-5DEF211E49E5}"/>
              </a:ext>
            </a:extLst>
          </p:cNvPr>
          <p:cNvSpPr>
            <a:spLocks noGrp="1"/>
          </p:cNvSpPr>
          <p:nvPr>
            <p:ph type="title"/>
          </p:nvPr>
        </p:nvSpPr>
        <p:spPr>
          <a:xfrm>
            <a:off x="839788" y="365125"/>
            <a:ext cx="10515600" cy="1325563"/>
          </a:xfrm>
        </p:spPr>
        <p:txBody>
          <a:bodyPr/>
          <a:lstStyle/>
          <a:p>
            <a:r>
              <a:rPr lang="en-GB"/>
              <a:t>Click to edit Master title style</a:t>
            </a:r>
            <a:endParaRPr lang="en-US"/>
          </a:p>
        </p:txBody>
      </p:sp>
      <p:sp>
        <p:nvSpPr>
          <p:cNvPr id="3" name="Text Placeholder 2">
            <a:extLst>
              <a:ext uri="{FF2B5EF4-FFF2-40B4-BE49-F238E27FC236}">
                <a16:creationId xmlns:a16="http://schemas.microsoft.com/office/drawing/2014/main" id="{4E131FAA-77BF-43CF-6FF9-AC909D728D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a:extLst>
              <a:ext uri="{FF2B5EF4-FFF2-40B4-BE49-F238E27FC236}">
                <a16:creationId xmlns:a16="http://schemas.microsoft.com/office/drawing/2014/main" id="{979C2418-4280-99C3-A805-475CF6945F6D}"/>
              </a:ext>
            </a:extLst>
          </p:cNvPr>
          <p:cNvSpPr>
            <a:spLocks noGrp="1"/>
          </p:cNvSpPr>
          <p:nvPr>
            <p:ph sz="half" idx="2"/>
          </p:nvPr>
        </p:nvSpPr>
        <p:spPr>
          <a:xfrm>
            <a:off x="839788" y="2505075"/>
            <a:ext cx="5157787"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a:extLst>
              <a:ext uri="{FF2B5EF4-FFF2-40B4-BE49-F238E27FC236}">
                <a16:creationId xmlns:a16="http://schemas.microsoft.com/office/drawing/2014/main" id="{CB14F4C1-2025-1FBE-5496-1B72465EBEE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a:extLst>
              <a:ext uri="{FF2B5EF4-FFF2-40B4-BE49-F238E27FC236}">
                <a16:creationId xmlns:a16="http://schemas.microsoft.com/office/drawing/2014/main" id="{985E3348-2D33-5C7C-12C6-076B34E221E5}"/>
              </a:ext>
            </a:extLst>
          </p:cNvPr>
          <p:cNvSpPr>
            <a:spLocks noGrp="1"/>
          </p:cNvSpPr>
          <p:nvPr>
            <p:ph sz="quarter" idx="4"/>
          </p:nvPr>
        </p:nvSpPr>
        <p:spPr>
          <a:xfrm>
            <a:off x="6172200" y="2505075"/>
            <a:ext cx="5183188"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6">
            <a:extLst>
              <a:ext uri="{FF2B5EF4-FFF2-40B4-BE49-F238E27FC236}">
                <a16:creationId xmlns:a16="http://schemas.microsoft.com/office/drawing/2014/main" id="{0F0659EB-D689-203A-E64D-254E2F1CEAD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8" name="Footer Placeholder 7">
            <a:extLst>
              <a:ext uri="{FF2B5EF4-FFF2-40B4-BE49-F238E27FC236}">
                <a16:creationId xmlns:a16="http://schemas.microsoft.com/office/drawing/2014/main" id="{2D2B5E31-F57F-70EA-5ED6-E60BDAEAD18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892A2B1-CAB5-9748-45BC-7226CF670446}"/>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9372843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36E446-F054-9849-C8B3-FCD561B8D5D2}"/>
              </a:ext>
            </a:extLst>
          </p:cNvPr>
          <p:cNvSpPr>
            <a:spLocks noGrp="1"/>
          </p:cNvSpPr>
          <p:nvPr>
            <p:ph type="title" hasCustomPrompt="1"/>
          </p:nvPr>
        </p:nvSpPr>
        <p:spPr/>
        <p:txBody>
          <a:bodyPr/>
          <a:lstStyle/>
          <a:p>
            <a:r>
              <a:rPr lang="en-GB" dirty="0"/>
              <a:t>CLICK TO EDIT MASTER TITLE STYLE</a:t>
            </a:r>
            <a:endParaRPr lang="en-US" dirty="0"/>
          </a:p>
        </p:txBody>
      </p:sp>
      <p:sp>
        <p:nvSpPr>
          <p:cNvPr id="3" name="Date Placeholder 2">
            <a:extLst>
              <a:ext uri="{FF2B5EF4-FFF2-40B4-BE49-F238E27FC236}">
                <a16:creationId xmlns:a16="http://schemas.microsoft.com/office/drawing/2014/main" id="{DA154AB6-5189-E86D-F137-1903B711154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4" name="Footer Placeholder 3">
            <a:extLst>
              <a:ext uri="{FF2B5EF4-FFF2-40B4-BE49-F238E27FC236}">
                <a16:creationId xmlns:a16="http://schemas.microsoft.com/office/drawing/2014/main" id="{24828792-B306-BC21-3FE9-E83916DCA5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508CD52-46AF-29CC-A971-A39B8BC82429}"/>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365145115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427587530"/>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8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1334013907"/>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9_Blank">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8291979-8AE5-ADF5-49C5-E896C5865262}"/>
              </a:ext>
            </a:extLst>
          </p:cNvPr>
          <p:cNvSpPr>
            <a:spLocks noGrp="1"/>
          </p:cNvSpPr>
          <p:nvPr>
            <p:ph type="dt" sz="half" idx="10"/>
          </p:nvPr>
        </p:nvSpPr>
        <p:spPr>
          <a:xfrm>
            <a:off x="838200" y="6356350"/>
            <a:ext cx="2743200" cy="365125"/>
          </a:xfrm>
          <a:prstGeom prst="rect">
            <a:avLst/>
          </a:prstGeom>
        </p:spPr>
        <p:txBody>
          <a:bodyPr/>
          <a:lstStyle/>
          <a:p>
            <a:fld id="{D3B451E0-42D8-DA48-B80F-79B7E40D53B4}" type="datetimeFigureOut">
              <a:rPr lang="en-US" smtClean="0"/>
              <a:t>2/20/2025</a:t>
            </a:fld>
            <a:endParaRPr lang="en-US"/>
          </a:p>
        </p:txBody>
      </p:sp>
      <p:sp>
        <p:nvSpPr>
          <p:cNvPr id="3" name="Footer Placeholder 2">
            <a:extLst>
              <a:ext uri="{FF2B5EF4-FFF2-40B4-BE49-F238E27FC236}">
                <a16:creationId xmlns:a16="http://schemas.microsoft.com/office/drawing/2014/main" id="{09B4704A-2C5C-918F-7D65-452A12C845E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11FBBB6-D754-1894-5947-F85468AB7C23}"/>
              </a:ext>
            </a:extLst>
          </p:cNvPr>
          <p:cNvSpPr>
            <a:spLocks noGrp="1"/>
          </p:cNvSpPr>
          <p:nvPr>
            <p:ph type="sldNum" sz="quarter" idx="12"/>
          </p:nvPr>
        </p:nvSpPr>
        <p:spPr/>
        <p:txBody>
          <a:bodyPr/>
          <a:lstStyle/>
          <a:p>
            <a:fld id="{2A2279A2-9CA9-8C49-BED3-169206AF9345}" type="slidenum">
              <a:rPr lang="en-US" smtClean="0"/>
              <a:t>‹#›</a:t>
            </a:fld>
            <a:endParaRPr lang="en-US"/>
          </a:p>
        </p:txBody>
      </p:sp>
    </p:spTree>
    <p:extLst>
      <p:ext uri="{BB962C8B-B14F-4D97-AF65-F5344CB8AC3E}">
        <p14:creationId xmlns:p14="http://schemas.microsoft.com/office/powerpoint/2010/main" val="2065193786"/>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1.jp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slideLayout" Target="../slideLayouts/slideLayout36.xml"/><Relationship Id="rId18" Type="http://schemas.openxmlformats.org/officeDocument/2006/relationships/theme" Target="../theme/theme2.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17" Type="http://schemas.openxmlformats.org/officeDocument/2006/relationships/slideLayout" Target="../slideLayouts/slideLayout40.xml"/><Relationship Id="rId2" Type="http://schemas.openxmlformats.org/officeDocument/2006/relationships/slideLayout" Target="../slideLayouts/slideLayout25.xml"/><Relationship Id="rId16" Type="http://schemas.openxmlformats.org/officeDocument/2006/relationships/slideLayout" Target="../slideLayouts/slideLayout39.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5" Type="http://schemas.openxmlformats.org/officeDocument/2006/relationships/slideLayout" Target="../slideLayouts/slideLayout38.xml"/><Relationship Id="rId10" Type="http://schemas.openxmlformats.org/officeDocument/2006/relationships/slideLayout" Target="../slideLayouts/slideLayout33.xml"/><Relationship Id="rId19" Type="http://schemas.openxmlformats.org/officeDocument/2006/relationships/image" Target="../media/image1.jpg"/><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slideLayout" Target="../slideLayouts/slideLayout3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25">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9F0135-6811-20DB-6314-C164EF483F3C}"/>
              </a:ext>
            </a:extLst>
          </p:cNvPr>
          <p:cNvSpPr>
            <a:spLocks noGrp="1"/>
          </p:cNvSpPr>
          <p:nvPr>
            <p:ph type="title"/>
          </p:nvPr>
        </p:nvSpPr>
        <p:spPr>
          <a:xfrm>
            <a:off x="0" y="363255"/>
            <a:ext cx="12192000" cy="1039659"/>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81F2510-A436-71FE-4BC1-288CFC1C4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EAE389F1-334C-6517-F909-861089016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46F0B7D-4CC5-4232-48A9-0BD9E43B9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2279A2-9CA9-8C49-BED3-169206AF9345}" type="slidenum">
              <a:rPr lang="en-US" smtClean="0"/>
              <a:t>‹#›</a:t>
            </a:fld>
            <a:endParaRPr lang="en-US"/>
          </a:p>
        </p:txBody>
      </p:sp>
    </p:spTree>
    <p:extLst>
      <p:ext uri="{BB962C8B-B14F-4D97-AF65-F5344CB8AC3E}">
        <p14:creationId xmlns:p14="http://schemas.microsoft.com/office/powerpoint/2010/main" val="331675778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7" r:id="rId8"/>
    <p:sldLayoutId id="2147483668" r:id="rId9"/>
    <p:sldLayoutId id="2147483669" r:id="rId10"/>
    <p:sldLayoutId id="2147483670" r:id="rId11"/>
    <p:sldLayoutId id="2147483661" r:id="rId12"/>
    <p:sldLayoutId id="2147483662" r:id="rId13"/>
    <p:sldLayoutId id="2147483663" r:id="rId14"/>
    <p:sldLayoutId id="2147483664" r:id="rId15"/>
    <p:sldLayoutId id="2147483666" r:id="rId16"/>
    <p:sldLayoutId id="2147483660" r:id="rId17"/>
    <p:sldLayoutId id="2147483671" r:id="rId18"/>
    <p:sldLayoutId id="2147483665" r:id="rId19"/>
    <p:sldLayoutId id="2147483656" r:id="rId20"/>
    <p:sldLayoutId id="2147483657" r:id="rId21"/>
    <p:sldLayoutId id="2147483658" r:id="rId22"/>
    <p:sldLayoutId id="2147483659" r:id="rId23"/>
  </p:sldLayoutIdLst>
  <p:txStyles>
    <p:titleStyle>
      <a:lvl1pPr algn="ctr" defTabSz="914400" rtl="0" eaLnBrk="1" latinLnBrk="0" hangingPunct="1">
        <a:lnSpc>
          <a:spcPct val="90000"/>
        </a:lnSpc>
        <a:spcBef>
          <a:spcPct val="0"/>
        </a:spcBef>
        <a:buNone/>
        <a:defRPr sz="3000" b="1" kern="1200">
          <a:solidFill>
            <a:srgbClr val="7DBF43"/>
          </a:solidFill>
          <a:latin typeface="Lato"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9">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49F0135-6811-20DB-6314-C164EF483F3C}"/>
              </a:ext>
            </a:extLst>
          </p:cNvPr>
          <p:cNvSpPr>
            <a:spLocks noGrp="1"/>
          </p:cNvSpPr>
          <p:nvPr>
            <p:ph type="title"/>
          </p:nvPr>
        </p:nvSpPr>
        <p:spPr>
          <a:xfrm>
            <a:off x="0" y="363255"/>
            <a:ext cx="12192000" cy="1039659"/>
          </a:xfrm>
          <a:prstGeom prst="rect">
            <a:avLst/>
          </a:prstGeom>
        </p:spPr>
        <p:txBody>
          <a:bodyPr vert="horz" lIns="91440" tIns="45720" rIns="91440" bIns="45720" rtlCol="0" anchor="ctr">
            <a:normAutofit/>
          </a:bodyPr>
          <a:lstStyle/>
          <a:p>
            <a:r>
              <a:rPr lang="en-GB" dirty="0"/>
              <a:t>CLICK TO EDIT MASTER TITLE STYLE</a:t>
            </a:r>
            <a:endParaRPr lang="en-US" dirty="0"/>
          </a:p>
        </p:txBody>
      </p:sp>
      <p:sp>
        <p:nvSpPr>
          <p:cNvPr id="3" name="Text Placeholder 2">
            <a:extLst>
              <a:ext uri="{FF2B5EF4-FFF2-40B4-BE49-F238E27FC236}">
                <a16:creationId xmlns:a16="http://schemas.microsoft.com/office/drawing/2014/main" id="{B81F2510-A436-71FE-4BC1-288CFC1C4A5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Footer Placeholder 4">
            <a:extLst>
              <a:ext uri="{FF2B5EF4-FFF2-40B4-BE49-F238E27FC236}">
                <a16:creationId xmlns:a16="http://schemas.microsoft.com/office/drawing/2014/main" id="{EAE389F1-334C-6517-F909-86108901614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dirty="0"/>
          </a:p>
        </p:txBody>
      </p:sp>
      <p:sp>
        <p:nvSpPr>
          <p:cNvPr id="6" name="Slide Number Placeholder 5">
            <a:extLst>
              <a:ext uri="{FF2B5EF4-FFF2-40B4-BE49-F238E27FC236}">
                <a16:creationId xmlns:a16="http://schemas.microsoft.com/office/drawing/2014/main" id="{246F0B7D-4CC5-4232-48A9-0BD9E43B9A2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2A2279A2-9CA9-8C49-BED3-169206AF9345}" type="slidenum">
              <a:rPr lang="en-US" smtClean="0"/>
              <a:t>‹#›</a:t>
            </a:fld>
            <a:endParaRPr lang="en-US"/>
          </a:p>
        </p:txBody>
      </p:sp>
    </p:spTree>
    <p:extLst>
      <p:ext uri="{BB962C8B-B14F-4D97-AF65-F5344CB8AC3E}">
        <p14:creationId xmlns:p14="http://schemas.microsoft.com/office/powerpoint/2010/main" val="27461014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 id="2147483685" r:id="rId13"/>
    <p:sldLayoutId id="2147483686" r:id="rId14"/>
    <p:sldLayoutId id="2147483687" r:id="rId15"/>
    <p:sldLayoutId id="2147483688" r:id="rId16"/>
    <p:sldLayoutId id="2147483689" r:id="rId17"/>
  </p:sldLayoutIdLst>
  <p:txStyles>
    <p:titleStyle>
      <a:lvl1pPr algn="ctr" defTabSz="914400" rtl="0" eaLnBrk="1" latinLnBrk="0" hangingPunct="1">
        <a:lnSpc>
          <a:spcPct val="90000"/>
        </a:lnSpc>
        <a:spcBef>
          <a:spcPct val="0"/>
        </a:spcBef>
        <a:buNone/>
        <a:defRPr sz="3000" b="1" kern="1200">
          <a:solidFill>
            <a:srgbClr val="ED532B"/>
          </a:solidFill>
          <a:latin typeface="Lato" panose="020F050202020403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sizwehosmed.co.za/" TargetMode="External"/><Relationship Id="rId2" Type="http://schemas.openxmlformats.org/officeDocument/2006/relationships/notesSlide" Target="../notesSlides/notesSlide1.xml"/><Relationship Id="rId1" Type="http://schemas.openxmlformats.org/officeDocument/2006/relationships/slideLayout" Target="../slideLayouts/slideLayout18.xml"/><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18.png"/><Relationship Id="rId18" Type="http://schemas.openxmlformats.org/officeDocument/2006/relationships/image" Target="../media/image19.png"/><Relationship Id="rId3" Type="http://schemas.openxmlformats.org/officeDocument/2006/relationships/image" Target="../media/image37.png"/><Relationship Id="rId7" Type="http://schemas.openxmlformats.org/officeDocument/2006/relationships/image" Target="../media/image41.png"/><Relationship Id="rId12" Type="http://schemas.openxmlformats.org/officeDocument/2006/relationships/image" Target="../media/image17.png"/><Relationship Id="rId17" Type="http://schemas.openxmlformats.org/officeDocument/2006/relationships/image" Target="../media/image47.png"/><Relationship Id="rId2" Type="http://schemas.openxmlformats.org/officeDocument/2006/relationships/image" Target="../media/image36.png"/><Relationship Id="rId16" Type="http://schemas.openxmlformats.org/officeDocument/2006/relationships/image" Target="../media/image46.png"/><Relationship Id="rId1" Type="http://schemas.openxmlformats.org/officeDocument/2006/relationships/slideLayout" Target="../slideLayouts/slideLayout29.xml"/><Relationship Id="rId6" Type="http://schemas.openxmlformats.org/officeDocument/2006/relationships/image" Target="../media/image40.png"/><Relationship Id="rId11" Type="http://schemas.openxmlformats.org/officeDocument/2006/relationships/image" Target="../media/image16.png"/><Relationship Id="rId5" Type="http://schemas.openxmlformats.org/officeDocument/2006/relationships/image" Target="../media/image39.png"/><Relationship Id="rId15" Type="http://schemas.openxmlformats.org/officeDocument/2006/relationships/image" Target="../media/image45.png"/><Relationship Id="rId10" Type="http://schemas.openxmlformats.org/officeDocument/2006/relationships/image" Target="../media/image15.png"/><Relationship Id="rId4" Type="http://schemas.openxmlformats.org/officeDocument/2006/relationships/image" Target="../media/image38.png"/><Relationship Id="rId9" Type="http://schemas.openxmlformats.org/officeDocument/2006/relationships/image" Target="../media/image43.png"/><Relationship Id="rId14" Type="http://schemas.openxmlformats.org/officeDocument/2006/relationships/image" Target="../media/image44.png"/></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9.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53.png"/><Relationship Id="rId1" Type="http://schemas.openxmlformats.org/officeDocument/2006/relationships/slideLayout" Target="../slideLayouts/slideLayout29.xml"/><Relationship Id="rId4" Type="http://schemas.openxmlformats.org/officeDocument/2006/relationships/image" Target="../media/image5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png"/><Relationship Id="rId2" Type="http://schemas.openxmlformats.org/officeDocument/2006/relationships/image" Target="../media/image55.jp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image" Target="../media/image57.png"/><Relationship Id="rId4" Type="http://schemas.openxmlformats.org/officeDocument/2006/relationships/hyperlink" Target="mailto:chronic@sizwehosmed.co.za" TargetMode="External"/><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3" Type="http://schemas.openxmlformats.org/officeDocument/2006/relationships/hyperlink" Target="http://www.sizwehosmed.co.za/" TargetMode="External"/><Relationship Id="rId2" Type="http://schemas.openxmlformats.org/officeDocument/2006/relationships/image" Target="../media/image62.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8" Type="http://schemas.openxmlformats.org/officeDocument/2006/relationships/image" Target="../media/image69.png"/><Relationship Id="rId13" Type="http://schemas.openxmlformats.org/officeDocument/2006/relationships/image" Target="../media/image74.png"/><Relationship Id="rId3" Type="http://schemas.openxmlformats.org/officeDocument/2006/relationships/image" Target="../media/image6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image" Target="../media/image63.png"/><Relationship Id="rId1" Type="http://schemas.openxmlformats.org/officeDocument/2006/relationships/slideLayout" Target="../slideLayouts/slideLayout6.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5" Type="http://schemas.openxmlformats.org/officeDocument/2006/relationships/image" Target="../media/image76.png"/><Relationship Id="rId10" Type="http://schemas.openxmlformats.org/officeDocument/2006/relationships/image" Target="../media/image71.png"/><Relationship Id="rId4" Type="http://schemas.openxmlformats.org/officeDocument/2006/relationships/image" Target="../media/image65.png"/><Relationship Id="rId9" Type="http://schemas.openxmlformats.org/officeDocument/2006/relationships/image" Target="../media/image70.png"/><Relationship Id="rId14" Type="http://schemas.openxmlformats.org/officeDocument/2006/relationships/image" Target="../media/image75.png"/></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8.png"/><Relationship Id="rId1" Type="http://schemas.openxmlformats.org/officeDocument/2006/relationships/slideLayout" Target="../slideLayouts/slideLayout6.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8.png"/><Relationship Id="rId1" Type="http://schemas.openxmlformats.org/officeDocument/2006/relationships/slideLayout" Target="../slideLayouts/slideLayout6.xml"/><Relationship Id="rId6" Type="http://schemas.openxmlformats.org/officeDocument/2006/relationships/image" Target="../media/image78.png"/><Relationship Id="rId5" Type="http://schemas.openxmlformats.org/officeDocument/2006/relationships/image" Target="../media/image46.png"/><Relationship Id="rId4" Type="http://schemas.openxmlformats.org/officeDocument/2006/relationships/image" Target="../media/image77.png"/></Relationships>
</file>

<file path=ppt/slides/_rels/slide2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hyperlink" Target="http://www.sizwehosmed.co.za/" TargetMode="External"/><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image" Target="../media/image87.png"/><Relationship Id="rId3" Type="http://schemas.openxmlformats.org/officeDocument/2006/relationships/image" Target="../media/image83.png"/><Relationship Id="rId7" Type="http://schemas.openxmlformats.org/officeDocument/2006/relationships/image" Target="../media/image86.png"/><Relationship Id="rId2" Type="http://schemas.openxmlformats.org/officeDocument/2006/relationships/image" Target="../media/image82.png"/><Relationship Id="rId1" Type="http://schemas.openxmlformats.org/officeDocument/2006/relationships/slideLayout" Target="../slideLayouts/slideLayout6.xml"/><Relationship Id="rId6" Type="http://schemas.openxmlformats.org/officeDocument/2006/relationships/image" Target="../media/image85.png"/><Relationship Id="rId5" Type="http://schemas.openxmlformats.org/officeDocument/2006/relationships/image" Target="../media/image84.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8" Type="http://schemas.openxmlformats.org/officeDocument/2006/relationships/image" Target="../media/image94.png"/><Relationship Id="rId3" Type="http://schemas.openxmlformats.org/officeDocument/2006/relationships/image" Target="../media/image89.png"/><Relationship Id="rId7" Type="http://schemas.openxmlformats.org/officeDocument/2006/relationships/image" Target="../media/image93.png"/><Relationship Id="rId2" Type="http://schemas.openxmlformats.org/officeDocument/2006/relationships/image" Target="../media/image88.png"/><Relationship Id="rId1" Type="http://schemas.openxmlformats.org/officeDocument/2006/relationships/slideLayout" Target="../slideLayouts/slideLayout6.xml"/><Relationship Id="rId6" Type="http://schemas.openxmlformats.org/officeDocument/2006/relationships/image" Target="../media/image92.png"/><Relationship Id="rId5" Type="http://schemas.openxmlformats.org/officeDocument/2006/relationships/image" Target="../media/image91.png"/><Relationship Id="rId4" Type="http://schemas.openxmlformats.org/officeDocument/2006/relationships/image" Target="../media/image90.png"/><Relationship Id="rId9" Type="http://schemas.openxmlformats.org/officeDocument/2006/relationships/image" Target="../media/image95.png"/></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chart" Target="../charts/chart1.xml"/><Relationship Id="rId1" Type="http://schemas.openxmlformats.org/officeDocument/2006/relationships/slideLayout" Target="../slideLayouts/slideLayout6.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openxmlformats.org/officeDocument/2006/relationships/image" Target="../media/image102.png"/><Relationship Id="rId13" Type="http://schemas.openxmlformats.org/officeDocument/2006/relationships/image" Target="../media/image107.png"/><Relationship Id="rId3" Type="http://schemas.openxmlformats.org/officeDocument/2006/relationships/image" Target="../media/image97.png"/><Relationship Id="rId7" Type="http://schemas.openxmlformats.org/officeDocument/2006/relationships/image" Target="../media/image101.png"/><Relationship Id="rId12" Type="http://schemas.openxmlformats.org/officeDocument/2006/relationships/image" Target="../media/image106.png"/><Relationship Id="rId2" Type="http://schemas.openxmlformats.org/officeDocument/2006/relationships/image" Target="../media/image96.jpg"/><Relationship Id="rId1" Type="http://schemas.openxmlformats.org/officeDocument/2006/relationships/slideLayout" Target="../slideLayouts/slideLayout6.xml"/><Relationship Id="rId6" Type="http://schemas.openxmlformats.org/officeDocument/2006/relationships/image" Target="../media/image100.png"/><Relationship Id="rId11" Type="http://schemas.openxmlformats.org/officeDocument/2006/relationships/image" Target="../media/image105.png"/><Relationship Id="rId5" Type="http://schemas.openxmlformats.org/officeDocument/2006/relationships/image" Target="../media/image99.png"/><Relationship Id="rId10" Type="http://schemas.openxmlformats.org/officeDocument/2006/relationships/image" Target="../media/image104.png"/><Relationship Id="rId4" Type="http://schemas.openxmlformats.org/officeDocument/2006/relationships/image" Target="../media/image98.png"/><Relationship Id="rId9" Type="http://schemas.openxmlformats.org/officeDocument/2006/relationships/image" Target="../media/image103.png"/><Relationship Id="rId14" Type="http://schemas.openxmlformats.org/officeDocument/2006/relationships/image" Target="../media/image108.png"/></Relationships>
</file>

<file path=ppt/slides/_rels/slide4.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5.jpg"/><Relationship Id="rId2" Type="http://schemas.openxmlformats.org/officeDocument/2006/relationships/image" Target="../media/image20.png"/><Relationship Id="rId1" Type="http://schemas.openxmlformats.org/officeDocument/2006/relationships/slideLayout" Target="../slideLayouts/slideLayout6.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png"/><Relationship Id="rId1" Type="http://schemas.openxmlformats.org/officeDocument/2006/relationships/slideLayout" Target="../slideLayouts/slideLayout6.xml"/><Relationship Id="rId4" Type="http://schemas.openxmlformats.org/officeDocument/2006/relationships/image" Target="../media/image31.png"/></Relationships>
</file>

<file path=ppt/slides/_rels/slide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9">
            <a:extLst>
              <a:ext uri="{FF2B5EF4-FFF2-40B4-BE49-F238E27FC236}">
                <a16:creationId xmlns:a16="http://schemas.microsoft.com/office/drawing/2014/main" id="{C1D5DD29-C1C6-9B32-7970-8A4D4B3D713D}"/>
              </a:ext>
            </a:extLst>
          </p:cNvPr>
          <p:cNvSpPr txBox="1"/>
          <p:nvPr/>
        </p:nvSpPr>
        <p:spPr>
          <a:xfrm>
            <a:off x="1284280" y="4590964"/>
            <a:ext cx="9709833" cy="1182375"/>
          </a:xfrm>
          <a:prstGeom prst="rect">
            <a:avLst/>
          </a:prstGeom>
        </p:spPr>
        <p:txBody>
          <a:bodyPr vert="horz" wrap="square" lIns="0" tIns="12700" rIns="0" bIns="0" rtlCol="0">
            <a:spAutoFit/>
          </a:bodyPr>
          <a:lstStyle/>
          <a:p>
            <a:pPr algn="ctr"/>
            <a:r>
              <a:rPr lang="en-ZA" sz="4000" b="1" dirty="0">
                <a:solidFill>
                  <a:srgbClr val="7EBD41"/>
                </a:solidFill>
                <a:effectLst/>
                <a:latin typeface="Lato" panose="020F0502020204030203" pitchFamily="34" charset="77"/>
              </a:rPr>
              <a:t>BROKER ACCREDITATION TRAINING Q4</a:t>
            </a:r>
            <a:endParaRPr lang="en-ZA" sz="4000" dirty="0">
              <a:solidFill>
                <a:srgbClr val="7EBD41"/>
              </a:solidFill>
              <a:effectLst/>
              <a:latin typeface="Lato" panose="020F0502020204030203" pitchFamily="34" charset="77"/>
            </a:endParaRPr>
          </a:p>
          <a:p>
            <a:pPr algn="ctr"/>
            <a:r>
              <a:rPr lang="en-ZA" sz="3600" dirty="0">
                <a:solidFill>
                  <a:srgbClr val="7EBD41"/>
                </a:solidFill>
                <a:effectLst/>
                <a:latin typeface="Lato" panose="020F0502020204030203" pitchFamily="34" charset="77"/>
              </a:rPr>
              <a:t>PROUCT 2025 - CHANGES OVERVIEW</a:t>
            </a:r>
          </a:p>
        </p:txBody>
      </p:sp>
      <p:sp>
        <p:nvSpPr>
          <p:cNvPr id="93" name="object 52">
            <a:extLst>
              <a:ext uri="{FF2B5EF4-FFF2-40B4-BE49-F238E27FC236}">
                <a16:creationId xmlns:a16="http://schemas.microsoft.com/office/drawing/2014/main" id="{0A7D9A60-59DF-BACF-26E4-F365200B3AD6}"/>
              </a:ext>
            </a:extLst>
          </p:cNvPr>
          <p:cNvSpPr txBox="1"/>
          <p:nvPr/>
        </p:nvSpPr>
        <p:spPr>
          <a:xfrm>
            <a:off x="1098050" y="6273999"/>
            <a:ext cx="9921875" cy="335989"/>
          </a:xfrm>
          <a:prstGeom prst="rect">
            <a:avLst/>
          </a:prstGeom>
        </p:spPr>
        <p:txBody>
          <a:bodyPr vert="horz" wrap="square" lIns="0" tIns="12700" rIns="0" bIns="0" rtlCol="0">
            <a:spAutoFit/>
          </a:bodyPr>
          <a:lstStyle/>
          <a:p>
            <a:pPr algn="ctr">
              <a:lnSpc>
                <a:spcPct val="100000"/>
              </a:lnSpc>
              <a:spcBef>
                <a:spcPts val="100"/>
              </a:spcBef>
            </a:pPr>
            <a:r>
              <a:rPr sz="1050" dirty="0">
                <a:latin typeface="Lato"/>
                <a:cs typeface="Lato"/>
              </a:rPr>
              <a:t>This</a:t>
            </a:r>
            <a:r>
              <a:rPr sz="1050" spc="-20" dirty="0">
                <a:latin typeface="Lato"/>
                <a:cs typeface="Lato"/>
              </a:rPr>
              <a:t> </a:t>
            </a:r>
            <a:r>
              <a:rPr sz="1050" dirty="0">
                <a:latin typeface="Lato"/>
                <a:cs typeface="Lato"/>
              </a:rPr>
              <a:t>highlight</a:t>
            </a:r>
            <a:r>
              <a:rPr sz="1050" spc="-15" dirty="0">
                <a:latin typeface="Lato"/>
                <a:cs typeface="Lato"/>
              </a:rPr>
              <a:t> </a:t>
            </a:r>
            <a:r>
              <a:rPr sz="1050" spc="-10" dirty="0">
                <a:latin typeface="Lato"/>
                <a:cs typeface="Lato"/>
              </a:rPr>
              <a:t>overview</a:t>
            </a:r>
            <a:r>
              <a:rPr sz="1050" spc="-15" dirty="0">
                <a:latin typeface="Lato"/>
                <a:cs typeface="Lato"/>
              </a:rPr>
              <a:t> </a:t>
            </a:r>
            <a:r>
              <a:rPr sz="1050" dirty="0">
                <a:latin typeface="Lato"/>
                <a:cs typeface="Lato"/>
              </a:rPr>
              <a:t>is</a:t>
            </a:r>
            <a:r>
              <a:rPr sz="1050" spc="-15" dirty="0">
                <a:latin typeface="Lato"/>
                <a:cs typeface="Lato"/>
              </a:rPr>
              <a:t> </a:t>
            </a:r>
            <a:r>
              <a:rPr sz="1050" dirty="0">
                <a:latin typeface="Lato"/>
                <a:cs typeface="Lato"/>
              </a:rPr>
              <a:t>in</a:t>
            </a:r>
            <a:r>
              <a:rPr sz="1050" spc="-20" dirty="0">
                <a:latin typeface="Lato"/>
                <a:cs typeface="Lato"/>
              </a:rPr>
              <a:t> </a:t>
            </a:r>
            <a:r>
              <a:rPr sz="1050" dirty="0">
                <a:latin typeface="Lato"/>
                <a:cs typeface="Lato"/>
              </a:rPr>
              <a:t>summary</a:t>
            </a:r>
            <a:r>
              <a:rPr sz="1050" spc="-15" dirty="0">
                <a:latin typeface="Lato"/>
                <a:cs typeface="Lato"/>
              </a:rPr>
              <a:t> </a:t>
            </a:r>
            <a:r>
              <a:rPr sz="1050" dirty="0">
                <a:latin typeface="Lato"/>
                <a:cs typeface="Lato"/>
              </a:rPr>
              <a:t>of</a:t>
            </a:r>
            <a:r>
              <a:rPr sz="1050" spc="-15" dirty="0">
                <a:latin typeface="Lato"/>
                <a:cs typeface="Lato"/>
              </a:rPr>
              <a:t> </a:t>
            </a:r>
            <a:r>
              <a:rPr sz="1050" dirty="0">
                <a:latin typeface="Lato"/>
                <a:cs typeface="Lato"/>
              </a:rPr>
              <a:t>the</a:t>
            </a:r>
            <a:r>
              <a:rPr sz="1050" spc="-15" dirty="0">
                <a:latin typeface="Lato"/>
                <a:cs typeface="Lato"/>
              </a:rPr>
              <a:t> </a:t>
            </a:r>
            <a:r>
              <a:rPr sz="1050" dirty="0">
                <a:latin typeface="Lato"/>
                <a:cs typeface="Lato"/>
              </a:rPr>
              <a:t>benefits</a:t>
            </a:r>
            <a:r>
              <a:rPr sz="1050" spc="-20" dirty="0">
                <a:latin typeface="Lato"/>
                <a:cs typeface="Lato"/>
              </a:rPr>
              <a:t> </a:t>
            </a:r>
            <a:r>
              <a:rPr sz="1050" dirty="0">
                <a:latin typeface="Lato"/>
                <a:cs typeface="Lato"/>
              </a:rPr>
              <a:t>and</a:t>
            </a:r>
            <a:r>
              <a:rPr sz="1050" spc="-15" dirty="0">
                <a:latin typeface="Lato"/>
                <a:cs typeface="Lato"/>
              </a:rPr>
              <a:t> </a:t>
            </a:r>
            <a:r>
              <a:rPr sz="1050" dirty="0">
                <a:latin typeface="Lato"/>
                <a:cs typeface="Lato"/>
              </a:rPr>
              <a:t>does</a:t>
            </a:r>
            <a:r>
              <a:rPr sz="1050" spc="-15" dirty="0">
                <a:latin typeface="Lato"/>
                <a:cs typeface="Lato"/>
              </a:rPr>
              <a:t> </a:t>
            </a:r>
            <a:r>
              <a:rPr sz="1050" dirty="0">
                <a:latin typeface="Lato"/>
                <a:cs typeface="Lato"/>
              </a:rPr>
              <a:t>not</a:t>
            </a:r>
            <a:r>
              <a:rPr sz="1050" spc="-15" dirty="0">
                <a:latin typeface="Lato"/>
                <a:cs typeface="Lato"/>
              </a:rPr>
              <a:t> </a:t>
            </a:r>
            <a:r>
              <a:rPr sz="1050" dirty="0">
                <a:latin typeface="Lato"/>
                <a:cs typeface="Lato"/>
              </a:rPr>
              <a:t>supersede</a:t>
            </a:r>
            <a:r>
              <a:rPr sz="1050" spc="-20" dirty="0">
                <a:latin typeface="Lato"/>
                <a:cs typeface="Lato"/>
              </a:rPr>
              <a:t> </a:t>
            </a:r>
            <a:r>
              <a:rPr sz="1050" dirty="0">
                <a:latin typeface="Lato"/>
                <a:cs typeface="Lato"/>
              </a:rPr>
              <a:t>the</a:t>
            </a:r>
            <a:r>
              <a:rPr sz="1050" spc="-15" dirty="0">
                <a:latin typeface="Lato"/>
                <a:cs typeface="Lato"/>
              </a:rPr>
              <a:t> </a:t>
            </a:r>
            <a:r>
              <a:rPr sz="1050" dirty="0">
                <a:latin typeface="Lato"/>
                <a:cs typeface="Lato"/>
              </a:rPr>
              <a:t>registered</a:t>
            </a:r>
            <a:r>
              <a:rPr sz="1050" spc="-15" dirty="0">
                <a:latin typeface="Lato"/>
                <a:cs typeface="Lato"/>
              </a:rPr>
              <a:t> </a:t>
            </a:r>
            <a:r>
              <a:rPr sz="1050" dirty="0">
                <a:latin typeface="Lato"/>
                <a:cs typeface="Lato"/>
              </a:rPr>
              <a:t>benefits</a:t>
            </a:r>
            <a:r>
              <a:rPr sz="1050" spc="-15" dirty="0">
                <a:latin typeface="Lato"/>
                <a:cs typeface="Lato"/>
              </a:rPr>
              <a:t> </a:t>
            </a:r>
            <a:r>
              <a:rPr sz="1050" dirty="0">
                <a:latin typeface="Lato"/>
                <a:cs typeface="Lato"/>
              </a:rPr>
              <a:t>&amp;</a:t>
            </a:r>
            <a:r>
              <a:rPr sz="1050" spc="-20" dirty="0">
                <a:latin typeface="Lato"/>
                <a:cs typeface="Lato"/>
              </a:rPr>
              <a:t> </a:t>
            </a:r>
            <a:r>
              <a:rPr sz="1050" dirty="0">
                <a:latin typeface="Lato"/>
                <a:cs typeface="Lato"/>
              </a:rPr>
              <a:t>rules</a:t>
            </a:r>
            <a:r>
              <a:rPr sz="1050" spc="-15" dirty="0">
                <a:latin typeface="Lato"/>
                <a:cs typeface="Lato"/>
              </a:rPr>
              <a:t> </a:t>
            </a:r>
            <a:r>
              <a:rPr sz="1050" dirty="0">
                <a:latin typeface="Lato"/>
                <a:cs typeface="Lato"/>
              </a:rPr>
              <a:t>of</a:t>
            </a:r>
            <a:r>
              <a:rPr sz="1050" spc="-15" dirty="0">
                <a:latin typeface="Lato"/>
                <a:cs typeface="Lato"/>
              </a:rPr>
              <a:t> </a:t>
            </a:r>
            <a:r>
              <a:rPr sz="1050" dirty="0">
                <a:latin typeface="Lato"/>
                <a:cs typeface="Lato"/>
              </a:rPr>
              <a:t>the</a:t>
            </a:r>
            <a:r>
              <a:rPr sz="1050" spc="-15" dirty="0">
                <a:latin typeface="Lato"/>
                <a:cs typeface="Lato"/>
              </a:rPr>
              <a:t> </a:t>
            </a:r>
            <a:r>
              <a:rPr sz="1050" spc="-10" dirty="0">
                <a:latin typeface="Lato"/>
                <a:cs typeface="Lato"/>
              </a:rPr>
              <a:t>Scheme.</a:t>
            </a:r>
            <a:endParaRPr sz="1050" dirty="0">
              <a:latin typeface="Lato"/>
              <a:cs typeface="Lato"/>
            </a:endParaRPr>
          </a:p>
          <a:p>
            <a:pPr algn="ctr">
              <a:lnSpc>
                <a:spcPct val="100000"/>
              </a:lnSpc>
            </a:pPr>
            <a:r>
              <a:rPr sz="1050" spc="-10" dirty="0">
                <a:latin typeface="Lato"/>
                <a:cs typeface="Lato"/>
              </a:rPr>
              <a:t>Contribution</a:t>
            </a:r>
            <a:r>
              <a:rPr sz="1050" spc="-20" dirty="0">
                <a:latin typeface="Lato"/>
                <a:cs typeface="Lato"/>
              </a:rPr>
              <a:t> </a:t>
            </a:r>
            <a:r>
              <a:rPr sz="1050" dirty="0">
                <a:latin typeface="Lato"/>
                <a:cs typeface="Lato"/>
              </a:rPr>
              <a:t>and</a:t>
            </a:r>
            <a:r>
              <a:rPr sz="1050" spc="-15" dirty="0">
                <a:latin typeface="Lato"/>
                <a:cs typeface="Lato"/>
              </a:rPr>
              <a:t> </a:t>
            </a:r>
            <a:r>
              <a:rPr sz="1050" dirty="0">
                <a:latin typeface="Lato"/>
                <a:cs typeface="Lato"/>
              </a:rPr>
              <a:t>benefits</a:t>
            </a:r>
            <a:r>
              <a:rPr sz="1050" spc="-15" dirty="0">
                <a:latin typeface="Lato"/>
                <a:cs typeface="Lato"/>
              </a:rPr>
              <a:t> </a:t>
            </a:r>
            <a:r>
              <a:rPr sz="1050" dirty="0">
                <a:latin typeface="Lato"/>
                <a:cs typeface="Lato"/>
              </a:rPr>
              <a:t>are</a:t>
            </a:r>
            <a:r>
              <a:rPr sz="1050" spc="-20" dirty="0">
                <a:latin typeface="Lato"/>
                <a:cs typeface="Lato"/>
              </a:rPr>
              <a:t> </a:t>
            </a:r>
            <a:r>
              <a:rPr sz="1050" dirty="0">
                <a:latin typeface="Lato"/>
                <a:cs typeface="Lato"/>
              </a:rPr>
              <a:t>subject</a:t>
            </a:r>
            <a:r>
              <a:rPr sz="1050" spc="-15" dirty="0">
                <a:latin typeface="Lato"/>
                <a:cs typeface="Lato"/>
              </a:rPr>
              <a:t> </a:t>
            </a:r>
            <a:r>
              <a:rPr sz="1050" dirty="0">
                <a:latin typeface="Lato"/>
                <a:cs typeface="Lato"/>
              </a:rPr>
              <a:t>to</a:t>
            </a:r>
            <a:r>
              <a:rPr sz="1050" spc="-15" dirty="0">
                <a:latin typeface="Lato"/>
                <a:cs typeface="Lato"/>
              </a:rPr>
              <a:t> </a:t>
            </a:r>
            <a:r>
              <a:rPr sz="1050" spc="-10" dirty="0">
                <a:latin typeface="Lato"/>
                <a:cs typeface="Lato"/>
              </a:rPr>
              <a:t>approval</a:t>
            </a:r>
            <a:r>
              <a:rPr sz="1050" spc="-20" dirty="0">
                <a:latin typeface="Lato"/>
                <a:cs typeface="Lato"/>
              </a:rPr>
              <a:t> </a:t>
            </a:r>
            <a:r>
              <a:rPr sz="1050" dirty="0">
                <a:latin typeface="Lato"/>
                <a:cs typeface="Lato"/>
              </a:rPr>
              <a:t>by</a:t>
            </a:r>
            <a:r>
              <a:rPr sz="1050" spc="-15" dirty="0">
                <a:latin typeface="Lato"/>
                <a:cs typeface="Lato"/>
              </a:rPr>
              <a:t> </a:t>
            </a:r>
            <a:r>
              <a:rPr sz="1050" dirty="0">
                <a:latin typeface="Lato"/>
                <a:cs typeface="Lato"/>
              </a:rPr>
              <a:t>Council</a:t>
            </a:r>
            <a:r>
              <a:rPr sz="1050" spc="-15" dirty="0">
                <a:latin typeface="Lato"/>
                <a:cs typeface="Lato"/>
              </a:rPr>
              <a:t> </a:t>
            </a:r>
            <a:r>
              <a:rPr sz="1050" dirty="0">
                <a:latin typeface="Lato"/>
                <a:cs typeface="Lato"/>
              </a:rPr>
              <a:t>of</a:t>
            </a:r>
            <a:r>
              <a:rPr sz="1050" spc="-20" dirty="0">
                <a:latin typeface="Lato"/>
                <a:cs typeface="Lato"/>
              </a:rPr>
              <a:t> </a:t>
            </a:r>
            <a:r>
              <a:rPr sz="1050" dirty="0">
                <a:latin typeface="Lato"/>
                <a:cs typeface="Lato"/>
              </a:rPr>
              <a:t>Medical</a:t>
            </a:r>
            <a:r>
              <a:rPr sz="1050" spc="-15" dirty="0">
                <a:latin typeface="Lato"/>
                <a:cs typeface="Lato"/>
              </a:rPr>
              <a:t> </a:t>
            </a:r>
            <a:r>
              <a:rPr sz="1050" dirty="0">
                <a:latin typeface="Lato"/>
                <a:cs typeface="Lato"/>
              </a:rPr>
              <a:t>Schemes.</a:t>
            </a:r>
            <a:r>
              <a:rPr sz="1050" spc="-15" dirty="0">
                <a:latin typeface="Lato"/>
                <a:cs typeface="Lato"/>
              </a:rPr>
              <a:t> </a:t>
            </a:r>
            <a:r>
              <a:rPr sz="1050" dirty="0">
                <a:latin typeface="Lato"/>
                <a:cs typeface="Lato"/>
              </a:rPr>
              <a:t>Please</a:t>
            </a:r>
            <a:r>
              <a:rPr sz="1050" spc="-15" dirty="0">
                <a:latin typeface="Lato"/>
                <a:cs typeface="Lato"/>
              </a:rPr>
              <a:t> </a:t>
            </a:r>
            <a:r>
              <a:rPr sz="1050" dirty="0">
                <a:latin typeface="Lato"/>
                <a:cs typeface="Lato"/>
              </a:rPr>
              <a:t>view</a:t>
            </a:r>
            <a:r>
              <a:rPr sz="1050" spc="-20" dirty="0">
                <a:latin typeface="Lato"/>
                <a:cs typeface="Lato"/>
              </a:rPr>
              <a:t> </a:t>
            </a:r>
            <a:r>
              <a:rPr sz="1050" dirty="0">
                <a:latin typeface="Lato"/>
                <a:cs typeface="Lato"/>
              </a:rPr>
              <a:t>full</a:t>
            </a:r>
            <a:r>
              <a:rPr sz="1050" spc="-15" dirty="0">
                <a:latin typeface="Lato"/>
                <a:cs typeface="Lato"/>
              </a:rPr>
              <a:t> </a:t>
            </a:r>
            <a:r>
              <a:rPr sz="1050" dirty="0">
                <a:latin typeface="Lato"/>
                <a:cs typeface="Lato"/>
              </a:rPr>
              <a:t>benefit</a:t>
            </a:r>
            <a:r>
              <a:rPr sz="1050" spc="-15" dirty="0">
                <a:latin typeface="Lato"/>
                <a:cs typeface="Lato"/>
              </a:rPr>
              <a:t> </a:t>
            </a:r>
            <a:r>
              <a:rPr sz="1050" dirty="0">
                <a:latin typeface="Lato"/>
                <a:cs typeface="Lato"/>
              </a:rPr>
              <a:t>details</a:t>
            </a:r>
            <a:r>
              <a:rPr sz="1050" spc="-20" dirty="0">
                <a:latin typeface="Lato"/>
                <a:cs typeface="Lato"/>
              </a:rPr>
              <a:t> </a:t>
            </a:r>
            <a:r>
              <a:rPr sz="1050" dirty="0">
                <a:latin typeface="Lato"/>
                <a:cs typeface="Lato"/>
              </a:rPr>
              <a:t>and</a:t>
            </a:r>
            <a:r>
              <a:rPr sz="1050" spc="-15" dirty="0">
                <a:latin typeface="Lato"/>
                <a:cs typeface="Lato"/>
              </a:rPr>
              <a:t> </a:t>
            </a:r>
            <a:r>
              <a:rPr sz="1050" dirty="0">
                <a:latin typeface="Lato"/>
                <a:cs typeface="Lato"/>
              </a:rPr>
              <a:t>guide</a:t>
            </a:r>
            <a:r>
              <a:rPr sz="1050" spc="-15" dirty="0">
                <a:latin typeface="Lato"/>
                <a:cs typeface="Lato"/>
              </a:rPr>
              <a:t> </a:t>
            </a:r>
            <a:r>
              <a:rPr sz="1050" dirty="0">
                <a:latin typeface="Lato"/>
                <a:cs typeface="Lato"/>
              </a:rPr>
              <a:t>at</a:t>
            </a:r>
            <a:r>
              <a:rPr sz="1050" spc="-20" dirty="0">
                <a:latin typeface="Lato"/>
                <a:cs typeface="Lato"/>
              </a:rPr>
              <a:t> </a:t>
            </a:r>
            <a:r>
              <a:rPr sz="1050" spc="-10" dirty="0">
                <a:latin typeface="Lato"/>
                <a:cs typeface="Lato"/>
                <a:hlinkClick r:id="rId3"/>
              </a:rPr>
              <a:t>www.sizwehosmed.co.za</a:t>
            </a:r>
            <a:endParaRPr sz="1050" dirty="0">
              <a:latin typeface="Lato"/>
              <a:cs typeface="Lato"/>
            </a:endParaRPr>
          </a:p>
        </p:txBody>
      </p:sp>
      <p:pic>
        <p:nvPicPr>
          <p:cNvPr id="98" name="Picture 97" descr="A green heart on a black background&#10;&#10;Description automatically generated">
            <a:extLst>
              <a:ext uri="{FF2B5EF4-FFF2-40B4-BE49-F238E27FC236}">
                <a16:creationId xmlns:a16="http://schemas.microsoft.com/office/drawing/2014/main" id="{133D047A-58C9-FF88-F08B-1BF667581A4F}"/>
              </a:ext>
            </a:extLst>
          </p:cNvPr>
          <p:cNvPicPr>
            <a:picLocks noChangeAspect="1"/>
          </p:cNvPicPr>
          <p:nvPr/>
        </p:nvPicPr>
        <p:blipFill>
          <a:blip r:embed="rId4"/>
          <a:stretch>
            <a:fillRect/>
          </a:stretch>
        </p:blipFill>
        <p:spPr>
          <a:xfrm>
            <a:off x="7918795" y="1535230"/>
            <a:ext cx="1284076" cy="1170775"/>
          </a:xfrm>
          <a:prstGeom prst="rect">
            <a:avLst/>
          </a:prstGeom>
        </p:spPr>
      </p:pic>
    </p:spTree>
    <p:extLst>
      <p:ext uri="{BB962C8B-B14F-4D97-AF65-F5344CB8AC3E}">
        <p14:creationId xmlns:p14="http://schemas.microsoft.com/office/powerpoint/2010/main" val="18872118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bject 3">
            <a:extLst>
              <a:ext uri="{FF2B5EF4-FFF2-40B4-BE49-F238E27FC236}">
                <a16:creationId xmlns:a16="http://schemas.microsoft.com/office/drawing/2014/main" id="{6C64F964-D54C-8437-FD9E-822861229C17}"/>
              </a:ext>
            </a:extLst>
          </p:cNvPr>
          <p:cNvPicPr/>
          <p:nvPr/>
        </p:nvPicPr>
        <p:blipFill>
          <a:blip r:embed="rId2" cstate="print"/>
          <a:stretch>
            <a:fillRect/>
          </a:stretch>
        </p:blipFill>
        <p:spPr>
          <a:xfrm>
            <a:off x="1100899" y="1228466"/>
            <a:ext cx="10209644" cy="697103"/>
          </a:xfrm>
          <a:prstGeom prst="rect">
            <a:avLst/>
          </a:prstGeom>
        </p:spPr>
      </p:pic>
      <p:sp>
        <p:nvSpPr>
          <p:cNvPr id="5" name="object 5">
            <a:extLst>
              <a:ext uri="{FF2B5EF4-FFF2-40B4-BE49-F238E27FC236}">
                <a16:creationId xmlns:a16="http://schemas.microsoft.com/office/drawing/2014/main" id="{687F529B-70D0-0F87-8727-404011E95106}"/>
              </a:ext>
            </a:extLst>
          </p:cNvPr>
          <p:cNvSpPr txBox="1"/>
          <p:nvPr/>
        </p:nvSpPr>
        <p:spPr>
          <a:xfrm>
            <a:off x="2274279" y="1283539"/>
            <a:ext cx="8118475" cy="513080"/>
          </a:xfrm>
          <a:prstGeom prst="rect">
            <a:avLst/>
          </a:prstGeom>
        </p:spPr>
        <p:txBody>
          <a:bodyPr vert="horz" wrap="square" lIns="0" tIns="12700" rIns="0" bIns="0" rtlCol="0">
            <a:spAutoFit/>
          </a:bodyPr>
          <a:lstStyle/>
          <a:p>
            <a:pPr marL="749935" marR="5080" lvl="0" indent="-737870" algn="l" defTabSz="914400" rtl="0" eaLnBrk="1" fontAlgn="auto" latinLnBrk="0" hangingPunct="1">
              <a:lnSpc>
                <a:spcPct val="100000"/>
              </a:lnSpc>
              <a:spcBef>
                <a:spcPts val="100"/>
              </a:spcBef>
              <a:spcAft>
                <a:spcPts val="0"/>
              </a:spcAft>
              <a:buClrTx/>
              <a:buSzTx/>
              <a:buFontTx/>
              <a:buNone/>
              <a:tabLst/>
              <a:defRPr/>
            </a:pPr>
            <a:r>
              <a:rPr kumimoji="0" sz="1600" b="1" i="0" u="none" strike="noStrike" kern="1200" cap="none" spc="-10" normalizeH="0" baseline="0" noProof="0" dirty="0">
                <a:ln>
                  <a:noFill/>
                </a:ln>
                <a:solidFill>
                  <a:srgbClr val="FFFFFF"/>
                </a:solidFill>
                <a:effectLst/>
                <a:uLnTx/>
                <a:uFillTx/>
                <a:latin typeface="Lato"/>
                <a:ea typeface="+mn-ea"/>
                <a:cs typeface="Lato"/>
              </a:rPr>
              <a:t>Streamlining</a:t>
            </a:r>
            <a:r>
              <a:rPr kumimoji="0" sz="1600" b="1" i="0" u="none" strike="noStrike" kern="1200" cap="none" spc="-3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our</a:t>
            </a:r>
            <a:r>
              <a:rPr kumimoji="0" sz="1600" b="1" i="0" u="none" strike="noStrike" kern="1200" cap="none" spc="-3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8</a:t>
            </a:r>
            <a:r>
              <a:rPr kumimoji="0" sz="1600" b="1" i="0" u="none" strike="noStrike" kern="1200" cap="none" spc="-3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options</a:t>
            </a:r>
            <a:r>
              <a:rPr kumimoji="0" sz="1600" b="1" i="0" u="none" strike="noStrike" kern="1200" cap="none" spc="-2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to</a:t>
            </a:r>
            <a:r>
              <a:rPr kumimoji="0" sz="1600" b="1" i="0" u="none" strike="noStrike" kern="1200" cap="none" spc="-3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6</a:t>
            </a:r>
            <a:r>
              <a:rPr kumimoji="0" sz="1600" b="1" i="0" u="none" strike="noStrike" kern="1200" cap="none" spc="-25" normalizeH="0" baseline="0" noProof="0" dirty="0">
                <a:ln>
                  <a:noFill/>
                </a:ln>
                <a:solidFill>
                  <a:srgbClr val="FFFFFF"/>
                </a:solidFill>
                <a:effectLst/>
                <a:uLnTx/>
                <a:uFillTx/>
                <a:latin typeface="Lato"/>
                <a:ea typeface="+mn-ea"/>
                <a:cs typeface="Lato"/>
              </a:rPr>
              <a:t> </a:t>
            </a:r>
            <a:r>
              <a:rPr kumimoji="0" sz="1600" b="1" i="0" u="none" strike="noStrike" kern="1200" cap="none" spc="-10" normalizeH="0" baseline="0" noProof="0" dirty="0">
                <a:ln>
                  <a:noFill/>
                </a:ln>
                <a:solidFill>
                  <a:srgbClr val="FFFFFF"/>
                </a:solidFill>
                <a:effectLst/>
                <a:uLnTx/>
                <a:uFillTx/>
                <a:latin typeface="Lato"/>
                <a:ea typeface="+mn-ea"/>
                <a:cs typeface="Lato"/>
              </a:rPr>
              <a:t>ensuring</a:t>
            </a:r>
            <a:r>
              <a:rPr kumimoji="0" sz="1600" b="1" i="0" u="none" strike="noStrike" kern="1200" cap="none" spc="-3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that</a:t>
            </a:r>
            <a:r>
              <a:rPr kumimoji="0" sz="1600" b="1" i="0" u="none" strike="noStrike" kern="1200" cap="none" spc="-2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our</a:t>
            </a:r>
            <a:r>
              <a:rPr kumimoji="0" sz="1600" b="1" i="0" u="none" strike="noStrike" kern="1200" cap="none" spc="-3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benefits</a:t>
            </a:r>
            <a:r>
              <a:rPr kumimoji="0" sz="1600" b="1" i="0" u="none" strike="noStrike" kern="1200" cap="none" spc="-2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are</a:t>
            </a:r>
            <a:r>
              <a:rPr kumimoji="0" sz="1600" b="1" i="0" u="none" strike="noStrike" kern="1200" cap="none" spc="-3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more</a:t>
            </a:r>
            <a:r>
              <a:rPr kumimoji="0" sz="1600" b="1" i="0" u="none" strike="noStrike" kern="1200" cap="none" spc="-3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tailored</a:t>
            </a:r>
            <a:r>
              <a:rPr kumimoji="0" sz="1600" b="1" i="0" u="none" strike="noStrike" kern="1200" cap="none" spc="-3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and</a:t>
            </a:r>
            <a:r>
              <a:rPr kumimoji="0" sz="1600" b="1" i="0" u="none" strike="noStrike" kern="1200" cap="none" spc="-25" normalizeH="0" baseline="0" noProof="0" dirty="0">
                <a:ln>
                  <a:noFill/>
                </a:ln>
                <a:solidFill>
                  <a:srgbClr val="FFFFFF"/>
                </a:solidFill>
                <a:effectLst/>
                <a:uLnTx/>
                <a:uFillTx/>
                <a:latin typeface="Lato"/>
                <a:ea typeface="+mn-ea"/>
                <a:cs typeface="Lato"/>
              </a:rPr>
              <a:t> </a:t>
            </a:r>
            <a:r>
              <a:rPr kumimoji="0" sz="1600" b="1" i="0" u="none" strike="noStrike" kern="1200" cap="none" spc="-10" normalizeH="0" baseline="0" noProof="0" dirty="0">
                <a:ln>
                  <a:noFill/>
                </a:ln>
                <a:solidFill>
                  <a:srgbClr val="FFFFFF"/>
                </a:solidFill>
                <a:effectLst/>
                <a:uLnTx/>
                <a:uFillTx/>
                <a:latin typeface="Lato"/>
                <a:ea typeface="+mn-ea"/>
                <a:cs typeface="Lato"/>
              </a:rPr>
              <a:t>impactful, providing</a:t>
            </a:r>
            <a:r>
              <a:rPr kumimoji="0" sz="1600" b="1" i="0" u="none" strike="noStrike" kern="1200" cap="none" spc="-6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you</a:t>
            </a:r>
            <a:r>
              <a:rPr kumimoji="0" sz="1600" b="1" i="0" u="none" strike="noStrike" kern="1200" cap="none" spc="-4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with</a:t>
            </a:r>
            <a:r>
              <a:rPr kumimoji="0" sz="1600" b="1" i="0" u="none" strike="noStrike" kern="1200" cap="none" spc="-4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more</a:t>
            </a:r>
            <a:r>
              <a:rPr kumimoji="0" sz="1600" b="1" i="0" u="none" strike="noStrike" kern="1200" cap="none" spc="-4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relevant</a:t>
            </a:r>
            <a:r>
              <a:rPr kumimoji="0" sz="1600" b="1" i="0" u="none" strike="noStrike" kern="1200" cap="none" spc="-4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and</a:t>
            </a:r>
            <a:r>
              <a:rPr kumimoji="0" sz="1600" b="1" i="0" u="none" strike="noStrike" kern="1200" cap="none" spc="-4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accessible</a:t>
            </a:r>
            <a:r>
              <a:rPr kumimoji="0" sz="1600" b="1" i="0" u="none" strike="noStrike" kern="1200" cap="none" spc="-45"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benefit</a:t>
            </a:r>
            <a:r>
              <a:rPr kumimoji="0" sz="1600" b="1" i="0" u="none" strike="noStrike" kern="1200" cap="none" spc="-4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options</a:t>
            </a:r>
            <a:r>
              <a:rPr kumimoji="0" sz="1600" b="1" i="0" u="none" strike="noStrike" kern="1200" cap="none" spc="-40" normalizeH="0" baseline="0" noProof="0" dirty="0">
                <a:ln>
                  <a:noFill/>
                </a:ln>
                <a:solidFill>
                  <a:srgbClr val="FFFFFF"/>
                </a:solidFill>
                <a:effectLst/>
                <a:uLnTx/>
                <a:uFillTx/>
                <a:latin typeface="Lato"/>
                <a:ea typeface="+mn-ea"/>
                <a:cs typeface="Lato"/>
              </a:rPr>
              <a:t> </a:t>
            </a:r>
            <a:r>
              <a:rPr kumimoji="0" sz="1600" b="1" i="0" u="none" strike="noStrike" kern="1200" cap="none" spc="0" normalizeH="0" baseline="0" noProof="0" dirty="0">
                <a:ln>
                  <a:noFill/>
                </a:ln>
                <a:solidFill>
                  <a:srgbClr val="FFFFFF"/>
                </a:solidFill>
                <a:effectLst/>
                <a:uLnTx/>
                <a:uFillTx/>
                <a:latin typeface="Lato"/>
                <a:ea typeface="+mn-ea"/>
                <a:cs typeface="Lato"/>
              </a:rPr>
              <a:t>for</a:t>
            </a:r>
            <a:r>
              <a:rPr kumimoji="0" sz="1600" b="1" i="0" u="none" strike="noStrike" kern="1200" cap="none" spc="-45" normalizeH="0" baseline="0" noProof="0" dirty="0">
                <a:ln>
                  <a:noFill/>
                </a:ln>
                <a:solidFill>
                  <a:srgbClr val="FFFFFF"/>
                </a:solidFill>
                <a:effectLst/>
                <a:uLnTx/>
                <a:uFillTx/>
                <a:latin typeface="Lato"/>
                <a:ea typeface="+mn-ea"/>
                <a:cs typeface="Lato"/>
              </a:rPr>
              <a:t> </a:t>
            </a:r>
            <a:r>
              <a:rPr kumimoji="0" sz="1600" b="1" i="0" u="none" strike="noStrike" kern="1200" cap="none" spc="-10" normalizeH="0" baseline="0" noProof="0" dirty="0">
                <a:ln>
                  <a:noFill/>
                </a:ln>
                <a:solidFill>
                  <a:srgbClr val="FFFFFF"/>
                </a:solidFill>
                <a:effectLst/>
                <a:uLnTx/>
                <a:uFillTx/>
                <a:latin typeface="Lato"/>
                <a:ea typeface="+mn-ea"/>
                <a:cs typeface="Lato"/>
              </a:rPr>
              <a:t>2025.</a:t>
            </a:r>
            <a:endParaRPr kumimoji="0" sz="1600" b="0" i="0" u="none" strike="noStrike" kern="1200" cap="none" spc="0" normalizeH="0" baseline="0" noProof="0" dirty="0">
              <a:ln>
                <a:noFill/>
              </a:ln>
              <a:solidFill>
                <a:prstClr val="black"/>
              </a:solidFill>
              <a:effectLst/>
              <a:uLnTx/>
              <a:uFillTx/>
              <a:latin typeface="Lato"/>
              <a:ea typeface="+mn-ea"/>
              <a:cs typeface="Lato"/>
            </a:endParaRPr>
          </a:p>
        </p:txBody>
      </p:sp>
      <p:grpSp>
        <p:nvGrpSpPr>
          <p:cNvPr id="71" name="Group 70">
            <a:extLst>
              <a:ext uri="{FF2B5EF4-FFF2-40B4-BE49-F238E27FC236}">
                <a16:creationId xmlns:a16="http://schemas.microsoft.com/office/drawing/2014/main" id="{25966EFB-C558-0D60-707A-356C1D9205A6}"/>
              </a:ext>
            </a:extLst>
          </p:cNvPr>
          <p:cNvGrpSpPr/>
          <p:nvPr/>
        </p:nvGrpSpPr>
        <p:grpSpPr>
          <a:xfrm>
            <a:off x="1254866" y="1926486"/>
            <a:ext cx="10222310" cy="4258281"/>
            <a:chOff x="2340798" y="2112723"/>
            <a:chExt cx="7532424" cy="4258281"/>
          </a:xfrm>
        </p:grpSpPr>
        <p:sp>
          <p:nvSpPr>
            <p:cNvPr id="3" name="object 2">
              <a:extLst>
                <a:ext uri="{FF2B5EF4-FFF2-40B4-BE49-F238E27FC236}">
                  <a16:creationId xmlns:a16="http://schemas.microsoft.com/office/drawing/2014/main" id="{56D7FDFF-E518-43F8-B501-B12008CBEA67}"/>
                </a:ext>
              </a:extLst>
            </p:cNvPr>
            <p:cNvSpPr/>
            <p:nvPr/>
          </p:nvSpPr>
          <p:spPr>
            <a:xfrm>
              <a:off x="2340798" y="2398006"/>
              <a:ext cx="4953043" cy="3640463"/>
            </a:xfrm>
            <a:custGeom>
              <a:avLst/>
              <a:gdLst/>
              <a:ahLst/>
              <a:cxnLst/>
              <a:rect l="l" t="t" r="r" b="b"/>
              <a:pathLst>
                <a:path w="6076950" h="3629660">
                  <a:moveTo>
                    <a:pt x="152400" y="0"/>
                  </a:moveTo>
                  <a:lnTo>
                    <a:pt x="104231" y="7769"/>
                  </a:lnTo>
                  <a:lnTo>
                    <a:pt x="62396" y="29405"/>
                  </a:lnTo>
                  <a:lnTo>
                    <a:pt x="29405" y="62396"/>
                  </a:lnTo>
                  <a:lnTo>
                    <a:pt x="7769" y="104231"/>
                  </a:lnTo>
                  <a:lnTo>
                    <a:pt x="0" y="152400"/>
                  </a:lnTo>
                  <a:lnTo>
                    <a:pt x="0" y="3477082"/>
                  </a:lnTo>
                  <a:lnTo>
                    <a:pt x="7769" y="3525250"/>
                  </a:lnTo>
                  <a:lnTo>
                    <a:pt x="29405" y="3567085"/>
                  </a:lnTo>
                  <a:lnTo>
                    <a:pt x="62396" y="3600076"/>
                  </a:lnTo>
                  <a:lnTo>
                    <a:pt x="104231" y="3621712"/>
                  </a:lnTo>
                  <a:lnTo>
                    <a:pt x="152400" y="3629482"/>
                  </a:lnTo>
                  <a:lnTo>
                    <a:pt x="5924194" y="3629482"/>
                  </a:lnTo>
                  <a:lnTo>
                    <a:pt x="5972367" y="3621712"/>
                  </a:lnTo>
                  <a:lnTo>
                    <a:pt x="6014203" y="3600076"/>
                  </a:lnTo>
                  <a:lnTo>
                    <a:pt x="6047192" y="3567085"/>
                  </a:lnTo>
                  <a:lnTo>
                    <a:pt x="6068825" y="3525250"/>
                  </a:lnTo>
                  <a:lnTo>
                    <a:pt x="6076594" y="3477082"/>
                  </a:lnTo>
                  <a:lnTo>
                    <a:pt x="6076594" y="152400"/>
                  </a:lnTo>
                  <a:lnTo>
                    <a:pt x="6068825" y="104231"/>
                  </a:lnTo>
                  <a:lnTo>
                    <a:pt x="6047192" y="62396"/>
                  </a:lnTo>
                  <a:lnTo>
                    <a:pt x="6014203" y="29405"/>
                  </a:lnTo>
                  <a:lnTo>
                    <a:pt x="5972367" y="7769"/>
                  </a:lnTo>
                  <a:lnTo>
                    <a:pt x="5924194" y="0"/>
                  </a:lnTo>
                  <a:lnTo>
                    <a:pt x="152400" y="0"/>
                  </a:lnTo>
                  <a:close/>
                </a:path>
              </a:pathLst>
            </a:custGeom>
            <a:ln w="25400">
              <a:solidFill>
                <a:srgbClr val="7EBE42"/>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grpSp>
          <p:nvGrpSpPr>
            <p:cNvPr id="6" name="object 6">
              <a:extLst>
                <a:ext uri="{FF2B5EF4-FFF2-40B4-BE49-F238E27FC236}">
                  <a16:creationId xmlns:a16="http://schemas.microsoft.com/office/drawing/2014/main" id="{F36AAB7C-C547-C15A-8429-2751AF8F99DA}"/>
                </a:ext>
              </a:extLst>
            </p:cNvPr>
            <p:cNvGrpSpPr/>
            <p:nvPr/>
          </p:nvGrpSpPr>
          <p:grpSpPr>
            <a:xfrm>
              <a:off x="6228003" y="2666898"/>
              <a:ext cx="828040" cy="828040"/>
              <a:chOff x="6228003" y="2666898"/>
              <a:chExt cx="828040" cy="828040"/>
            </a:xfrm>
          </p:grpSpPr>
          <p:pic>
            <p:nvPicPr>
              <p:cNvPr id="7" name="object 7">
                <a:extLst>
                  <a:ext uri="{FF2B5EF4-FFF2-40B4-BE49-F238E27FC236}">
                    <a16:creationId xmlns:a16="http://schemas.microsoft.com/office/drawing/2014/main" id="{54B4998D-4DF6-3C9B-6739-2065D4671B46}"/>
                  </a:ext>
                </a:extLst>
              </p:cNvPr>
              <p:cNvPicPr/>
              <p:nvPr/>
            </p:nvPicPr>
            <p:blipFill>
              <a:blip r:embed="rId3" cstate="print"/>
              <a:stretch>
                <a:fillRect/>
              </a:stretch>
            </p:blipFill>
            <p:spPr>
              <a:xfrm>
                <a:off x="6228003" y="2666898"/>
                <a:ext cx="827995" cy="827989"/>
              </a:xfrm>
              <a:prstGeom prst="rect">
                <a:avLst/>
              </a:prstGeom>
            </p:spPr>
          </p:pic>
          <p:pic>
            <p:nvPicPr>
              <p:cNvPr id="8" name="object 8">
                <a:extLst>
                  <a:ext uri="{FF2B5EF4-FFF2-40B4-BE49-F238E27FC236}">
                    <a16:creationId xmlns:a16="http://schemas.microsoft.com/office/drawing/2014/main" id="{83913B06-F08E-A4D7-76A8-68DCEAF96868}"/>
                  </a:ext>
                </a:extLst>
              </p:cNvPr>
              <p:cNvPicPr/>
              <p:nvPr/>
            </p:nvPicPr>
            <p:blipFill>
              <a:blip r:embed="rId4" cstate="print"/>
              <a:stretch>
                <a:fillRect/>
              </a:stretch>
            </p:blipFill>
            <p:spPr>
              <a:xfrm>
                <a:off x="6395694" y="3190570"/>
                <a:ext cx="461911" cy="263351"/>
              </a:xfrm>
              <a:prstGeom prst="rect">
                <a:avLst/>
              </a:prstGeom>
            </p:spPr>
          </p:pic>
        </p:grpSp>
        <p:sp>
          <p:nvSpPr>
            <p:cNvPr id="9" name="object 9">
              <a:extLst>
                <a:ext uri="{FF2B5EF4-FFF2-40B4-BE49-F238E27FC236}">
                  <a16:creationId xmlns:a16="http://schemas.microsoft.com/office/drawing/2014/main" id="{20E9320D-D469-5A3C-D12D-3BA8FF3323BF}"/>
                </a:ext>
              </a:extLst>
            </p:cNvPr>
            <p:cNvSpPr txBox="1"/>
            <p:nvPr/>
          </p:nvSpPr>
          <p:spPr>
            <a:xfrm>
              <a:off x="6320235" y="2706754"/>
              <a:ext cx="643890" cy="373380"/>
            </a:xfrm>
            <a:prstGeom prst="rect">
              <a:avLst/>
            </a:prstGeom>
          </p:spPr>
          <p:txBody>
            <a:bodyPr vert="horz" wrap="square" lIns="0" tIns="33020" rIns="0" bIns="0" rtlCol="0">
              <a:spAutoFit/>
            </a:bodyPr>
            <a:lstStyle/>
            <a:p>
              <a:pPr marL="12700" marR="5080" lvl="0" indent="114935" algn="l" defTabSz="914400" rtl="0" eaLnBrk="1" fontAlgn="auto" latinLnBrk="0" hangingPunct="1">
                <a:lnSpc>
                  <a:spcPts val="1300"/>
                </a:lnSpc>
                <a:spcBef>
                  <a:spcPts val="260"/>
                </a:spcBef>
                <a:spcAft>
                  <a:spcPts val="0"/>
                </a:spcAft>
                <a:buClrTx/>
                <a:buSzTx/>
                <a:buFontTx/>
                <a:buNone/>
                <a:tabLst/>
                <a:defRPr/>
              </a:pPr>
              <a:r>
                <a:rPr kumimoji="0" sz="1200" b="1" i="0" u="none" strike="noStrike" kern="1200" cap="none" spc="-20" normalizeH="0" baseline="0" noProof="0" dirty="0">
                  <a:ln>
                    <a:noFill/>
                  </a:ln>
                  <a:solidFill>
                    <a:srgbClr val="FFFFFF"/>
                  </a:solidFill>
                  <a:effectLst/>
                  <a:uLnTx/>
                  <a:uFillTx/>
                  <a:latin typeface="Lato"/>
                  <a:ea typeface="+mn-ea"/>
                  <a:cs typeface="Lato"/>
                </a:rPr>
                <a:t>Value </a:t>
              </a:r>
              <a:r>
                <a:rPr kumimoji="0" sz="1200" b="1" i="0" u="none" strike="noStrike" kern="1200" cap="none" spc="-10" normalizeH="0" baseline="0" noProof="0" dirty="0">
                  <a:ln>
                    <a:noFill/>
                  </a:ln>
                  <a:solidFill>
                    <a:srgbClr val="FFFFFF"/>
                  </a:solidFill>
                  <a:effectLst/>
                  <a:uLnTx/>
                  <a:uFillTx/>
                  <a:latin typeface="Lato"/>
                  <a:ea typeface="+mn-ea"/>
                  <a:cs typeface="Lato"/>
                </a:rPr>
                <a:t>Platinum</a:t>
              </a:r>
              <a:endParaRPr kumimoji="0" sz="1200" b="0" i="0" u="none" strike="noStrike" kern="1200" cap="none" spc="0" normalizeH="0" baseline="0" noProof="0">
                <a:ln>
                  <a:noFill/>
                </a:ln>
                <a:solidFill>
                  <a:prstClr val="black"/>
                </a:solidFill>
                <a:effectLst/>
                <a:uLnTx/>
                <a:uFillTx/>
                <a:latin typeface="Lato"/>
                <a:ea typeface="+mn-ea"/>
                <a:cs typeface="Lato"/>
              </a:endParaRPr>
            </a:p>
          </p:txBody>
        </p:sp>
        <p:grpSp>
          <p:nvGrpSpPr>
            <p:cNvPr id="10" name="object 11">
              <a:extLst>
                <a:ext uri="{FF2B5EF4-FFF2-40B4-BE49-F238E27FC236}">
                  <a16:creationId xmlns:a16="http://schemas.microsoft.com/office/drawing/2014/main" id="{F167F7B1-AE4E-B232-C66D-5BB060FEBD6A}"/>
                </a:ext>
              </a:extLst>
            </p:cNvPr>
            <p:cNvGrpSpPr/>
            <p:nvPr/>
          </p:nvGrpSpPr>
          <p:grpSpPr>
            <a:xfrm>
              <a:off x="6228003" y="3852684"/>
              <a:ext cx="828040" cy="828040"/>
              <a:chOff x="6228003" y="3852684"/>
              <a:chExt cx="828040" cy="828040"/>
            </a:xfrm>
          </p:grpSpPr>
          <p:pic>
            <p:nvPicPr>
              <p:cNvPr id="11" name="object 12">
                <a:extLst>
                  <a:ext uri="{FF2B5EF4-FFF2-40B4-BE49-F238E27FC236}">
                    <a16:creationId xmlns:a16="http://schemas.microsoft.com/office/drawing/2014/main" id="{BA29D719-FFE2-93EF-1C81-A866DD695507}"/>
                  </a:ext>
                </a:extLst>
              </p:cNvPr>
              <p:cNvPicPr/>
              <p:nvPr/>
            </p:nvPicPr>
            <p:blipFill>
              <a:blip r:embed="rId3" cstate="print"/>
              <a:stretch>
                <a:fillRect/>
              </a:stretch>
            </p:blipFill>
            <p:spPr>
              <a:xfrm>
                <a:off x="6228003" y="3852684"/>
                <a:ext cx="827995" cy="828001"/>
              </a:xfrm>
              <a:prstGeom prst="rect">
                <a:avLst/>
              </a:prstGeom>
            </p:spPr>
          </p:pic>
          <p:pic>
            <p:nvPicPr>
              <p:cNvPr id="12" name="object 13">
                <a:extLst>
                  <a:ext uri="{FF2B5EF4-FFF2-40B4-BE49-F238E27FC236}">
                    <a16:creationId xmlns:a16="http://schemas.microsoft.com/office/drawing/2014/main" id="{41651D19-152C-4EE9-A9D1-1E775B64BE7A}"/>
                  </a:ext>
                </a:extLst>
              </p:cNvPr>
              <p:cNvPicPr/>
              <p:nvPr/>
            </p:nvPicPr>
            <p:blipFill>
              <a:blip r:embed="rId4" cstate="print"/>
              <a:stretch>
                <a:fillRect/>
              </a:stretch>
            </p:blipFill>
            <p:spPr>
              <a:xfrm>
                <a:off x="6395694" y="4376369"/>
                <a:ext cx="461911" cy="263351"/>
              </a:xfrm>
              <a:prstGeom prst="rect">
                <a:avLst/>
              </a:prstGeom>
            </p:spPr>
          </p:pic>
        </p:grpSp>
        <p:sp>
          <p:nvSpPr>
            <p:cNvPr id="13" name="object 14">
              <a:extLst>
                <a:ext uri="{FF2B5EF4-FFF2-40B4-BE49-F238E27FC236}">
                  <a16:creationId xmlns:a16="http://schemas.microsoft.com/office/drawing/2014/main" id="{9C906806-754D-F525-EC27-E9DEE486201F}"/>
                </a:ext>
              </a:extLst>
            </p:cNvPr>
            <p:cNvSpPr txBox="1"/>
            <p:nvPr/>
          </p:nvSpPr>
          <p:spPr>
            <a:xfrm>
              <a:off x="6227916" y="3904579"/>
              <a:ext cx="827993" cy="366766"/>
            </a:xfrm>
            <a:prstGeom prst="rect">
              <a:avLst/>
            </a:prstGeom>
          </p:spPr>
          <p:txBody>
            <a:bodyPr vert="horz" wrap="square" lIns="0" tIns="33019" rIns="0" bIns="0" rtlCol="0">
              <a:spAutoFit/>
            </a:bodyPr>
            <a:lstStyle/>
            <a:p>
              <a:pPr marL="12700" marR="5080" lvl="0" indent="114935" algn="l" defTabSz="914400" rtl="0" eaLnBrk="1" fontAlgn="auto" latinLnBrk="0" hangingPunct="1">
                <a:lnSpc>
                  <a:spcPts val="1300"/>
                </a:lnSpc>
                <a:spcBef>
                  <a:spcPts val="259"/>
                </a:spcBef>
                <a:spcAft>
                  <a:spcPts val="0"/>
                </a:spcAft>
                <a:buClrTx/>
                <a:buSzTx/>
                <a:buFontTx/>
                <a:buNone/>
                <a:tabLst/>
                <a:defRPr/>
              </a:pPr>
              <a:r>
                <a:rPr kumimoji="0" sz="1200" b="1" i="0" u="none" strike="noStrike" kern="1200" cap="none" spc="-20" normalizeH="0" baseline="0" noProof="0" dirty="0">
                  <a:ln>
                    <a:noFill/>
                  </a:ln>
                  <a:solidFill>
                    <a:srgbClr val="FFFFFF"/>
                  </a:solidFill>
                  <a:effectLst/>
                  <a:uLnTx/>
                  <a:uFillTx/>
                  <a:latin typeface="Lato"/>
                  <a:ea typeface="+mn-ea"/>
                  <a:cs typeface="Lato"/>
                </a:rPr>
                <a:t>Value </a:t>
              </a:r>
              <a:r>
                <a:rPr kumimoji="0" sz="1200" b="1" i="0" u="none" strike="noStrike" kern="1200" cap="none" spc="-10" normalizeH="0" baseline="0" noProof="0" dirty="0">
                  <a:ln>
                    <a:noFill/>
                  </a:ln>
                  <a:solidFill>
                    <a:srgbClr val="FFFFFF"/>
                  </a:solidFill>
                  <a:effectLst/>
                  <a:uLnTx/>
                  <a:uFillTx/>
                  <a:latin typeface="Lato"/>
                  <a:ea typeface="+mn-ea"/>
                  <a:cs typeface="Lato"/>
                </a:rPr>
                <a:t>Platinum</a:t>
              </a:r>
              <a:r>
                <a:rPr kumimoji="0" lang="en-US" sz="1200" b="1" i="0" u="none" strike="noStrike" kern="1200" cap="none" spc="-10" normalizeH="0" baseline="0" noProof="0" dirty="0">
                  <a:ln>
                    <a:noFill/>
                  </a:ln>
                  <a:solidFill>
                    <a:srgbClr val="FFFFFF"/>
                  </a:solidFill>
                  <a:effectLst/>
                  <a:uLnTx/>
                  <a:uFillTx/>
                  <a:latin typeface="Lato"/>
                  <a:ea typeface="+mn-ea"/>
                  <a:cs typeface="Lato"/>
                </a:rPr>
                <a:t> CORE</a:t>
              </a:r>
              <a:endParaRPr kumimoji="0" sz="1200" b="0" i="0" u="none" strike="noStrike" kern="1200" cap="none" spc="0" normalizeH="0" baseline="0" noProof="0" dirty="0">
                <a:ln>
                  <a:noFill/>
                </a:ln>
                <a:solidFill>
                  <a:prstClr val="black"/>
                </a:solidFill>
                <a:effectLst/>
                <a:uLnTx/>
                <a:uFillTx/>
                <a:latin typeface="Lato"/>
                <a:ea typeface="+mn-ea"/>
                <a:cs typeface="Lato"/>
              </a:endParaRPr>
            </a:p>
          </p:txBody>
        </p:sp>
        <p:grpSp>
          <p:nvGrpSpPr>
            <p:cNvPr id="14" name="object 15">
              <a:extLst>
                <a:ext uri="{FF2B5EF4-FFF2-40B4-BE49-F238E27FC236}">
                  <a16:creationId xmlns:a16="http://schemas.microsoft.com/office/drawing/2014/main" id="{00F1C48A-0E03-9D24-13DD-D3D797CF6B33}"/>
                </a:ext>
              </a:extLst>
            </p:cNvPr>
            <p:cNvGrpSpPr/>
            <p:nvPr/>
          </p:nvGrpSpPr>
          <p:grpSpPr>
            <a:xfrm>
              <a:off x="6232385" y="5042890"/>
              <a:ext cx="819785" cy="819785"/>
              <a:chOff x="6232385" y="5042890"/>
              <a:chExt cx="819785" cy="819785"/>
            </a:xfrm>
          </p:grpSpPr>
          <p:pic>
            <p:nvPicPr>
              <p:cNvPr id="15" name="object 16">
                <a:extLst>
                  <a:ext uri="{FF2B5EF4-FFF2-40B4-BE49-F238E27FC236}">
                    <a16:creationId xmlns:a16="http://schemas.microsoft.com/office/drawing/2014/main" id="{C22A9303-4A01-4534-BC6A-4F1ED0CA9C16}"/>
                  </a:ext>
                </a:extLst>
              </p:cNvPr>
              <p:cNvPicPr/>
              <p:nvPr/>
            </p:nvPicPr>
            <p:blipFill>
              <a:blip r:embed="rId5" cstate="print"/>
              <a:stretch>
                <a:fillRect/>
              </a:stretch>
            </p:blipFill>
            <p:spPr>
              <a:xfrm>
                <a:off x="6232385" y="5042890"/>
                <a:ext cx="819213" cy="819213"/>
              </a:xfrm>
              <a:prstGeom prst="rect">
                <a:avLst/>
              </a:prstGeom>
            </p:spPr>
          </p:pic>
          <p:pic>
            <p:nvPicPr>
              <p:cNvPr id="16" name="object 17">
                <a:extLst>
                  <a:ext uri="{FF2B5EF4-FFF2-40B4-BE49-F238E27FC236}">
                    <a16:creationId xmlns:a16="http://schemas.microsoft.com/office/drawing/2014/main" id="{6858FD44-FC90-B2CC-9F82-C0F4B7739855}"/>
                  </a:ext>
                </a:extLst>
              </p:cNvPr>
              <p:cNvPicPr/>
              <p:nvPr/>
            </p:nvPicPr>
            <p:blipFill>
              <a:blip r:embed="rId6" cstate="print"/>
              <a:stretch>
                <a:fillRect/>
              </a:stretch>
            </p:blipFill>
            <p:spPr>
              <a:xfrm>
                <a:off x="6480721" y="5433974"/>
                <a:ext cx="354037" cy="370840"/>
              </a:xfrm>
              <a:prstGeom prst="rect">
                <a:avLst/>
              </a:prstGeom>
            </p:spPr>
          </p:pic>
        </p:grpSp>
        <p:sp>
          <p:nvSpPr>
            <p:cNvPr id="17" name="object 18">
              <a:extLst>
                <a:ext uri="{FF2B5EF4-FFF2-40B4-BE49-F238E27FC236}">
                  <a16:creationId xmlns:a16="http://schemas.microsoft.com/office/drawing/2014/main" id="{F08A42E2-5F6C-014F-1774-B0566530B951}"/>
                </a:ext>
              </a:extLst>
            </p:cNvPr>
            <p:cNvSpPr txBox="1"/>
            <p:nvPr/>
          </p:nvSpPr>
          <p:spPr>
            <a:xfrm>
              <a:off x="6298179" y="5082905"/>
              <a:ext cx="684530" cy="387350"/>
            </a:xfrm>
            <a:prstGeom prst="rect">
              <a:avLst/>
            </a:prstGeom>
          </p:spPr>
          <p:txBody>
            <a:bodyPr vert="horz" wrap="square" lIns="0" tIns="11430" rIns="0" bIns="0" rtlCol="0">
              <a:spAutoFit/>
            </a:bodyPr>
            <a:lstStyle/>
            <a:p>
              <a:pPr marL="12700" marR="5080" lvl="0" indent="26034" algn="l" defTabSz="914400" rtl="0" eaLnBrk="1" fontAlgn="auto" latinLnBrk="0" hangingPunct="1">
                <a:lnSpc>
                  <a:spcPct val="103200"/>
                </a:lnSpc>
                <a:spcBef>
                  <a:spcPts val="90"/>
                </a:spcBef>
                <a:spcAft>
                  <a:spcPts val="0"/>
                </a:spcAft>
                <a:buClrTx/>
                <a:buSzTx/>
                <a:buFontTx/>
                <a:buNone/>
                <a:tabLst/>
                <a:defRPr/>
              </a:pPr>
              <a:r>
                <a:rPr kumimoji="0" sz="1150" b="1" i="0" u="none" strike="noStrike" kern="1200" cap="none" spc="-10" normalizeH="0" baseline="0" noProof="0" dirty="0">
                  <a:ln>
                    <a:noFill/>
                  </a:ln>
                  <a:solidFill>
                    <a:srgbClr val="FFFFFF"/>
                  </a:solidFill>
                  <a:effectLst/>
                  <a:uLnTx/>
                  <a:uFillTx/>
                  <a:latin typeface="Lato"/>
                  <a:ea typeface="+mn-ea"/>
                  <a:cs typeface="Lato"/>
                </a:rPr>
                <a:t>Titanium Executive</a:t>
              </a:r>
              <a:endParaRPr kumimoji="0" sz="1150" b="0" i="0" u="none" strike="noStrike" kern="1200" cap="none" spc="0" normalizeH="0" baseline="0" noProof="0" dirty="0">
                <a:ln>
                  <a:noFill/>
                </a:ln>
                <a:solidFill>
                  <a:prstClr val="black"/>
                </a:solidFill>
                <a:effectLst/>
                <a:uLnTx/>
                <a:uFillTx/>
                <a:latin typeface="Lato"/>
                <a:ea typeface="+mn-ea"/>
                <a:cs typeface="Lato"/>
              </a:endParaRPr>
            </a:p>
          </p:txBody>
        </p:sp>
        <p:pic>
          <p:nvPicPr>
            <p:cNvPr id="18" name="object 19">
              <a:extLst>
                <a:ext uri="{FF2B5EF4-FFF2-40B4-BE49-F238E27FC236}">
                  <a16:creationId xmlns:a16="http://schemas.microsoft.com/office/drawing/2014/main" id="{413FA1E5-879B-43F1-8E93-81643424DC9D}"/>
                </a:ext>
              </a:extLst>
            </p:cNvPr>
            <p:cNvPicPr/>
            <p:nvPr/>
          </p:nvPicPr>
          <p:blipFill>
            <a:blip r:embed="rId3" cstate="print"/>
            <a:stretch>
              <a:fillRect/>
            </a:stretch>
          </p:blipFill>
          <p:spPr>
            <a:xfrm>
              <a:off x="4390969" y="2666898"/>
              <a:ext cx="827994" cy="827989"/>
            </a:xfrm>
            <a:prstGeom prst="rect">
              <a:avLst/>
            </a:prstGeom>
          </p:spPr>
        </p:pic>
        <p:pic>
          <p:nvPicPr>
            <p:cNvPr id="19" name="object 20">
              <a:extLst>
                <a:ext uri="{FF2B5EF4-FFF2-40B4-BE49-F238E27FC236}">
                  <a16:creationId xmlns:a16="http://schemas.microsoft.com/office/drawing/2014/main" id="{17EB0BF2-C229-1C6B-0132-4AEAE8A27412}"/>
                </a:ext>
              </a:extLst>
            </p:cNvPr>
            <p:cNvPicPr/>
            <p:nvPr/>
          </p:nvPicPr>
          <p:blipFill>
            <a:blip r:embed="rId3" cstate="print"/>
            <a:stretch>
              <a:fillRect/>
            </a:stretch>
          </p:blipFill>
          <p:spPr>
            <a:xfrm>
              <a:off x="4416006" y="3852684"/>
              <a:ext cx="827994" cy="828001"/>
            </a:xfrm>
            <a:prstGeom prst="rect">
              <a:avLst/>
            </a:prstGeom>
          </p:spPr>
        </p:pic>
        <p:sp>
          <p:nvSpPr>
            <p:cNvPr id="20" name="object 21">
              <a:extLst>
                <a:ext uri="{FF2B5EF4-FFF2-40B4-BE49-F238E27FC236}">
                  <a16:creationId xmlns:a16="http://schemas.microsoft.com/office/drawing/2014/main" id="{9069FA35-9358-F2A6-58B3-745DED8121B4}"/>
                </a:ext>
              </a:extLst>
            </p:cNvPr>
            <p:cNvSpPr/>
            <p:nvPr/>
          </p:nvSpPr>
          <p:spPr>
            <a:xfrm>
              <a:off x="4416006" y="5034098"/>
              <a:ext cx="828040" cy="828040"/>
            </a:xfrm>
            <a:custGeom>
              <a:avLst/>
              <a:gdLst/>
              <a:ahLst/>
              <a:cxnLst/>
              <a:rect l="l" t="t" r="r" b="b"/>
              <a:pathLst>
                <a:path w="828039" h="828039">
                  <a:moveTo>
                    <a:pt x="721448" y="0"/>
                  </a:moveTo>
                  <a:lnTo>
                    <a:pt x="106540" y="0"/>
                  </a:lnTo>
                  <a:lnTo>
                    <a:pt x="65070" y="8372"/>
                  </a:lnTo>
                  <a:lnTo>
                    <a:pt x="31205" y="31205"/>
                  </a:lnTo>
                  <a:lnTo>
                    <a:pt x="8372" y="65070"/>
                  </a:lnTo>
                  <a:lnTo>
                    <a:pt x="0" y="106540"/>
                  </a:lnTo>
                  <a:lnTo>
                    <a:pt x="0" y="721448"/>
                  </a:lnTo>
                  <a:lnTo>
                    <a:pt x="8372" y="762925"/>
                  </a:lnTo>
                  <a:lnTo>
                    <a:pt x="31205" y="796794"/>
                  </a:lnTo>
                  <a:lnTo>
                    <a:pt x="65070" y="819629"/>
                  </a:lnTo>
                  <a:lnTo>
                    <a:pt x="106540" y="828001"/>
                  </a:lnTo>
                  <a:lnTo>
                    <a:pt x="721448" y="828001"/>
                  </a:lnTo>
                  <a:lnTo>
                    <a:pt x="762918" y="819629"/>
                  </a:lnTo>
                  <a:lnTo>
                    <a:pt x="796783" y="796794"/>
                  </a:lnTo>
                  <a:lnTo>
                    <a:pt x="819616" y="762925"/>
                  </a:lnTo>
                  <a:lnTo>
                    <a:pt x="827989" y="721448"/>
                  </a:lnTo>
                  <a:lnTo>
                    <a:pt x="827989" y="106540"/>
                  </a:lnTo>
                  <a:lnTo>
                    <a:pt x="819616" y="65070"/>
                  </a:lnTo>
                  <a:lnTo>
                    <a:pt x="796783" y="31205"/>
                  </a:lnTo>
                  <a:lnTo>
                    <a:pt x="762918" y="8372"/>
                  </a:lnTo>
                  <a:lnTo>
                    <a:pt x="721448" y="0"/>
                  </a:lnTo>
                  <a:close/>
                </a:path>
              </a:pathLst>
            </a:custGeom>
            <a:solidFill>
              <a:srgbClr val="1836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1" name="object 22">
              <a:extLst>
                <a:ext uri="{FF2B5EF4-FFF2-40B4-BE49-F238E27FC236}">
                  <a16:creationId xmlns:a16="http://schemas.microsoft.com/office/drawing/2014/main" id="{A09367E0-332B-E8FF-7A69-D77838007B96}"/>
                </a:ext>
              </a:extLst>
            </p:cNvPr>
            <p:cNvSpPr txBox="1"/>
            <p:nvPr/>
          </p:nvSpPr>
          <p:spPr>
            <a:xfrm>
              <a:off x="4483355" y="2862211"/>
              <a:ext cx="693420" cy="373380"/>
            </a:xfrm>
            <a:prstGeom prst="rect">
              <a:avLst/>
            </a:prstGeom>
          </p:spPr>
          <p:txBody>
            <a:bodyPr vert="horz" wrap="square" lIns="0" tIns="33020" rIns="0" bIns="0" rtlCol="0">
              <a:spAutoFit/>
            </a:bodyPr>
            <a:lstStyle/>
            <a:p>
              <a:pPr marL="12700" marR="5080" lvl="0" indent="24765" algn="l" defTabSz="914400" rtl="0" eaLnBrk="1" fontAlgn="auto" latinLnBrk="0" hangingPunct="1">
                <a:lnSpc>
                  <a:spcPts val="1300"/>
                </a:lnSpc>
                <a:spcBef>
                  <a:spcPts val="260"/>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Lato"/>
                  <a:ea typeface="+mn-ea"/>
                  <a:cs typeface="Lato"/>
                </a:rPr>
                <a:t>Platinum Enhanced</a:t>
              </a:r>
              <a:endParaRPr kumimoji="0" sz="1200" b="0" i="0" u="none" strike="noStrike" kern="1200" cap="none" spc="0" normalizeH="0" baseline="0" noProof="0">
                <a:ln>
                  <a:noFill/>
                </a:ln>
                <a:solidFill>
                  <a:prstClr val="black"/>
                </a:solidFill>
                <a:effectLst/>
                <a:uLnTx/>
                <a:uFillTx/>
                <a:latin typeface="Lato"/>
                <a:ea typeface="+mn-ea"/>
                <a:cs typeface="Lato"/>
              </a:endParaRPr>
            </a:p>
          </p:txBody>
        </p:sp>
        <p:sp>
          <p:nvSpPr>
            <p:cNvPr id="22" name="object 23">
              <a:extLst>
                <a:ext uri="{FF2B5EF4-FFF2-40B4-BE49-F238E27FC236}">
                  <a16:creationId xmlns:a16="http://schemas.microsoft.com/office/drawing/2014/main" id="{494399BD-C157-432E-01F1-580A49B221D9}"/>
                </a:ext>
              </a:extLst>
            </p:cNvPr>
            <p:cNvSpPr txBox="1"/>
            <p:nvPr/>
          </p:nvSpPr>
          <p:spPr>
            <a:xfrm>
              <a:off x="4483355" y="3977017"/>
              <a:ext cx="693420" cy="538480"/>
            </a:xfrm>
            <a:prstGeom prst="rect">
              <a:avLst/>
            </a:prstGeom>
          </p:spPr>
          <p:txBody>
            <a:bodyPr vert="horz" wrap="square" lIns="0" tIns="33019" rIns="0" bIns="0" rtlCol="0">
              <a:spAutoFit/>
            </a:bodyPr>
            <a:lstStyle/>
            <a:p>
              <a:pPr marL="12700" marR="5080" lvl="0" indent="-635" algn="ctr" defTabSz="914400" rtl="0" eaLnBrk="1" fontAlgn="auto" latinLnBrk="0" hangingPunct="1">
                <a:lnSpc>
                  <a:spcPts val="1300"/>
                </a:lnSpc>
                <a:spcBef>
                  <a:spcPts val="259"/>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Lato"/>
                  <a:ea typeface="+mn-ea"/>
                  <a:cs typeface="Lato"/>
                </a:rPr>
                <a:t>Platinum Enhanced </a:t>
              </a:r>
              <a:r>
                <a:rPr kumimoji="0" sz="1200" b="1" i="0" u="none" strike="noStrike" kern="1200" cap="none" spc="-25" normalizeH="0" baseline="0" noProof="0" dirty="0">
                  <a:ln>
                    <a:noFill/>
                  </a:ln>
                  <a:solidFill>
                    <a:srgbClr val="FFFFFF"/>
                  </a:solidFill>
                  <a:effectLst/>
                  <a:uLnTx/>
                  <a:uFillTx/>
                  <a:latin typeface="Lato"/>
                  <a:ea typeface="+mn-ea"/>
                  <a:cs typeface="Lato"/>
                </a:rPr>
                <a:t>EDO</a:t>
              </a:r>
              <a:endParaRPr kumimoji="0" sz="1200" b="0" i="0" u="none" strike="noStrike" kern="1200" cap="none" spc="0" normalizeH="0" baseline="0" noProof="0">
                <a:ln>
                  <a:noFill/>
                </a:ln>
                <a:solidFill>
                  <a:prstClr val="black"/>
                </a:solidFill>
                <a:effectLst/>
                <a:uLnTx/>
                <a:uFillTx/>
                <a:latin typeface="Lato"/>
                <a:ea typeface="+mn-ea"/>
                <a:cs typeface="Lato"/>
              </a:endParaRPr>
            </a:p>
          </p:txBody>
        </p:sp>
        <p:sp>
          <p:nvSpPr>
            <p:cNvPr id="23" name="object 24">
              <a:extLst>
                <a:ext uri="{FF2B5EF4-FFF2-40B4-BE49-F238E27FC236}">
                  <a16:creationId xmlns:a16="http://schemas.microsoft.com/office/drawing/2014/main" id="{38945164-85F1-1E95-60FD-227356639D19}"/>
                </a:ext>
              </a:extLst>
            </p:cNvPr>
            <p:cNvSpPr txBox="1"/>
            <p:nvPr/>
          </p:nvSpPr>
          <p:spPr>
            <a:xfrm>
              <a:off x="4484269" y="5248948"/>
              <a:ext cx="692150" cy="373380"/>
            </a:xfrm>
            <a:prstGeom prst="rect">
              <a:avLst/>
            </a:prstGeom>
          </p:spPr>
          <p:txBody>
            <a:bodyPr vert="horz" wrap="square" lIns="0" tIns="33019" rIns="0" bIns="0" rtlCol="0">
              <a:spAutoFit/>
            </a:bodyPr>
            <a:lstStyle/>
            <a:p>
              <a:pPr marL="12700" marR="5080" lvl="0" indent="26034" algn="l" defTabSz="914400" rtl="0" eaLnBrk="1" fontAlgn="auto" latinLnBrk="0" hangingPunct="1">
                <a:lnSpc>
                  <a:spcPts val="1300"/>
                </a:lnSpc>
                <a:spcBef>
                  <a:spcPts val="259"/>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Lato"/>
                  <a:ea typeface="+mn-ea"/>
                  <a:cs typeface="Lato"/>
                </a:rPr>
                <a:t>Titanium Executive</a:t>
              </a:r>
              <a:endParaRPr kumimoji="0" sz="1200" b="0" i="0" u="none" strike="noStrike" kern="1200" cap="none" spc="0" normalizeH="0" baseline="0" noProof="0">
                <a:ln>
                  <a:noFill/>
                </a:ln>
                <a:solidFill>
                  <a:prstClr val="black"/>
                </a:solidFill>
                <a:effectLst/>
                <a:uLnTx/>
                <a:uFillTx/>
                <a:latin typeface="Lato"/>
                <a:ea typeface="+mn-ea"/>
                <a:cs typeface="Lato"/>
              </a:endParaRPr>
            </a:p>
          </p:txBody>
        </p:sp>
        <p:sp>
          <p:nvSpPr>
            <p:cNvPr id="24" name="object 25">
              <a:extLst>
                <a:ext uri="{FF2B5EF4-FFF2-40B4-BE49-F238E27FC236}">
                  <a16:creationId xmlns:a16="http://schemas.microsoft.com/office/drawing/2014/main" id="{349AD806-7DF7-EA54-32EB-B777DC5A5094}"/>
                </a:ext>
              </a:extLst>
            </p:cNvPr>
            <p:cNvSpPr/>
            <p:nvPr/>
          </p:nvSpPr>
          <p:spPr>
            <a:xfrm>
              <a:off x="2520006" y="2669085"/>
              <a:ext cx="828040" cy="828040"/>
            </a:xfrm>
            <a:custGeom>
              <a:avLst/>
              <a:gdLst/>
              <a:ahLst/>
              <a:cxnLst/>
              <a:rect l="l" t="t" r="r" b="b"/>
              <a:pathLst>
                <a:path w="828039" h="828039">
                  <a:moveTo>
                    <a:pt x="721448" y="0"/>
                  </a:moveTo>
                  <a:lnTo>
                    <a:pt x="106540" y="0"/>
                  </a:lnTo>
                  <a:lnTo>
                    <a:pt x="65070" y="8372"/>
                  </a:lnTo>
                  <a:lnTo>
                    <a:pt x="31205" y="31205"/>
                  </a:lnTo>
                  <a:lnTo>
                    <a:pt x="8372" y="65070"/>
                  </a:lnTo>
                  <a:lnTo>
                    <a:pt x="0" y="106540"/>
                  </a:lnTo>
                  <a:lnTo>
                    <a:pt x="0" y="721448"/>
                  </a:lnTo>
                  <a:lnTo>
                    <a:pt x="8372" y="762925"/>
                  </a:lnTo>
                  <a:lnTo>
                    <a:pt x="31205" y="796794"/>
                  </a:lnTo>
                  <a:lnTo>
                    <a:pt x="65070" y="819629"/>
                  </a:lnTo>
                  <a:lnTo>
                    <a:pt x="106540" y="828001"/>
                  </a:lnTo>
                  <a:lnTo>
                    <a:pt x="721448" y="828001"/>
                  </a:lnTo>
                  <a:lnTo>
                    <a:pt x="762918" y="819629"/>
                  </a:lnTo>
                  <a:lnTo>
                    <a:pt x="796783" y="796794"/>
                  </a:lnTo>
                  <a:lnTo>
                    <a:pt x="819616" y="762925"/>
                  </a:lnTo>
                  <a:lnTo>
                    <a:pt x="827989" y="721448"/>
                  </a:lnTo>
                  <a:lnTo>
                    <a:pt x="827989" y="106540"/>
                  </a:lnTo>
                  <a:lnTo>
                    <a:pt x="819616" y="65070"/>
                  </a:lnTo>
                  <a:lnTo>
                    <a:pt x="796783" y="31205"/>
                  </a:lnTo>
                  <a:lnTo>
                    <a:pt x="762918" y="8372"/>
                  </a:lnTo>
                  <a:lnTo>
                    <a:pt x="721448" y="0"/>
                  </a:lnTo>
                  <a:close/>
                </a:path>
              </a:pathLst>
            </a:custGeom>
            <a:solidFill>
              <a:srgbClr val="E95524"/>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25" name="object 26">
              <a:extLst>
                <a:ext uri="{FF2B5EF4-FFF2-40B4-BE49-F238E27FC236}">
                  <a16:creationId xmlns:a16="http://schemas.microsoft.com/office/drawing/2014/main" id="{626F63AD-36C0-72C8-6190-36293672951B}"/>
                </a:ext>
              </a:extLst>
            </p:cNvPr>
            <p:cNvPicPr/>
            <p:nvPr/>
          </p:nvPicPr>
          <p:blipFill>
            <a:blip r:embed="rId7" cstate="print"/>
            <a:stretch>
              <a:fillRect/>
            </a:stretch>
          </p:blipFill>
          <p:spPr>
            <a:xfrm>
              <a:off x="2519997" y="3854894"/>
              <a:ext cx="828001" cy="827989"/>
            </a:xfrm>
            <a:prstGeom prst="rect">
              <a:avLst/>
            </a:prstGeom>
          </p:spPr>
        </p:pic>
        <p:sp>
          <p:nvSpPr>
            <p:cNvPr id="26" name="object 27">
              <a:extLst>
                <a:ext uri="{FF2B5EF4-FFF2-40B4-BE49-F238E27FC236}">
                  <a16:creationId xmlns:a16="http://schemas.microsoft.com/office/drawing/2014/main" id="{4993D044-79AB-DD15-CF21-FE797FA9BB91}"/>
                </a:ext>
              </a:extLst>
            </p:cNvPr>
            <p:cNvSpPr/>
            <p:nvPr/>
          </p:nvSpPr>
          <p:spPr>
            <a:xfrm>
              <a:off x="2520006" y="5036296"/>
              <a:ext cx="828040" cy="828040"/>
            </a:xfrm>
            <a:custGeom>
              <a:avLst/>
              <a:gdLst/>
              <a:ahLst/>
              <a:cxnLst/>
              <a:rect l="l" t="t" r="r" b="b"/>
              <a:pathLst>
                <a:path w="828039" h="828039">
                  <a:moveTo>
                    <a:pt x="721448" y="0"/>
                  </a:moveTo>
                  <a:lnTo>
                    <a:pt x="106540" y="0"/>
                  </a:lnTo>
                  <a:lnTo>
                    <a:pt x="65070" y="8372"/>
                  </a:lnTo>
                  <a:lnTo>
                    <a:pt x="31205" y="31205"/>
                  </a:lnTo>
                  <a:lnTo>
                    <a:pt x="8372" y="65070"/>
                  </a:lnTo>
                  <a:lnTo>
                    <a:pt x="0" y="106540"/>
                  </a:lnTo>
                  <a:lnTo>
                    <a:pt x="0" y="721448"/>
                  </a:lnTo>
                  <a:lnTo>
                    <a:pt x="8372" y="762925"/>
                  </a:lnTo>
                  <a:lnTo>
                    <a:pt x="31205" y="796794"/>
                  </a:lnTo>
                  <a:lnTo>
                    <a:pt x="65070" y="819629"/>
                  </a:lnTo>
                  <a:lnTo>
                    <a:pt x="106540" y="828001"/>
                  </a:lnTo>
                  <a:lnTo>
                    <a:pt x="721448" y="828001"/>
                  </a:lnTo>
                  <a:lnTo>
                    <a:pt x="762918" y="819629"/>
                  </a:lnTo>
                  <a:lnTo>
                    <a:pt x="796783" y="796794"/>
                  </a:lnTo>
                  <a:lnTo>
                    <a:pt x="819616" y="762925"/>
                  </a:lnTo>
                  <a:lnTo>
                    <a:pt x="827989" y="721448"/>
                  </a:lnTo>
                  <a:lnTo>
                    <a:pt x="827989" y="106540"/>
                  </a:lnTo>
                  <a:lnTo>
                    <a:pt x="819616" y="65070"/>
                  </a:lnTo>
                  <a:lnTo>
                    <a:pt x="796783" y="31205"/>
                  </a:lnTo>
                  <a:lnTo>
                    <a:pt x="762918" y="8372"/>
                  </a:lnTo>
                  <a:lnTo>
                    <a:pt x="721448" y="0"/>
                  </a:lnTo>
                  <a:close/>
                </a:path>
              </a:pathLst>
            </a:custGeom>
            <a:solidFill>
              <a:srgbClr val="E1E8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7" name="object 28">
              <a:extLst>
                <a:ext uri="{FF2B5EF4-FFF2-40B4-BE49-F238E27FC236}">
                  <a16:creationId xmlns:a16="http://schemas.microsoft.com/office/drawing/2014/main" id="{475C4FD9-6D97-9B75-639B-CF31698AB749}"/>
                </a:ext>
              </a:extLst>
            </p:cNvPr>
            <p:cNvSpPr txBox="1"/>
            <p:nvPr/>
          </p:nvSpPr>
          <p:spPr>
            <a:xfrm>
              <a:off x="2727297" y="2963468"/>
              <a:ext cx="413384"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10" normalizeH="0" baseline="0" noProof="0" dirty="0">
                  <a:ln>
                    <a:noFill/>
                  </a:ln>
                  <a:solidFill>
                    <a:srgbClr val="FFFFFF"/>
                  </a:solidFill>
                  <a:effectLst/>
                  <a:uLnTx/>
                  <a:uFillTx/>
                  <a:latin typeface="Lato"/>
                  <a:ea typeface="+mn-ea"/>
                  <a:cs typeface="Lato"/>
                </a:rPr>
                <a:t>Value</a:t>
              </a:r>
              <a:endParaRPr kumimoji="0" sz="1200" b="0" i="0" u="none" strike="noStrike" kern="1200" cap="none" spc="0" normalizeH="0" baseline="0" noProof="0">
                <a:ln>
                  <a:noFill/>
                </a:ln>
                <a:solidFill>
                  <a:prstClr val="black"/>
                </a:solidFill>
                <a:effectLst/>
                <a:uLnTx/>
                <a:uFillTx/>
                <a:latin typeface="Lato"/>
                <a:ea typeface="+mn-ea"/>
                <a:cs typeface="Lato"/>
              </a:endParaRPr>
            </a:p>
          </p:txBody>
        </p:sp>
        <p:sp>
          <p:nvSpPr>
            <p:cNvPr id="28" name="object 29">
              <a:extLst>
                <a:ext uri="{FF2B5EF4-FFF2-40B4-BE49-F238E27FC236}">
                  <a16:creationId xmlns:a16="http://schemas.microsoft.com/office/drawing/2014/main" id="{18B2D34B-249E-5471-B75D-6CCE05CB9A52}"/>
                </a:ext>
              </a:extLst>
            </p:cNvPr>
            <p:cNvSpPr txBox="1"/>
            <p:nvPr/>
          </p:nvSpPr>
          <p:spPr>
            <a:xfrm>
              <a:off x="2727297" y="4063796"/>
              <a:ext cx="413384" cy="373380"/>
            </a:xfrm>
            <a:prstGeom prst="rect">
              <a:avLst/>
            </a:prstGeom>
          </p:spPr>
          <p:txBody>
            <a:bodyPr vert="horz" wrap="square" lIns="0" tIns="33019" rIns="0" bIns="0" rtlCol="0">
              <a:spAutoFit/>
            </a:bodyPr>
            <a:lstStyle/>
            <a:p>
              <a:pPr marL="40005" marR="5080" lvl="0" indent="-27940" algn="l" defTabSz="914400" rtl="0" eaLnBrk="1" fontAlgn="auto" latinLnBrk="0" hangingPunct="1">
                <a:lnSpc>
                  <a:spcPts val="1300"/>
                </a:lnSpc>
                <a:spcBef>
                  <a:spcPts val="259"/>
                </a:spcBef>
                <a:spcAft>
                  <a:spcPts val="0"/>
                </a:spcAft>
                <a:buClrTx/>
                <a:buSzTx/>
                <a:buFontTx/>
                <a:buNone/>
                <a:tabLst/>
                <a:defRPr/>
              </a:pPr>
              <a:r>
                <a:rPr kumimoji="0" sz="1200" b="1" i="0" u="none" strike="noStrike" kern="1200" cap="none" spc="-30" normalizeH="0" baseline="0" noProof="0" dirty="0">
                  <a:ln>
                    <a:noFill/>
                  </a:ln>
                  <a:solidFill>
                    <a:srgbClr val="FFFFFF"/>
                  </a:solidFill>
                  <a:effectLst/>
                  <a:uLnTx/>
                  <a:uFillTx/>
                  <a:latin typeface="Lato"/>
                  <a:ea typeface="+mn-ea"/>
                  <a:cs typeface="Lato"/>
                </a:rPr>
                <a:t>Value </a:t>
              </a:r>
              <a:r>
                <a:rPr kumimoji="0" sz="1200" b="1" i="0" u="none" strike="noStrike" kern="1200" cap="none" spc="-20" normalizeH="0" baseline="0" noProof="0" dirty="0">
                  <a:ln>
                    <a:noFill/>
                  </a:ln>
                  <a:solidFill>
                    <a:srgbClr val="FFFFFF"/>
                  </a:solidFill>
                  <a:effectLst/>
                  <a:uLnTx/>
                  <a:uFillTx/>
                  <a:latin typeface="Lato"/>
                  <a:ea typeface="+mn-ea"/>
                  <a:cs typeface="Lato"/>
                </a:rPr>
                <a:t>Core</a:t>
              </a:r>
              <a:endParaRPr kumimoji="0" sz="1200" b="0" i="0" u="none" strike="noStrike" kern="1200" cap="none" spc="0" normalizeH="0" baseline="0" noProof="0">
                <a:ln>
                  <a:noFill/>
                </a:ln>
                <a:solidFill>
                  <a:prstClr val="black"/>
                </a:solidFill>
                <a:effectLst/>
                <a:uLnTx/>
                <a:uFillTx/>
                <a:latin typeface="Lato"/>
                <a:ea typeface="+mn-ea"/>
                <a:cs typeface="Lato"/>
              </a:endParaRPr>
            </a:p>
          </p:txBody>
        </p:sp>
        <p:sp>
          <p:nvSpPr>
            <p:cNvPr id="29" name="object 30">
              <a:extLst>
                <a:ext uri="{FF2B5EF4-FFF2-40B4-BE49-F238E27FC236}">
                  <a16:creationId xmlns:a16="http://schemas.microsoft.com/office/drawing/2014/main" id="{0CEE2C2E-1C15-E1C2-5025-42692B64E8BE}"/>
                </a:ext>
              </a:extLst>
            </p:cNvPr>
            <p:cNvSpPr txBox="1"/>
            <p:nvPr/>
          </p:nvSpPr>
          <p:spPr>
            <a:xfrm>
              <a:off x="2776369" y="5340299"/>
              <a:ext cx="31559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1" i="0" u="none" strike="noStrike" kern="1200" cap="none" spc="-20" normalizeH="0" baseline="0" noProof="0" dirty="0">
                  <a:ln>
                    <a:noFill/>
                  </a:ln>
                  <a:solidFill>
                    <a:srgbClr val="183642"/>
                  </a:solidFill>
                  <a:effectLst/>
                  <a:uLnTx/>
                  <a:uFillTx/>
                  <a:latin typeface="Lato"/>
                  <a:ea typeface="+mn-ea"/>
                  <a:cs typeface="Lato"/>
                </a:rPr>
                <a:t>Plus</a:t>
              </a:r>
              <a:endParaRPr kumimoji="0" sz="1200" b="0" i="0" u="none" strike="noStrike" kern="1200" cap="none" spc="0" normalizeH="0" baseline="0" noProof="0">
                <a:ln>
                  <a:noFill/>
                </a:ln>
                <a:solidFill>
                  <a:prstClr val="black"/>
                </a:solidFill>
                <a:effectLst/>
                <a:uLnTx/>
                <a:uFillTx/>
                <a:latin typeface="Lato"/>
                <a:ea typeface="+mn-ea"/>
                <a:cs typeface="Lato"/>
              </a:endParaRPr>
            </a:p>
          </p:txBody>
        </p:sp>
        <p:sp>
          <p:nvSpPr>
            <p:cNvPr id="30" name="object 31">
              <a:extLst>
                <a:ext uri="{FF2B5EF4-FFF2-40B4-BE49-F238E27FC236}">
                  <a16:creationId xmlns:a16="http://schemas.microsoft.com/office/drawing/2014/main" id="{76030287-C975-8D71-1A58-0870087F4E1D}"/>
                </a:ext>
              </a:extLst>
            </p:cNvPr>
            <p:cNvSpPr txBox="1"/>
            <p:nvPr/>
          </p:nvSpPr>
          <p:spPr>
            <a:xfrm>
              <a:off x="3766178" y="2804214"/>
              <a:ext cx="23177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50" normalizeH="0" baseline="0" noProof="0" dirty="0">
                  <a:ln>
                    <a:noFill/>
                  </a:ln>
                  <a:solidFill>
                    <a:srgbClr val="E95524"/>
                  </a:solidFill>
                  <a:effectLst/>
                  <a:uLnTx/>
                  <a:uFillTx/>
                  <a:latin typeface="Lato"/>
                  <a:ea typeface="+mn-ea"/>
                  <a:cs typeface="Lato"/>
                </a:rPr>
                <a:t>+</a:t>
              </a:r>
              <a:endParaRPr kumimoji="0" sz="2800" b="0" i="0" u="none" strike="noStrike" kern="1200" cap="none" spc="0" normalizeH="0" baseline="0" noProof="0">
                <a:ln>
                  <a:noFill/>
                </a:ln>
                <a:solidFill>
                  <a:prstClr val="black"/>
                </a:solidFill>
                <a:effectLst/>
                <a:uLnTx/>
                <a:uFillTx/>
                <a:latin typeface="Lato"/>
                <a:ea typeface="+mn-ea"/>
                <a:cs typeface="Lato"/>
              </a:endParaRPr>
            </a:p>
          </p:txBody>
        </p:sp>
        <p:sp>
          <p:nvSpPr>
            <p:cNvPr id="31" name="object 32">
              <a:extLst>
                <a:ext uri="{FF2B5EF4-FFF2-40B4-BE49-F238E27FC236}">
                  <a16:creationId xmlns:a16="http://schemas.microsoft.com/office/drawing/2014/main" id="{98B38F67-ED21-835D-56F2-A0A9D8D9F497}"/>
                </a:ext>
              </a:extLst>
            </p:cNvPr>
            <p:cNvSpPr txBox="1"/>
            <p:nvPr/>
          </p:nvSpPr>
          <p:spPr>
            <a:xfrm>
              <a:off x="3766178" y="3980894"/>
              <a:ext cx="23177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50" normalizeH="0" baseline="0" noProof="0" dirty="0">
                  <a:ln>
                    <a:noFill/>
                  </a:ln>
                  <a:solidFill>
                    <a:srgbClr val="E95524"/>
                  </a:solidFill>
                  <a:effectLst/>
                  <a:uLnTx/>
                  <a:uFillTx/>
                  <a:latin typeface="Lato"/>
                  <a:ea typeface="+mn-ea"/>
                  <a:cs typeface="Lato"/>
                </a:rPr>
                <a:t>+</a:t>
              </a:r>
              <a:endParaRPr kumimoji="0" sz="2800" b="0" i="0" u="none" strike="noStrike" kern="1200" cap="none" spc="0" normalizeH="0" baseline="0" noProof="0">
                <a:ln>
                  <a:noFill/>
                </a:ln>
                <a:solidFill>
                  <a:prstClr val="black"/>
                </a:solidFill>
                <a:effectLst/>
                <a:uLnTx/>
                <a:uFillTx/>
                <a:latin typeface="Lato"/>
                <a:ea typeface="+mn-ea"/>
                <a:cs typeface="Lato"/>
              </a:endParaRPr>
            </a:p>
          </p:txBody>
        </p:sp>
        <p:sp>
          <p:nvSpPr>
            <p:cNvPr id="32" name="object 33">
              <a:extLst>
                <a:ext uri="{FF2B5EF4-FFF2-40B4-BE49-F238E27FC236}">
                  <a16:creationId xmlns:a16="http://schemas.microsoft.com/office/drawing/2014/main" id="{74B4956A-D65E-F386-C87E-EB620395F548}"/>
                </a:ext>
              </a:extLst>
            </p:cNvPr>
            <p:cNvSpPr txBox="1"/>
            <p:nvPr/>
          </p:nvSpPr>
          <p:spPr>
            <a:xfrm>
              <a:off x="3766178" y="5191357"/>
              <a:ext cx="23177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50" normalizeH="0" baseline="0" noProof="0" dirty="0">
                  <a:ln>
                    <a:noFill/>
                  </a:ln>
                  <a:solidFill>
                    <a:srgbClr val="E95524"/>
                  </a:solidFill>
                  <a:effectLst/>
                  <a:uLnTx/>
                  <a:uFillTx/>
                  <a:latin typeface="Lato"/>
                  <a:ea typeface="+mn-ea"/>
                  <a:cs typeface="Lato"/>
                </a:rPr>
                <a:t>+</a:t>
              </a:r>
              <a:endParaRPr kumimoji="0" sz="2800" b="0" i="0" u="none" strike="noStrike" kern="1200" cap="none" spc="0" normalizeH="0" baseline="0" noProof="0">
                <a:ln>
                  <a:noFill/>
                </a:ln>
                <a:solidFill>
                  <a:prstClr val="black"/>
                </a:solidFill>
                <a:effectLst/>
                <a:uLnTx/>
                <a:uFillTx/>
                <a:latin typeface="Lato"/>
                <a:ea typeface="+mn-ea"/>
                <a:cs typeface="Lato"/>
              </a:endParaRPr>
            </a:p>
          </p:txBody>
        </p:sp>
        <p:sp>
          <p:nvSpPr>
            <p:cNvPr id="33" name="object 34">
              <a:extLst>
                <a:ext uri="{FF2B5EF4-FFF2-40B4-BE49-F238E27FC236}">
                  <a16:creationId xmlns:a16="http://schemas.microsoft.com/office/drawing/2014/main" id="{615311AA-B8AA-5BBB-A51B-B3274991E1B1}"/>
                </a:ext>
              </a:extLst>
            </p:cNvPr>
            <p:cNvSpPr txBox="1"/>
            <p:nvPr/>
          </p:nvSpPr>
          <p:spPr>
            <a:xfrm>
              <a:off x="5662237" y="2807415"/>
              <a:ext cx="23177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50" normalizeH="0" baseline="0" noProof="0" dirty="0">
                  <a:ln>
                    <a:noFill/>
                  </a:ln>
                  <a:solidFill>
                    <a:srgbClr val="7EBE42"/>
                  </a:solidFill>
                  <a:effectLst/>
                  <a:uLnTx/>
                  <a:uFillTx/>
                  <a:latin typeface="Lato"/>
                  <a:ea typeface="+mn-ea"/>
                  <a:cs typeface="Lato"/>
                </a:rPr>
                <a:t>=</a:t>
              </a:r>
              <a:endParaRPr kumimoji="0" sz="2800" b="0" i="0" u="none" strike="noStrike" kern="1200" cap="none" spc="0" normalizeH="0" baseline="0" noProof="0">
                <a:ln>
                  <a:noFill/>
                </a:ln>
                <a:solidFill>
                  <a:prstClr val="black"/>
                </a:solidFill>
                <a:effectLst/>
                <a:uLnTx/>
                <a:uFillTx/>
                <a:latin typeface="Lato"/>
                <a:ea typeface="+mn-ea"/>
                <a:cs typeface="Lato"/>
              </a:endParaRPr>
            </a:p>
          </p:txBody>
        </p:sp>
        <p:sp>
          <p:nvSpPr>
            <p:cNvPr id="34" name="object 35">
              <a:extLst>
                <a:ext uri="{FF2B5EF4-FFF2-40B4-BE49-F238E27FC236}">
                  <a16:creationId xmlns:a16="http://schemas.microsoft.com/office/drawing/2014/main" id="{6099A73A-28FC-0012-3C29-2960BE4B75D5}"/>
                </a:ext>
              </a:extLst>
            </p:cNvPr>
            <p:cNvSpPr txBox="1"/>
            <p:nvPr/>
          </p:nvSpPr>
          <p:spPr>
            <a:xfrm>
              <a:off x="5662237" y="3984095"/>
              <a:ext cx="23177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50" normalizeH="0" baseline="0" noProof="0" dirty="0">
                  <a:ln>
                    <a:noFill/>
                  </a:ln>
                  <a:solidFill>
                    <a:srgbClr val="7EBE42"/>
                  </a:solidFill>
                  <a:effectLst/>
                  <a:uLnTx/>
                  <a:uFillTx/>
                  <a:latin typeface="Lato"/>
                  <a:ea typeface="+mn-ea"/>
                  <a:cs typeface="Lato"/>
                </a:rPr>
                <a:t>=</a:t>
              </a:r>
              <a:endParaRPr kumimoji="0" sz="2800" b="0" i="0" u="none" strike="noStrike" kern="1200" cap="none" spc="0" normalizeH="0" baseline="0" noProof="0">
                <a:ln>
                  <a:noFill/>
                </a:ln>
                <a:solidFill>
                  <a:prstClr val="black"/>
                </a:solidFill>
                <a:effectLst/>
                <a:uLnTx/>
                <a:uFillTx/>
                <a:latin typeface="Lato"/>
                <a:ea typeface="+mn-ea"/>
                <a:cs typeface="Lato"/>
              </a:endParaRPr>
            </a:p>
          </p:txBody>
        </p:sp>
        <p:sp>
          <p:nvSpPr>
            <p:cNvPr id="35" name="object 36">
              <a:extLst>
                <a:ext uri="{FF2B5EF4-FFF2-40B4-BE49-F238E27FC236}">
                  <a16:creationId xmlns:a16="http://schemas.microsoft.com/office/drawing/2014/main" id="{E229FFAE-E2B1-614B-B485-2EA4318F0BA7}"/>
                </a:ext>
              </a:extLst>
            </p:cNvPr>
            <p:cNvSpPr txBox="1"/>
            <p:nvPr/>
          </p:nvSpPr>
          <p:spPr>
            <a:xfrm>
              <a:off x="5662237" y="5194557"/>
              <a:ext cx="231775" cy="45212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2800" b="1" i="0" u="none" strike="noStrike" kern="1200" cap="none" spc="-50" normalizeH="0" baseline="0" noProof="0" dirty="0">
                  <a:ln>
                    <a:noFill/>
                  </a:ln>
                  <a:solidFill>
                    <a:srgbClr val="7EBE42"/>
                  </a:solidFill>
                  <a:effectLst/>
                  <a:uLnTx/>
                  <a:uFillTx/>
                  <a:latin typeface="Lato"/>
                  <a:ea typeface="+mn-ea"/>
                  <a:cs typeface="Lato"/>
                </a:rPr>
                <a:t>=</a:t>
              </a:r>
              <a:endParaRPr kumimoji="0" sz="2800" b="0" i="0" u="none" strike="noStrike" kern="1200" cap="none" spc="0" normalizeH="0" baseline="0" noProof="0">
                <a:ln>
                  <a:noFill/>
                </a:ln>
                <a:solidFill>
                  <a:prstClr val="black"/>
                </a:solidFill>
                <a:effectLst/>
                <a:uLnTx/>
                <a:uFillTx/>
                <a:latin typeface="Lato"/>
                <a:ea typeface="+mn-ea"/>
                <a:cs typeface="Lato"/>
              </a:endParaRPr>
            </a:p>
          </p:txBody>
        </p:sp>
        <p:sp>
          <p:nvSpPr>
            <p:cNvPr id="36" name="object 37">
              <a:extLst>
                <a:ext uri="{FF2B5EF4-FFF2-40B4-BE49-F238E27FC236}">
                  <a16:creationId xmlns:a16="http://schemas.microsoft.com/office/drawing/2014/main" id="{1D220FB5-2C62-4A63-7C25-C0CE81E9803B}"/>
                </a:ext>
              </a:extLst>
            </p:cNvPr>
            <p:cNvSpPr/>
            <p:nvPr/>
          </p:nvSpPr>
          <p:spPr>
            <a:xfrm>
              <a:off x="9444597" y="2288997"/>
              <a:ext cx="428625" cy="428625"/>
            </a:xfrm>
            <a:custGeom>
              <a:avLst/>
              <a:gdLst/>
              <a:ahLst/>
              <a:cxnLst/>
              <a:rect l="l" t="t" r="r" b="b"/>
              <a:pathLst>
                <a:path w="428625" h="428625">
                  <a:moveTo>
                    <a:pt x="214274" y="0"/>
                  </a:moveTo>
                  <a:lnTo>
                    <a:pt x="165143" y="5659"/>
                  </a:lnTo>
                  <a:lnTo>
                    <a:pt x="120042" y="21779"/>
                  </a:lnTo>
                  <a:lnTo>
                    <a:pt x="80257" y="47074"/>
                  </a:lnTo>
                  <a:lnTo>
                    <a:pt x="47074" y="80257"/>
                  </a:lnTo>
                  <a:lnTo>
                    <a:pt x="21779" y="120042"/>
                  </a:lnTo>
                  <a:lnTo>
                    <a:pt x="5659" y="165143"/>
                  </a:lnTo>
                  <a:lnTo>
                    <a:pt x="0" y="214274"/>
                  </a:lnTo>
                  <a:lnTo>
                    <a:pt x="5659" y="263404"/>
                  </a:lnTo>
                  <a:lnTo>
                    <a:pt x="21779" y="308506"/>
                  </a:lnTo>
                  <a:lnTo>
                    <a:pt x="47074" y="348291"/>
                  </a:lnTo>
                  <a:lnTo>
                    <a:pt x="80257" y="381474"/>
                  </a:lnTo>
                  <a:lnTo>
                    <a:pt x="120042" y="406769"/>
                  </a:lnTo>
                  <a:lnTo>
                    <a:pt x="165143" y="422889"/>
                  </a:lnTo>
                  <a:lnTo>
                    <a:pt x="214274" y="428548"/>
                  </a:lnTo>
                  <a:lnTo>
                    <a:pt x="263404" y="422889"/>
                  </a:lnTo>
                  <a:lnTo>
                    <a:pt x="308506" y="406769"/>
                  </a:lnTo>
                  <a:lnTo>
                    <a:pt x="348291" y="381474"/>
                  </a:lnTo>
                  <a:lnTo>
                    <a:pt x="381474" y="348291"/>
                  </a:lnTo>
                  <a:lnTo>
                    <a:pt x="406769" y="308506"/>
                  </a:lnTo>
                  <a:lnTo>
                    <a:pt x="422889" y="263404"/>
                  </a:lnTo>
                  <a:lnTo>
                    <a:pt x="428548" y="214274"/>
                  </a:lnTo>
                  <a:lnTo>
                    <a:pt x="422889" y="165143"/>
                  </a:lnTo>
                  <a:lnTo>
                    <a:pt x="406769" y="120042"/>
                  </a:lnTo>
                  <a:lnTo>
                    <a:pt x="381474" y="80257"/>
                  </a:lnTo>
                  <a:lnTo>
                    <a:pt x="348291" y="47074"/>
                  </a:lnTo>
                  <a:lnTo>
                    <a:pt x="308506" y="21779"/>
                  </a:lnTo>
                  <a:lnTo>
                    <a:pt x="263404" y="5659"/>
                  </a:lnTo>
                  <a:lnTo>
                    <a:pt x="214274"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7" name="object 38">
              <a:extLst>
                <a:ext uri="{FF2B5EF4-FFF2-40B4-BE49-F238E27FC236}">
                  <a16:creationId xmlns:a16="http://schemas.microsoft.com/office/drawing/2014/main" id="{F902C0EE-98C7-5CCD-4F74-BA29E74E0704}"/>
                </a:ext>
              </a:extLst>
            </p:cNvPr>
            <p:cNvSpPr txBox="1"/>
            <p:nvPr/>
          </p:nvSpPr>
          <p:spPr>
            <a:xfrm>
              <a:off x="9594609" y="2351021"/>
              <a:ext cx="1289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0" normalizeH="0" baseline="0" noProof="0" dirty="0">
                  <a:ln>
                    <a:noFill/>
                  </a:ln>
                  <a:solidFill>
                    <a:srgbClr val="FFFFFF"/>
                  </a:solidFill>
                  <a:effectLst/>
                  <a:uLnTx/>
                  <a:uFillTx/>
                  <a:latin typeface="Lato"/>
                  <a:ea typeface="+mn-ea"/>
                  <a:cs typeface="Lato"/>
                </a:rPr>
                <a:t>1</a:t>
              </a:r>
              <a:endParaRPr kumimoji="0" sz="1400" b="0" i="0" u="none" strike="noStrike" kern="1200" cap="none" spc="0" normalizeH="0" baseline="0" noProof="0">
                <a:ln>
                  <a:noFill/>
                </a:ln>
                <a:solidFill>
                  <a:prstClr val="black"/>
                </a:solidFill>
                <a:effectLst/>
                <a:uLnTx/>
                <a:uFillTx/>
                <a:latin typeface="Lato"/>
                <a:ea typeface="+mn-ea"/>
                <a:cs typeface="Lato"/>
              </a:endParaRPr>
            </a:p>
          </p:txBody>
        </p:sp>
        <p:sp>
          <p:nvSpPr>
            <p:cNvPr id="38" name="object 39">
              <a:extLst>
                <a:ext uri="{FF2B5EF4-FFF2-40B4-BE49-F238E27FC236}">
                  <a16:creationId xmlns:a16="http://schemas.microsoft.com/office/drawing/2014/main" id="{F4FEB0EE-3EDA-C88C-FC11-C456AAFE7D9C}"/>
                </a:ext>
              </a:extLst>
            </p:cNvPr>
            <p:cNvSpPr/>
            <p:nvPr/>
          </p:nvSpPr>
          <p:spPr>
            <a:xfrm>
              <a:off x="9444597" y="2999198"/>
              <a:ext cx="428625" cy="428625"/>
            </a:xfrm>
            <a:custGeom>
              <a:avLst/>
              <a:gdLst/>
              <a:ahLst/>
              <a:cxnLst/>
              <a:rect l="l" t="t" r="r" b="b"/>
              <a:pathLst>
                <a:path w="428625" h="428625">
                  <a:moveTo>
                    <a:pt x="214274" y="0"/>
                  </a:moveTo>
                  <a:lnTo>
                    <a:pt x="165143" y="5659"/>
                  </a:lnTo>
                  <a:lnTo>
                    <a:pt x="120042" y="21779"/>
                  </a:lnTo>
                  <a:lnTo>
                    <a:pt x="80257" y="47074"/>
                  </a:lnTo>
                  <a:lnTo>
                    <a:pt x="47074" y="80257"/>
                  </a:lnTo>
                  <a:lnTo>
                    <a:pt x="21779" y="120042"/>
                  </a:lnTo>
                  <a:lnTo>
                    <a:pt x="5659" y="165143"/>
                  </a:lnTo>
                  <a:lnTo>
                    <a:pt x="0" y="214274"/>
                  </a:lnTo>
                  <a:lnTo>
                    <a:pt x="5659" y="263404"/>
                  </a:lnTo>
                  <a:lnTo>
                    <a:pt x="21779" y="308506"/>
                  </a:lnTo>
                  <a:lnTo>
                    <a:pt x="47074" y="348291"/>
                  </a:lnTo>
                  <a:lnTo>
                    <a:pt x="80257" y="381474"/>
                  </a:lnTo>
                  <a:lnTo>
                    <a:pt x="120042" y="406769"/>
                  </a:lnTo>
                  <a:lnTo>
                    <a:pt x="165143" y="422889"/>
                  </a:lnTo>
                  <a:lnTo>
                    <a:pt x="214274" y="428548"/>
                  </a:lnTo>
                  <a:lnTo>
                    <a:pt x="263404" y="422889"/>
                  </a:lnTo>
                  <a:lnTo>
                    <a:pt x="308506" y="406769"/>
                  </a:lnTo>
                  <a:lnTo>
                    <a:pt x="348291" y="381474"/>
                  </a:lnTo>
                  <a:lnTo>
                    <a:pt x="381474" y="348291"/>
                  </a:lnTo>
                  <a:lnTo>
                    <a:pt x="406769" y="308506"/>
                  </a:lnTo>
                  <a:lnTo>
                    <a:pt x="422889" y="263404"/>
                  </a:lnTo>
                  <a:lnTo>
                    <a:pt x="428548" y="214274"/>
                  </a:lnTo>
                  <a:lnTo>
                    <a:pt x="422889" y="165143"/>
                  </a:lnTo>
                  <a:lnTo>
                    <a:pt x="406769" y="120042"/>
                  </a:lnTo>
                  <a:lnTo>
                    <a:pt x="381474" y="80257"/>
                  </a:lnTo>
                  <a:lnTo>
                    <a:pt x="348291" y="47074"/>
                  </a:lnTo>
                  <a:lnTo>
                    <a:pt x="308506" y="21779"/>
                  </a:lnTo>
                  <a:lnTo>
                    <a:pt x="263404" y="5659"/>
                  </a:lnTo>
                  <a:lnTo>
                    <a:pt x="214274"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39" name="object 40">
              <a:extLst>
                <a:ext uri="{FF2B5EF4-FFF2-40B4-BE49-F238E27FC236}">
                  <a16:creationId xmlns:a16="http://schemas.microsoft.com/office/drawing/2014/main" id="{1A113708-67EC-2435-3EC6-9D86A720B208}"/>
                </a:ext>
              </a:extLst>
            </p:cNvPr>
            <p:cNvSpPr txBox="1"/>
            <p:nvPr/>
          </p:nvSpPr>
          <p:spPr>
            <a:xfrm>
              <a:off x="9594609" y="3061222"/>
              <a:ext cx="1289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0" normalizeH="0" baseline="0" noProof="0" dirty="0">
                  <a:ln>
                    <a:noFill/>
                  </a:ln>
                  <a:solidFill>
                    <a:srgbClr val="FFFFFF"/>
                  </a:solidFill>
                  <a:effectLst/>
                  <a:uLnTx/>
                  <a:uFillTx/>
                  <a:latin typeface="Lato"/>
                  <a:ea typeface="+mn-ea"/>
                  <a:cs typeface="Lato"/>
                </a:rPr>
                <a:t>2</a:t>
              </a:r>
              <a:endParaRPr kumimoji="0" sz="1400" b="0" i="0" u="none" strike="noStrike" kern="1200" cap="none" spc="0" normalizeH="0" baseline="0" noProof="0">
                <a:ln>
                  <a:noFill/>
                </a:ln>
                <a:solidFill>
                  <a:prstClr val="black"/>
                </a:solidFill>
                <a:effectLst/>
                <a:uLnTx/>
                <a:uFillTx/>
                <a:latin typeface="Lato"/>
                <a:ea typeface="+mn-ea"/>
                <a:cs typeface="Lato"/>
              </a:endParaRPr>
            </a:p>
          </p:txBody>
        </p:sp>
        <p:sp>
          <p:nvSpPr>
            <p:cNvPr id="40" name="object 41">
              <a:extLst>
                <a:ext uri="{FF2B5EF4-FFF2-40B4-BE49-F238E27FC236}">
                  <a16:creationId xmlns:a16="http://schemas.microsoft.com/office/drawing/2014/main" id="{C995BC48-4B1E-8826-99F7-AC4278A6FC4B}"/>
                </a:ext>
              </a:extLst>
            </p:cNvPr>
            <p:cNvSpPr/>
            <p:nvPr/>
          </p:nvSpPr>
          <p:spPr>
            <a:xfrm>
              <a:off x="9444597" y="3709400"/>
              <a:ext cx="428625" cy="428625"/>
            </a:xfrm>
            <a:custGeom>
              <a:avLst/>
              <a:gdLst/>
              <a:ahLst/>
              <a:cxnLst/>
              <a:rect l="l" t="t" r="r" b="b"/>
              <a:pathLst>
                <a:path w="428625" h="428625">
                  <a:moveTo>
                    <a:pt x="214274" y="0"/>
                  </a:moveTo>
                  <a:lnTo>
                    <a:pt x="165143" y="5659"/>
                  </a:lnTo>
                  <a:lnTo>
                    <a:pt x="120042" y="21779"/>
                  </a:lnTo>
                  <a:lnTo>
                    <a:pt x="80257" y="47074"/>
                  </a:lnTo>
                  <a:lnTo>
                    <a:pt x="47074" y="80257"/>
                  </a:lnTo>
                  <a:lnTo>
                    <a:pt x="21779" y="120042"/>
                  </a:lnTo>
                  <a:lnTo>
                    <a:pt x="5659" y="165143"/>
                  </a:lnTo>
                  <a:lnTo>
                    <a:pt x="0" y="214274"/>
                  </a:lnTo>
                  <a:lnTo>
                    <a:pt x="5659" y="263404"/>
                  </a:lnTo>
                  <a:lnTo>
                    <a:pt x="21779" y="308506"/>
                  </a:lnTo>
                  <a:lnTo>
                    <a:pt x="47074" y="348291"/>
                  </a:lnTo>
                  <a:lnTo>
                    <a:pt x="80257" y="381474"/>
                  </a:lnTo>
                  <a:lnTo>
                    <a:pt x="120042" y="406769"/>
                  </a:lnTo>
                  <a:lnTo>
                    <a:pt x="165143" y="422889"/>
                  </a:lnTo>
                  <a:lnTo>
                    <a:pt x="214274" y="428548"/>
                  </a:lnTo>
                  <a:lnTo>
                    <a:pt x="263404" y="422889"/>
                  </a:lnTo>
                  <a:lnTo>
                    <a:pt x="308506" y="406769"/>
                  </a:lnTo>
                  <a:lnTo>
                    <a:pt x="348291" y="381474"/>
                  </a:lnTo>
                  <a:lnTo>
                    <a:pt x="381474" y="348291"/>
                  </a:lnTo>
                  <a:lnTo>
                    <a:pt x="406769" y="308506"/>
                  </a:lnTo>
                  <a:lnTo>
                    <a:pt x="422889" y="263404"/>
                  </a:lnTo>
                  <a:lnTo>
                    <a:pt x="428548" y="214274"/>
                  </a:lnTo>
                  <a:lnTo>
                    <a:pt x="422889" y="165143"/>
                  </a:lnTo>
                  <a:lnTo>
                    <a:pt x="406769" y="120042"/>
                  </a:lnTo>
                  <a:lnTo>
                    <a:pt x="381474" y="80257"/>
                  </a:lnTo>
                  <a:lnTo>
                    <a:pt x="348291" y="47074"/>
                  </a:lnTo>
                  <a:lnTo>
                    <a:pt x="308506" y="21779"/>
                  </a:lnTo>
                  <a:lnTo>
                    <a:pt x="263404" y="5659"/>
                  </a:lnTo>
                  <a:lnTo>
                    <a:pt x="214274"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1" name="object 42">
              <a:extLst>
                <a:ext uri="{FF2B5EF4-FFF2-40B4-BE49-F238E27FC236}">
                  <a16:creationId xmlns:a16="http://schemas.microsoft.com/office/drawing/2014/main" id="{5249F738-FE32-60AF-C9DC-FCF1DDFCA58D}"/>
                </a:ext>
              </a:extLst>
            </p:cNvPr>
            <p:cNvSpPr txBox="1"/>
            <p:nvPr/>
          </p:nvSpPr>
          <p:spPr>
            <a:xfrm>
              <a:off x="9594609" y="3771422"/>
              <a:ext cx="1289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0" normalizeH="0" baseline="0" noProof="0" dirty="0">
                  <a:ln>
                    <a:noFill/>
                  </a:ln>
                  <a:solidFill>
                    <a:srgbClr val="FFFFFF"/>
                  </a:solidFill>
                  <a:effectLst/>
                  <a:uLnTx/>
                  <a:uFillTx/>
                  <a:latin typeface="Lato"/>
                  <a:ea typeface="+mn-ea"/>
                  <a:cs typeface="Lato"/>
                </a:rPr>
                <a:t>3</a:t>
              </a:r>
              <a:endParaRPr kumimoji="0" sz="1400" b="0" i="0" u="none" strike="noStrike" kern="1200" cap="none" spc="0" normalizeH="0" baseline="0" noProof="0">
                <a:ln>
                  <a:noFill/>
                </a:ln>
                <a:solidFill>
                  <a:prstClr val="black"/>
                </a:solidFill>
                <a:effectLst/>
                <a:uLnTx/>
                <a:uFillTx/>
                <a:latin typeface="Lato"/>
                <a:ea typeface="+mn-ea"/>
                <a:cs typeface="Lato"/>
              </a:endParaRPr>
            </a:p>
          </p:txBody>
        </p:sp>
        <p:sp>
          <p:nvSpPr>
            <p:cNvPr id="42" name="object 43">
              <a:extLst>
                <a:ext uri="{FF2B5EF4-FFF2-40B4-BE49-F238E27FC236}">
                  <a16:creationId xmlns:a16="http://schemas.microsoft.com/office/drawing/2014/main" id="{6968B3EB-BBBB-71EB-642B-D238BAAFB497}"/>
                </a:ext>
              </a:extLst>
            </p:cNvPr>
            <p:cNvSpPr/>
            <p:nvPr/>
          </p:nvSpPr>
          <p:spPr>
            <a:xfrm>
              <a:off x="9444597" y="4419601"/>
              <a:ext cx="428625" cy="428625"/>
            </a:xfrm>
            <a:custGeom>
              <a:avLst/>
              <a:gdLst/>
              <a:ahLst/>
              <a:cxnLst/>
              <a:rect l="l" t="t" r="r" b="b"/>
              <a:pathLst>
                <a:path w="428625" h="428625">
                  <a:moveTo>
                    <a:pt x="214274" y="0"/>
                  </a:moveTo>
                  <a:lnTo>
                    <a:pt x="165143" y="5659"/>
                  </a:lnTo>
                  <a:lnTo>
                    <a:pt x="120042" y="21779"/>
                  </a:lnTo>
                  <a:lnTo>
                    <a:pt x="80257" y="47074"/>
                  </a:lnTo>
                  <a:lnTo>
                    <a:pt x="47074" y="80257"/>
                  </a:lnTo>
                  <a:lnTo>
                    <a:pt x="21779" y="120042"/>
                  </a:lnTo>
                  <a:lnTo>
                    <a:pt x="5659" y="165143"/>
                  </a:lnTo>
                  <a:lnTo>
                    <a:pt x="0" y="214274"/>
                  </a:lnTo>
                  <a:lnTo>
                    <a:pt x="5659" y="263404"/>
                  </a:lnTo>
                  <a:lnTo>
                    <a:pt x="21779" y="308506"/>
                  </a:lnTo>
                  <a:lnTo>
                    <a:pt x="47074" y="348291"/>
                  </a:lnTo>
                  <a:lnTo>
                    <a:pt x="80257" y="381474"/>
                  </a:lnTo>
                  <a:lnTo>
                    <a:pt x="120042" y="406769"/>
                  </a:lnTo>
                  <a:lnTo>
                    <a:pt x="165143" y="422889"/>
                  </a:lnTo>
                  <a:lnTo>
                    <a:pt x="214274" y="428548"/>
                  </a:lnTo>
                  <a:lnTo>
                    <a:pt x="263404" y="422889"/>
                  </a:lnTo>
                  <a:lnTo>
                    <a:pt x="308506" y="406769"/>
                  </a:lnTo>
                  <a:lnTo>
                    <a:pt x="348291" y="381474"/>
                  </a:lnTo>
                  <a:lnTo>
                    <a:pt x="381474" y="348291"/>
                  </a:lnTo>
                  <a:lnTo>
                    <a:pt x="406769" y="308506"/>
                  </a:lnTo>
                  <a:lnTo>
                    <a:pt x="422889" y="263404"/>
                  </a:lnTo>
                  <a:lnTo>
                    <a:pt x="428548" y="214274"/>
                  </a:lnTo>
                  <a:lnTo>
                    <a:pt x="422889" y="165143"/>
                  </a:lnTo>
                  <a:lnTo>
                    <a:pt x="406769" y="120042"/>
                  </a:lnTo>
                  <a:lnTo>
                    <a:pt x="381474" y="80257"/>
                  </a:lnTo>
                  <a:lnTo>
                    <a:pt x="348291" y="47074"/>
                  </a:lnTo>
                  <a:lnTo>
                    <a:pt x="308506" y="21779"/>
                  </a:lnTo>
                  <a:lnTo>
                    <a:pt x="263404" y="5659"/>
                  </a:lnTo>
                  <a:lnTo>
                    <a:pt x="214274"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3" name="object 44">
              <a:extLst>
                <a:ext uri="{FF2B5EF4-FFF2-40B4-BE49-F238E27FC236}">
                  <a16:creationId xmlns:a16="http://schemas.microsoft.com/office/drawing/2014/main" id="{946B1980-2E72-8737-889B-78AFA95F02DD}"/>
                </a:ext>
              </a:extLst>
            </p:cNvPr>
            <p:cNvSpPr txBox="1"/>
            <p:nvPr/>
          </p:nvSpPr>
          <p:spPr>
            <a:xfrm>
              <a:off x="9594609" y="4481624"/>
              <a:ext cx="1289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0" normalizeH="0" baseline="0" noProof="0" dirty="0">
                  <a:ln>
                    <a:noFill/>
                  </a:ln>
                  <a:solidFill>
                    <a:srgbClr val="FFFFFF"/>
                  </a:solidFill>
                  <a:effectLst/>
                  <a:uLnTx/>
                  <a:uFillTx/>
                  <a:latin typeface="Lato"/>
                  <a:ea typeface="+mn-ea"/>
                  <a:cs typeface="Lato"/>
                </a:rPr>
                <a:t>4</a:t>
              </a:r>
              <a:endParaRPr kumimoji="0" sz="1400" b="0" i="0" u="none" strike="noStrike" kern="1200" cap="none" spc="0" normalizeH="0" baseline="0" noProof="0">
                <a:ln>
                  <a:noFill/>
                </a:ln>
                <a:solidFill>
                  <a:prstClr val="black"/>
                </a:solidFill>
                <a:effectLst/>
                <a:uLnTx/>
                <a:uFillTx/>
                <a:latin typeface="Lato"/>
                <a:ea typeface="+mn-ea"/>
                <a:cs typeface="Lato"/>
              </a:endParaRPr>
            </a:p>
          </p:txBody>
        </p:sp>
        <p:sp>
          <p:nvSpPr>
            <p:cNvPr id="44" name="object 45">
              <a:extLst>
                <a:ext uri="{FF2B5EF4-FFF2-40B4-BE49-F238E27FC236}">
                  <a16:creationId xmlns:a16="http://schemas.microsoft.com/office/drawing/2014/main" id="{08A6A51A-15EA-673E-CC4C-24E9CA7D3718}"/>
                </a:ext>
              </a:extLst>
            </p:cNvPr>
            <p:cNvSpPr/>
            <p:nvPr/>
          </p:nvSpPr>
          <p:spPr>
            <a:xfrm>
              <a:off x="9444597" y="5129803"/>
              <a:ext cx="428625" cy="428625"/>
            </a:xfrm>
            <a:custGeom>
              <a:avLst/>
              <a:gdLst/>
              <a:ahLst/>
              <a:cxnLst/>
              <a:rect l="l" t="t" r="r" b="b"/>
              <a:pathLst>
                <a:path w="428625" h="428625">
                  <a:moveTo>
                    <a:pt x="214274" y="0"/>
                  </a:moveTo>
                  <a:lnTo>
                    <a:pt x="165143" y="5659"/>
                  </a:lnTo>
                  <a:lnTo>
                    <a:pt x="120042" y="21779"/>
                  </a:lnTo>
                  <a:lnTo>
                    <a:pt x="80257" y="47074"/>
                  </a:lnTo>
                  <a:lnTo>
                    <a:pt x="47074" y="80257"/>
                  </a:lnTo>
                  <a:lnTo>
                    <a:pt x="21779" y="120042"/>
                  </a:lnTo>
                  <a:lnTo>
                    <a:pt x="5659" y="165143"/>
                  </a:lnTo>
                  <a:lnTo>
                    <a:pt x="0" y="214274"/>
                  </a:lnTo>
                  <a:lnTo>
                    <a:pt x="5659" y="263404"/>
                  </a:lnTo>
                  <a:lnTo>
                    <a:pt x="21779" y="308506"/>
                  </a:lnTo>
                  <a:lnTo>
                    <a:pt x="47074" y="348291"/>
                  </a:lnTo>
                  <a:lnTo>
                    <a:pt x="80257" y="381474"/>
                  </a:lnTo>
                  <a:lnTo>
                    <a:pt x="120042" y="406769"/>
                  </a:lnTo>
                  <a:lnTo>
                    <a:pt x="165143" y="422889"/>
                  </a:lnTo>
                  <a:lnTo>
                    <a:pt x="214274" y="428548"/>
                  </a:lnTo>
                  <a:lnTo>
                    <a:pt x="263404" y="422889"/>
                  </a:lnTo>
                  <a:lnTo>
                    <a:pt x="308506" y="406769"/>
                  </a:lnTo>
                  <a:lnTo>
                    <a:pt x="348291" y="381474"/>
                  </a:lnTo>
                  <a:lnTo>
                    <a:pt x="381474" y="348291"/>
                  </a:lnTo>
                  <a:lnTo>
                    <a:pt x="406769" y="308506"/>
                  </a:lnTo>
                  <a:lnTo>
                    <a:pt x="422889" y="263404"/>
                  </a:lnTo>
                  <a:lnTo>
                    <a:pt x="428548" y="214274"/>
                  </a:lnTo>
                  <a:lnTo>
                    <a:pt x="422889" y="165143"/>
                  </a:lnTo>
                  <a:lnTo>
                    <a:pt x="406769" y="120042"/>
                  </a:lnTo>
                  <a:lnTo>
                    <a:pt x="381474" y="80257"/>
                  </a:lnTo>
                  <a:lnTo>
                    <a:pt x="348291" y="47074"/>
                  </a:lnTo>
                  <a:lnTo>
                    <a:pt x="308506" y="21779"/>
                  </a:lnTo>
                  <a:lnTo>
                    <a:pt x="263404" y="5659"/>
                  </a:lnTo>
                  <a:lnTo>
                    <a:pt x="214274"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5" name="object 46">
              <a:extLst>
                <a:ext uri="{FF2B5EF4-FFF2-40B4-BE49-F238E27FC236}">
                  <a16:creationId xmlns:a16="http://schemas.microsoft.com/office/drawing/2014/main" id="{285A8A1C-F647-8231-D3D7-69A411CF7796}"/>
                </a:ext>
              </a:extLst>
            </p:cNvPr>
            <p:cNvSpPr txBox="1"/>
            <p:nvPr/>
          </p:nvSpPr>
          <p:spPr>
            <a:xfrm>
              <a:off x="9594609" y="5191826"/>
              <a:ext cx="1289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0" normalizeH="0" baseline="0" noProof="0" dirty="0">
                  <a:ln>
                    <a:noFill/>
                  </a:ln>
                  <a:solidFill>
                    <a:srgbClr val="FFFFFF"/>
                  </a:solidFill>
                  <a:effectLst/>
                  <a:uLnTx/>
                  <a:uFillTx/>
                  <a:latin typeface="Lato"/>
                  <a:ea typeface="+mn-ea"/>
                  <a:cs typeface="Lato"/>
                </a:rPr>
                <a:t>5</a:t>
              </a:r>
              <a:endParaRPr kumimoji="0" sz="1400" b="0" i="0" u="none" strike="noStrike" kern="1200" cap="none" spc="0" normalizeH="0" baseline="0" noProof="0">
                <a:ln>
                  <a:noFill/>
                </a:ln>
                <a:solidFill>
                  <a:prstClr val="black"/>
                </a:solidFill>
                <a:effectLst/>
                <a:uLnTx/>
                <a:uFillTx/>
                <a:latin typeface="Lato"/>
                <a:ea typeface="+mn-ea"/>
                <a:cs typeface="Lato"/>
              </a:endParaRPr>
            </a:p>
          </p:txBody>
        </p:sp>
        <p:sp>
          <p:nvSpPr>
            <p:cNvPr id="46" name="object 47">
              <a:extLst>
                <a:ext uri="{FF2B5EF4-FFF2-40B4-BE49-F238E27FC236}">
                  <a16:creationId xmlns:a16="http://schemas.microsoft.com/office/drawing/2014/main" id="{D84BB032-8E59-7210-F78A-A21E8E61B493}"/>
                </a:ext>
              </a:extLst>
            </p:cNvPr>
            <p:cNvSpPr/>
            <p:nvPr/>
          </p:nvSpPr>
          <p:spPr>
            <a:xfrm>
              <a:off x="9444597" y="5840004"/>
              <a:ext cx="428625" cy="428625"/>
            </a:xfrm>
            <a:custGeom>
              <a:avLst/>
              <a:gdLst/>
              <a:ahLst/>
              <a:cxnLst/>
              <a:rect l="l" t="t" r="r" b="b"/>
              <a:pathLst>
                <a:path w="428625" h="428625">
                  <a:moveTo>
                    <a:pt x="214274" y="0"/>
                  </a:moveTo>
                  <a:lnTo>
                    <a:pt x="165143" y="5659"/>
                  </a:lnTo>
                  <a:lnTo>
                    <a:pt x="120042" y="21779"/>
                  </a:lnTo>
                  <a:lnTo>
                    <a:pt x="80257" y="47074"/>
                  </a:lnTo>
                  <a:lnTo>
                    <a:pt x="47074" y="80257"/>
                  </a:lnTo>
                  <a:lnTo>
                    <a:pt x="21779" y="120042"/>
                  </a:lnTo>
                  <a:lnTo>
                    <a:pt x="5659" y="165143"/>
                  </a:lnTo>
                  <a:lnTo>
                    <a:pt x="0" y="214274"/>
                  </a:lnTo>
                  <a:lnTo>
                    <a:pt x="5659" y="263404"/>
                  </a:lnTo>
                  <a:lnTo>
                    <a:pt x="21779" y="308506"/>
                  </a:lnTo>
                  <a:lnTo>
                    <a:pt x="47074" y="348291"/>
                  </a:lnTo>
                  <a:lnTo>
                    <a:pt x="80257" y="381474"/>
                  </a:lnTo>
                  <a:lnTo>
                    <a:pt x="120042" y="406769"/>
                  </a:lnTo>
                  <a:lnTo>
                    <a:pt x="165143" y="422889"/>
                  </a:lnTo>
                  <a:lnTo>
                    <a:pt x="214274" y="428548"/>
                  </a:lnTo>
                  <a:lnTo>
                    <a:pt x="263404" y="422889"/>
                  </a:lnTo>
                  <a:lnTo>
                    <a:pt x="308506" y="406769"/>
                  </a:lnTo>
                  <a:lnTo>
                    <a:pt x="348291" y="381474"/>
                  </a:lnTo>
                  <a:lnTo>
                    <a:pt x="381474" y="348291"/>
                  </a:lnTo>
                  <a:lnTo>
                    <a:pt x="406769" y="308506"/>
                  </a:lnTo>
                  <a:lnTo>
                    <a:pt x="422889" y="263404"/>
                  </a:lnTo>
                  <a:lnTo>
                    <a:pt x="428548" y="214274"/>
                  </a:lnTo>
                  <a:lnTo>
                    <a:pt x="422889" y="165143"/>
                  </a:lnTo>
                  <a:lnTo>
                    <a:pt x="406769" y="120042"/>
                  </a:lnTo>
                  <a:lnTo>
                    <a:pt x="381474" y="80257"/>
                  </a:lnTo>
                  <a:lnTo>
                    <a:pt x="348291" y="47074"/>
                  </a:lnTo>
                  <a:lnTo>
                    <a:pt x="308506" y="21779"/>
                  </a:lnTo>
                  <a:lnTo>
                    <a:pt x="263404" y="5659"/>
                  </a:lnTo>
                  <a:lnTo>
                    <a:pt x="214274" y="0"/>
                  </a:lnTo>
                  <a:close/>
                </a:path>
              </a:pathLst>
            </a:custGeom>
            <a:solidFill>
              <a:srgbClr val="C7C8CA"/>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7" name="object 48">
              <a:extLst>
                <a:ext uri="{FF2B5EF4-FFF2-40B4-BE49-F238E27FC236}">
                  <a16:creationId xmlns:a16="http://schemas.microsoft.com/office/drawing/2014/main" id="{54DCF978-F45C-90AC-6592-BF48736B2FAE}"/>
                </a:ext>
              </a:extLst>
            </p:cNvPr>
            <p:cNvSpPr txBox="1"/>
            <p:nvPr/>
          </p:nvSpPr>
          <p:spPr>
            <a:xfrm>
              <a:off x="9594609" y="5902026"/>
              <a:ext cx="128905" cy="238760"/>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50" normalizeH="0" baseline="0" noProof="0" dirty="0">
                  <a:ln>
                    <a:noFill/>
                  </a:ln>
                  <a:solidFill>
                    <a:srgbClr val="FFFFFF"/>
                  </a:solidFill>
                  <a:effectLst/>
                  <a:uLnTx/>
                  <a:uFillTx/>
                  <a:latin typeface="Lato"/>
                  <a:ea typeface="+mn-ea"/>
                  <a:cs typeface="Lato"/>
                </a:rPr>
                <a:t>6</a:t>
              </a:r>
              <a:endParaRPr kumimoji="0" sz="1400" b="0" i="0" u="none" strike="noStrike" kern="1200" cap="none" spc="0" normalizeH="0" baseline="0" noProof="0">
                <a:ln>
                  <a:noFill/>
                </a:ln>
                <a:solidFill>
                  <a:prstClr val="black"/>
                </a:solidFill>
                <a:effectLst/>
                <a:uLnTx/>
                <a:uFillTx/>
                <a:latin typeface="Lato"/>
                <a:ea typeface="+mn-ea"/>
                <a:cs typeface="Lato"/>
              </a:endParaRPr>
            </a:p>
          </p:txBody>
        </p:sp>
        <p:pic>
          <p:nvPicPr>
            <p:cNvPr id="48" name="object 49">
              <a:extLst>
                <a:ext uri="{FF2B5EF4-FFF2-40B4-BE49-F238E27FC236}">
                  <a16:creationId xmlns:a16="http://schemas.microsoft.com/office/drawing/2014/main" id="{4D98177E-01C4-7DE4-3BB6-A0E4AC10187C}"/>
                </a:ext>
              </a:extLst>
            </p:cNvPr>
            <p:cNvPicPr/>
            <p:nvPr/>
          </p:nvPicPr>
          <p:blipFill>
            <a:blip r:embed="rId8" cstate="print"/>
            <a:stretch>
              <a:fillRect/>
            </a:stretch>
          </p:blipFill>
          <p:spPr>
            <a:xfrm>
              <a:off x="7873334" y="5715634"/>
              <a:ext cx="1452466" cy="655370"/>
            </a:xfrm>
            <a:prstGeom prst="rect">
              <a:avLst/>
            </a:prstGeom>
          </p:spPr>
        </p:pic>
        <p:sp>
          <p:nvSpPr>
            <p:cNvPr id="49" name="object 50">
              <a:extLst>
                <a:ext uri="{FF2B5EF4-FFF2-40B4-BE49-F238E27FC236}">
                  <a16:creationId xmlns:a16="http://schemas.microsoft.com/office/drawing/2014/main" id="{40446B51-C8E2-ED16-085B-9DE179761564}"/>
                </a:ext>
              </a:extLst>
            </p:cNvPr>
            <p:cNvSpPr txBox="1"/>
            <p:nvPr/>
          </p:nvSpPr>
          <p:spPr>
            <a:xfrm>
              <a:off x="7928971" y="5818559"/>
              <a:ext cx="670596" cy="443711"/>
            </a:xfrm>
            <a:prstGeom prst="rect">
              <a:avLst/>
            </a:prstGeom>
          </p:spPr>
          <p:txBody>
            <a:bodyPr vert="horz" wrap="square" lIns="0" tIns="12700" rIns="0" bIns="0" rtlCol="0">
              <a:spAutoFit/>
            </a:bodyPr>
            <a:lstStyle/>
            <a:p>
              <a:pPr marL="53975" marR="5080" lvl="0" indent="-41910" algn="ctr"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Lato"/>
                  <a:ea typeface="+mn-ea"/>
                  <a:cs typeface="Lato"/>
                </a:rPr>
                <a:t>Essential</a:t>
              </a:r>
              <a:r>
                <a:rPr kumimoji="0" sz="1400" b="1" i="0" u="none" strike="noStrike" kern="1200" cap="none" spc="500" normalizeH="0" baseline="0" noProof="0" dirty="0">
                  <a:ln>
                    <a:noFill/>
                  </a:ln>
                  <a:solidFill>
                    <a:srgbClr val="FFFFFF"/>
                  </a:solidFill>
                  <a:effectLst/>
                  <a:uLnTx/>
                  <a:uFillTx/>
                  <a:latin typeface="Lato"/>
                  <a:ea typeface="+mn-ea"/>
                  <a:cs typeface="Lato"/>
                </a:rPr>
                <a:t> </a:t>
              </a:r>
              <a:r>
                <a:rPr kumimoji="0" sz="1400" b="1" i="0" u="none" strike="noStrike" kern="1200" cap="none" spc="-10" normalizeH="0" baseline="0" noProof="0" dirty="0">
                  <a:ln>
                    <a:noFill/>
                  </a:ln>
                  <a:solidFill>
                    <a:srgbClr val="FFFFFF"/>
                  </a:solidFill>
                  <a:effectLst/>
                  <a:uLnTx/>
                  <a:uFillTx/>
                  <a:latin typeface="Lato"/>
                  <a:ea typeface="+mn-ea"/>
                  <a:cs typeface="Lato"/>
                </a:rPr>
                <a:t>Copper</a:t>
              </a:r>
              <a:endParaRPr kumimoji="0" sz="1400" b="1" i="0" u="none" strike="noStrike" kern="1200" cap="none" spc="0" normalizeH="0" baseline="0" noProof="0" dirty="0">
                <a:ln>
                  <a:noFill/>
                </a:ln>
                <a:solidFill>
                  <a:prstClr val="black"/>
                </a:solidFill>
                <a:effectLst/>
                <a:uLnTx/>
                <a:uFillTx/>
                <a:latin typeface="Lato"/>
                <a:ea typeface="+mn-ea"/>
                <a:cs typeface="Lato"/>
              </a:endParaRPr>
            </a:p>
          </p:txBody>
        </p:sp>
        <p:pic>
          <p:nvPicPr>
            <p:cNvPr id="50" name="object 51">
              <a:extLst>
                <a:ext uri="{FF2B5EF4-FFF2-40B4-BE49-F238E27FC236}">
                  <a16:creationId xmlns:a16="http://schemas.microsoft.com/office/drawing/2014/main" id="{1786BE06-3607-F74E-D857-B36BE6BBACE2}"/>
                </a:ext>
              </a:extLst>
            </p:cNvPr>
            <p:cNvPicPr/>
            <p:nvPr/>
          </p:nvPicPr>
          <p:blipFill>
            <a:blip r:embed="rId9" cstate="print"/>
            <a:stretch>
              <a:fillRect/>
            </a:stretch>
          </p:blipFill>
          <p:spPr>
            <a:xfrm>
              <a:off x="8848166" y="6038469"/>
              <a:ext cx="254685" cy="278434"/>
            </a:xfrm>
            <a:prstGeom prst="rect">
              <a:avLst/>
            </a:prstGeom>
          </p:spPr>
        </p:pic>
        <p:grpSp>
          <p:nvGrpSpPr>
            <p:cNvPr id="51" name="object 52">
              <a:extLst>
                <a:ext uri="{FF2B5EF4-FFF2-40B4-BE49-F238E27FC236}">
                  <a16:creationId xmlns:a16="http://schemas.microsoft.com/office/drawing/2014/main" id="{C97F4F3B-17AE-66DF-14F4-AE1222076DB2}"/>
                </a:ext>
              </a:extLst>
            </p:cNvPr>
            <p:cNvGrpSpPr/>
            <p:nvPr/>
          </p:nvGrpSpPr>
          <p:grpSpPr>
            <a:xfrm>
              <a:off x="7873351" y="5005654"/>
              <a:ext cx="1452466" cy="655373"/>
              <a:chOff x="7873351" y="5005654"/>
              <a:chExt cx="1452466" cy="655373"/>
            </a:xfrm>
          </p:grpSpPr>
          <p:pic>
            <p:nvPicPr>
              <p:cNvPr id="52" name="object 53">
                <a:extLst>
                  <a:ext uri="{FF2B5EF4-FFF2-40B4-BE49-F238E27FC236}">
                    <a16:creationId xmlns:a16="http://schemas.microsoft.com/office/drawing/2014/main" id="{B67D1359-87A0-0E91-014D-105AEF198A75}"/>
                  </a:ext>
                </a:extLst>
              </p:cNvPr>
              <p:cNvPicPr/>
              <p:nvPr/>
            </p:nvPicPr>
            <p:blipFill>
              <a:blip r:embed="rId10" cstate="print"/>
              <a:stretch>
                <a:fillRect/>
              </a:stretch>
            </p:blipFill>
            <p:spPr>
              <a:xfrm>
                <a:off x="7873351" y="5005654"/>
                <a:ext cx="1452466" cy="655373"/>
              </a:xfrm>
              <a:prstGeom prst="rect">
                <a:avLst/>
              </a:prstGeom>
            </p:spPr>
          </p:pic>
          <p:pic>
            <p:nvPicPr>
              <p:cNvPr id="53" name="object 54">
                <a:extLst>
                  <a:ext uri="{FF2B5EF4-FFF2-40B4-BE49-F238E27FC236}">
                    <a16:creationId xmlns:a16="http://schemas.microsoft.com/office/drawing/2014/main" id="{9C74BBFA-1BE3-ADD9-9E4A-DA6DB405696C}"/>
                  </a:ext>
                </a:extLst>
              </p:cNvPr>
              <p:cNvPicPr/>
              <p:nvPr/>
            </p:nvPicPr>
            <p:blipFill>
              <a:blip r:embed="rId11" cstate="print"/>
              <a:stretch>
                <a:fillRect/>
              </a:stretch>
            </p:blipFill>
            <p:spPr>
              <a:xfrm>
                <a:off x="8802916" y="5424831"/>
                <a:ext cx="332612" cy="194309"/>
              </a:xfrm>
              <a:prstGeom prst="rect">
                <a:avLst/>
              </a:prstGeom>
            </p:spPr>
          </p:pic>
        </p:grpSp>
        <p:grpSp>
          <p:nvGrpSpPr>
            <p:cNvPr id="55" name="object 56">
              <a:extLst>
                <a:ext uri="{FF2B5EF4-FFF2-40B4-BE49-F238E27FC236}">
                  <a16:creationId xmlns:a16="http://schemas.microsoft.com/office/drawing/2014/main" id="{85BE5E9C-2C2E-6228-8FD8-9FE981B1CFC9}"/>
                </a:ext>
              </a:extLst>
            </p:cNvPr>
            <p:cNvGrpSpPr/>
            <p:nvPr/>
          </p:nvGrpSpPr>
          <p:grpSpPr>
            <a:xfrm>
              <a:off x="7841305" y="3563886"/>
              <a:ext cx="1484506" cy="655370"/>
              <a:chOff x="7841305" y="3563886"/>
              <a:chExt cx="1484506" cy="655370"/>
            </a:xfrm>
          </p:grpSpPr>
          <p:pic>
            <p:nvPicPr>
              <p:cNvPr id="56" name="object 57">
                <a:extLst>
                  <a:ext uri="{FF2B5EF4-FFF2-40B4-BE49-F238E27FC236}">
                    <a16:creationId xmlns:a16="http://schemas.microsoft.com/office/drawing/2014/main" id="{3533FB43-3B98-1B4F-A572-2C09752AF10E}"/>
                  </a:ext>
                </a:extLst>
              </p:cNvPr>
              <p:cNvPicPr/>
              <p:nvPr/>
            </p:nvPicPr>
            <p:blipFill>
              <a:blip r:embed="rId12" cstate="print"/>
              <a:stretch>
                <a:fillRect/>
              </a:stretch>
            </p:blipFill>
            <p:spPr>
              <a:xfrm>
                <a:off x="7841305" y="3563886"/>
                <a:ext cx="1484506" cy="655370"/>
              </a:xfrm>
              <a:prstGeom prst="rect">
                <a:avLst/>
              </a:prstGeom>
            </p:spPr>
          </p:pic>
          <p:pic>
            <p:nvPicPr>
              <p:cNvPr id="57" name="object 58">
                <a:extLst>
                  <a:ext uri="{FF2B5EF4-FFF2-40B4-BE49-F238E27FC236}">
                    <a16:creationId xmlns:a16="http://schemas.microsoft.com/office/drawing/2014/main" id="{CED5EA44-F606-C204-F92E-E5E3C8852445}"/>
                  </a:ext>
                </a:extLst>
              </p:cNvPr>
              <p:cNvPicPr/>
              <p:nvPr/>
            </p:nvPicPr>
            <p:blipFill>
              <a:blip r:embed="rId13" cstate="print"/>
              <a:stretch>
                <a:fillRect/>
              </a:stretch>
            </p:blipFill>
            <p:spPr>
              <a:xfrm>
                <a:off x="8844673" y="3948925"/>
                <a:ext cx="330631" cy="251460"/>
              </a:xfrm>
              <a:prstGeom prst="rect">
                <a:avLst/>
              </a:prstGeom>
            </p:spPr>
          </p:pic>
        </p:grpSp>
        <p:sp>
          <p:nvSpPr>
            <p:cNvPr id="58" name="object 59">
              <a:extLst>
                <a:ext uri="{FF2B5EF4-FFF2-40B4-BE49-F238E27FC236}">
                  <a16:creationId xmlns:a16="http://schemas.microsoft.com/office/drawing/2014/main" id="{AE7C1988-DF95-CEE5-7722-53F2F6272C07}"/>
                </a:ext>
              </a:extLst>
            </p:cNvPr>
            <p:cNvSpPr txBox="1"/>
            <p:nvPr/>
          </p:nvSpPr>
          <p:spPr>
            <a:xfrm>
              <a:off x="7967493" y="3679164"/>
              <a:ext cx="951941" cy="468077"/>
            </a:xfrm>
            <a:prstGeom prst="rect">
              <a:avLst/>
            </a:prstGeom>
          </p:spPr>
          <p:txBody>
            <a:bodyPr vert="horz" wrap="square" lIns="0" tIns="36830" rIns="0" bIns="0" rtlCol="0">
              <a:spAutoFit/>
            </a:bodyPr>
            <a:lstStyle/>
            <a:p>
              <a:pPr marL="12700" marR="5080" lvl="0" indent="0" algn="ctr" defTabSz="914400" rtl="0" eaLnBrk="1" fontAlgn="auto" latinLnBrk="0" hangingPunct="1">
                <a:lnSpc>
                  <a:spcPct val="100000"/>
                </a:lnSpc>
                <a:spcBef>
                  <a:spcPts val="290"/>
                </a:spcBef>
                <a:spcAft>
                  <a:spcPts val="0"/>
                </a:spcAft>
                <a:buClrTx/>
                <a:buSzTx/>
                <a:buFontTx/>
                <a:buNone/>
                <a:tabLst/>
                <a:defRPr/>
              </a:pPr>
              <a:r>
                <a:rPr kumimoji="0" sz="1400" b="1" i="0" u="none" strike="noStrike" kern="1200" cap="none" spc="-20" normalizeH="0" baseline="0" noProof="0" dirty="0">
                  <a:ln>
                    <a:noFill/>
                  </a:ln>
                  <a:solidFill>
                    <a:srgbClr val="FFFFFF"/>
                  </a:solidFill>
                  <a:effectLst/>
                  <a:uLnTx/>
                  <a:uFillTx/>
                  <a:latin typeface="Lato"/>
                  <a:ea typeface="+mn-ea"/>
                  <a:cs typeface="Lato"/>
                </a:rPr>
                <a:t>Gold</a:t>
              </a:r>
              <a:r>
                <a:rPr kumimoji="0" sz="1400" b="1" i="0" u="none" strike="noStrike" kern="1200" cap="none" spc="500" normalizeH="0" baseline="0" noProof="0" dirty="0">
                  <a:ln>
                    <a:noFill/>
                  </a:ln>
                  <a:solidFill>
                    <a:srgbClr val="FFFFFF"/>
                  </a:solidFill>
                  <a:effectLst/>
                  <a:uLnTx/>
                  <a:uFillTx/>
                  <a:latin typeface="Lato"/>
                  <a:ea typeface="+mn-ea"/>
                  <a:cs typeface="Lato"/>
                </a:rPr>
                <a:t> </a:t>
              </a:r>
              <a:r>
                <a:rPr kumimoji="0" sz="1400" b="0" i="0" u="none" strike="noStrike" kern="1200" cap="none" spc="-10" normalizeH="0" baseline="0" noProof="0" dirty="0">
                  <a:ln>
                    <a:noFill/>
                  </a:ln>
                  <a:solidFill>
                    <a:srgbClr val="FFFFFF"/>
                  </a:solidFill>
                  <a:effectLst/>
                  <a:uLnTx/>
                  <a:uFillTx/>
                  <a:latin typeface="Lato"/>
                  <a:ea typeface="+mn-ea"/>
                  <a:cs typeface="Lato"/>
                </a:rPr>
                <a:t>Ascend</a:t>
              </a:r>
              <a:r>
                <a:rPr kumimoji="0" sz="1400" b="1" i="0" u="none" strike="noStrike" kern="1200" cap="none" spc="-10" normalizeH="0" baseline="0" noProof="0" dirty="0">
                  <a:ln>
                    <a:noFill/>
                  </a:ln>
                  <a:solidFill>
                    <a:srgbClr val="FFFFFF"/>
                  </a:solidFill>
                  <a:effectLst/>
                  <a:uLnTx/>
                  <a:uFillTx/>
                  <a:latin typeface="Lato"/>
                  <a:ea typeface="+mn-ea"/>
                  <a:cs typeface="Lato"/>
                </a:rPr>
                <a:t>/</a:t>
              </a:r>
              <a:r>
                <a:rPr kumimoji="0" sz="1400" b="1" i="0" u="none" strike="noStrike" kern="1200" cap="none" spc="500" normalizeH="0" baseline="0" noProof="0" dirty="0">
                  <a:ln>
                    <a:noFill/>
                  </a:ln>
                  <a:solidFill>
                    <a:srgbClr val="FFFFFF"/>
                  </a:solidFill>
                  <a:effectLst/>
                  <a:uLnTx/>
                  <a:uFillTx/>
                  <a:latin typeface="Lato"/>
                  <a:ea typeface="+mn-ea"/>
                  <a:cs typeface="Lato"/>
                </a:rPr>
                <a:t> </a:t>
              </a:r>
              <a:r>
                <a:rPr kumimoji="0" sz="1400" b="1" i="0" u="none" strike="noStrike" kern="1200" cap="none" spc="-25" normalizeH="0" baseline="0" noProof="0" dirty="0">
                  <a:ln>
                    <a:noFill/>
                  </a:ln>
                  <a:solidFill>
                    <a:srgbClr val="FFFFFF"/>
                  </a:solidFill>
                  <a:effectLst/>
                  <a:uLnTx/>
                  <a:uFillTx/>
                  <a:latin typeface="Lato"/>
                  <a:ea typeface="+mn-ea"/>
                  <a:cs typeface="Lato"/>
                </a:rPr>
                <a:t>EDO</a:t>
              </a:r>
              <a:endParaRPr kumimoji="0" sz="1400" b="0" i="0" u="none" strike="noStrike" kern="1200" cap="none" spc="0" normalizeH="0" baseline="0" noProof="0" dirty="0">
                <a:ln>
                  <a:noFill/>
                </a:ln>
                <a:solidFill>
                  <a:prstClr val="black"/>
                </a:solidFill>
                <a:effectLst/>
                <a:uLnTx/>
                <a:uFillTx/>
                <a:latin typeface="Lato"/>
                <a:ea typeface="+mn-ea"/>
                <a:cs typeface="Lato"/>
              </a:endParaRPr>
            </a:p>
          </p:txBody>
        </p:sp>
        <p:grpSp>
          <p:nvGrpSpPr>
            <p:cNvPr id="59" name="object 60">
              <a:extLst>
                <a:ext uri="{FF2B5EF4-FFF2-40B4-BE49-F238E27FC236}">
                  <a16:creationId xmlns:a16="http://schemas.microsoft.com/office/drawing/2014/main" id="{3FCE5359-79F7-0E20-CB98-A790E829E76A}"/>
                </a:ext>
              </a:extLst>
            </p:cNvPr>
            <p:cNvGrpSpPr/>
            <p:nvPr/>
          </p:nvGrpSpPr>
          <p:grpSpPr>
            <a:xfrm>
              <a:off x="7874446" y="2112723"/>
              <a:ext cx="1484506" cy="655373"/>
              <a:chOff x="7874446" y="2112723"/>
              <a:chExt cx="1484506" cy="655373"/>
            </a:xfrm>
          </p:grpSpPr>
          <p:pic>
            <p:nvPicPr>
              <p:cNvPr id="60" name="object 61">
                <a:extLst>
                  <a:ext uri="{FF2B5EF4-FFF2-40B4-BE49-F238E27FC236}">
                    <a16:creationId xmlns:a16="http://schemas.microsoft.com/office/drawing/2014/main" id="{3CFF83B8-B76B-6279-E5D3-D89A4732B031}"/>
                  </a:ext>
                </a:extLst>
              </p:cNvPr>
              <p:cNvPicPr/>
              <p:nvPr/>
            </p:nvPicPr>
            <p:blipFill>
              <a:blip r:embed="rId14" cstate="print"/>
              <a:stretch>
                <a:fillRect/>
              </a:stretch>
            </p:blipFill>
            <p:spPr>
              <a:xfrm>
                <a:off x="7874446" y="2112723"/>
                <a:ext cx="1484506" cy="655373"/>
              </a:xfrm>
              <a:prstGeom prst="rect">
                <a:avLst/>
              </a:prstGeom>
            </p:spPr>
          </p:pic>
          <p:pic>
            <p:nvPicPr>
              <p:cNvPr id="61" name="object 62">
                <a:extLst>
                  <a:ext uri="{FF2B5EF4-FFF2-40B4-BE49-F238E27FC236}">
                    <a16:creationId xmlns:a16="http://schemas.microsoft.com/office/drawing/2014/main" id="{49F568D6-7FE1-7BBB-4BEC-9F0F40838FD5}"/>
                  </a:ext>
                </a:extLst>
              </p:cNvPr>
              <p:cNvPicPr/>
              <p:nvPr/>
            </p:nvPicPr>
            <p:blipFill>
              <a:blip r:embed="rId15" cstate="print"/>
              <a:stretch>
                <a:fillRect/>
              </a:stretch>
            </p:blipFill>
            <p:spPr>
              <a:xfrm>
                <a:off x="8869095" y="2442743"/>
                <a:ext cx="283235" cy="297179"/>
              </a:xfrm>
              <a:prstGeom prst="rect">
                <a:avLst/>
              </a:prstGeom>
            </p:spPr>
          </p:pic>
        </p:grpSp>
        <p:sp>
          <p:nvSpPr>
            <p:cNvPr id="62" name="object 63">
              <a:extLst>
                <a:ext uri="{FF2B5EF4-FFF2-40B4-BE49-F238E27FC236}">
                  <a16:creationId xmlns:a16="http://schemas.microsoft.com/office/drawing/2014/main" id="{958A9489-CEBD-14B5-E0AC-AE3F675AB617}"/>
                </a:ext>
              </a:extLst>
            </p:cNvPr>
            <p:cNvSpPr txBox="1"/>
            <p:nvPr/>
          </p:nvSpPr>
          <p:spPr>
            <a:xfrm>
              <a:off x="7967493" y="2220887"/>
              <a:ext cx="694979" cy="443711"/>
            </a:xfrm>
            <a:prstGeom prst="rect">
              <a:avLst/>
            </a:prstGeom>
          </p:spPr>
          <p:txBody>
            <a:bodyPr vert="horz" wrap="square" lIns="0" tIns="12700" rIns="0" bIns="0" rtlCol="0">
              <a:spAutoFit/>
            </a:bodyPr>
            <a:lstStyle/>
            <a:p>
              <a:pPr marL="12700" marR="5080" lvl="0" indent="20320" algn="ctr" defTabSz="914400" rtl="0" eaLnBrk="1" fontAlgn="auto" latinLnBrk="0" hangingPunct="1">
                <a:lnSpc>
                  <a:spcPct val="100000"/>
                </a:lnSpc>
                <a:spcBef>
                  <a:spcPts val="100"/>
                </a:spcBef>
                <a:spcAft>
                  <a:spcPts val="0"/>
                </a:spcAft>
                <a:buClrTx/>
                <a:buSzTx/>
                <a:buFontTx/>
                <a:buNone/>
                <a:tabLst/>
                <a:defRPr/>
              </a:pPr>
              <a:r>
                <a:rPr kumimoji="0" sz="1400" b="0" i="0" u="none" strike="noStrike" kern="1200" cap="none" spc="-10" normalizeH="0" baseline="0" noProof="0" dirty="0">
                  <a:ln>
                    <a:noFill/>
                  </a:ln>
                  <a:solidFill>
                    <a:srgbClr val="FFFFFF"/>
                  </a:solidFill>
                  <a:effectLst/>
                  <a:uLnTx/>
                  <a:uFillTx/>
                  <a:latin typeface="Lato"/>
                  <a:ea typeface="+mn-ea"/>
                  <a:cs typeface="Lato"/>
                </a:rPr>
                <a:t>Titanium</a:t>
              </a:r>
              <a:r>
                <a:rPr kumimoji="0" sz="1400" b="1" i="0" u="none" strike="noStrike" kern="1200" cap="none" spc="500" normalizeH="0" baseline="0" noProof="0" dirty="0">
                  <a:ln>
                    <a:noFill/>
                  </a:ln>
                  <a:solidFill>
                    <a:srgbClr val="FFFFFF"/>
                  </a:solidFill>
                  <a:effectLst/>
                  <a:uLnTx/>
                  <a:uFillTx/>
                  <a:latin typeface="Lato"/>
                  <a:ea typeface="+mn-ea"/>
                  <a:cs typeface="Lato"/>
                </a:rPr>
                <a:t> </a:t>
              </a:r>
              <a:r>
                <a:rPr kumimoji="0" sz="1400" b="1" i="0" u="none" strike="noStrike" kern="1200" cap="none" spc="-20" normalizeH="0" baseline="0" noProof="0" dirty="0">
                  <a:ln>
                    <a:noFill/>
                  </a:ln>
                  <a:solidFill>
                    <a:srgbClr val="FFFFFF"/>
                  </a:solidFill>
                  <a:effectLst/>
                  <a:uLnTx/>
                  <a:uFillTx/>
                  <a:latin typeface="Lato"/>
                  <a:ea typeface="+mn-ea"/>
                  <a:cs typeface="Lato"/>
                </a:rPr>
                <a:t>Executive</a:t>
              </a:r>
              <a:endParaRPr kumimoji="0" sz="1400" b="0" i="0" u="none" strike="noStrike" kern="1200" cap="none" spc="0" normalizeH="0" baseline="0" noProof="0" dirty="0">
                <a:ln>
                  <a:noFill/>
                </a:ln>
                <a:solidFill>
                  <a:prstClr val="black"/>
                </a:solidFill>
                <a:effectLst/>
                <a:uLnTx/>
                <a:uFillTx/>
                <a:latin typeface="Lato"/>
                <a:ea typeface="+mn-ea"/>
                <a:cs typeface="Lato"/>
              </a:endParaRPr>
            </a:p>
          </p:txBody>
        </p:sp>
        <p:grpSp>
          <p:nvGrpSpPr>
            <p:cNvPr id="63" name="object 64">
              <a:extLst>
                <a:ext uri="{FF2B5EF4-FFF2-40B4-BE49-F238E27FC236}">
                  <a16:creationId xmlns:a16="http://schemas.microsoft.com/office/drawing/2014/main" id="{1CF6BBF9-273B-A321-84A3-FCE90C3183F4}"/>
                </a:ext>
              </a:extLst>
            </p:cNvPr>
            <p:cNvGrpSpPr/>
            <p:nvPr/>
          </p:nvGrpSpPr>
          <p:grpSpPr>
            <a:xfrm>
              <a:off x="7873351" y="2850413"/>
              <a:ext cx="1452461" cy="655370"/>
              <a:chOff x="7873351" y="2850413"/>
              <a:chExt cx="1452461" cy="655370"/>
            </a:xfrm>
          </p:grpSpPr>
          <p:pic>
            <p:nvPicPr>
              <p:cNvPr id="64" name="object 65">
                <a:extLst>
                  <a:ext uri="{FF2B5EF4-FFF2-40B4-BE49-F238E27FC236}">
                    <a16:creationId xmlns:a16="http://schemas.microsoft.com/office/drawing/2014/main" id="{E5C21331-7923-B4CD-EBAF-DF5BD2E43C74}"/>
                  </a:ext>
                </a:extLst>
              </p:cNvPr>
              <p:cNvPicPr/>
              <p:nvPr/>
            </p:nvPicPr>
            <p:blipFill>
              <a:blip r:embed="rId16" cstate="print"/>
              <a:stretch>
                <a:fillRect/>
              </a:stretch>
            </p:blipFill>
            <p:spPr>
              <a:xfrm>
                <a:off x="7873351" y="2850413"/>
                <a:ext cx="1452461" cy="655370"/>
              </a:xfrm>
              <a:prstGeom prst="rect">
                <a:avLst/>
              </a:prstGeom>
            </p:spPr>
          </p:pic>
          <p:pic>
            <p:nvPicPr>
              <p:cNvPr id="65" name="object 66">
                <a:extLst>
                  <a:ext uri="{FF2B5EF4-FFF2-40B4-BE49-F238E27FC236}">
                    <a16:creationId xmlns:a16="http://schemas.microsoft.com/office/drawing/2014/main" id="{68420995-8A0F-4999-923F-422DF09CBF34}"/>
                  </a:ext>
                </a:extLst>
              </p:cNvPr>
              <p:cNvPicPr/>
              <p:nvPr/>
            </p:nvPicPr>
            <p:blipFill>
              <a:blip r:embed="rId17" cstate="print"/>
              <a:stretch>
                <a:fillRect/>
              </a:stretch>
            </p:blipFill>
            <p:spPr>
              <a:xfrm>
                <a:off x="8803221" y="3264928"/>
                <a:ext cx="365556" cy="208864"/>
              </a:xfrm>
              <a:prstGeom prst="rect">
                <a:avLst/>
              </a:prstGeom>
            </p:spPr>
          </p:pic>
        </p:grpSp>
        <p:sp>
          <p:nvSpPr>
            <p:cNvPr id="66" name="object 67">
              <a:extLst>
                <a:ext uri="{FF2B5EF4-FFF2-40B4-BE49-F238E27FC236}">
                  <a16:creationId xmlns:a16="http://schemas.microsoft.com/office/drawing/2014/main" id="{9A10A0C5-E555-12D0-51BE-BE76E2D7081E}"/>
                </a:ext>
              </a:extLst>
            </p:cNvPr>
            <p:cNvSpPr txBox="1"/>
            <p:nvPr/>
          </p:nvSpPr>
          <p:spPr>
            <a:xfrm>
              <a:off x="7985868" y="2956661"/>
              <a:ext cx="858804" cy="481414"/>
            </a:xfrm>
            <a:prstGeom prst="rect">
              <a:avLst/>
            </a:prstGeom>
          </p:spPr>
          <p:txBody>
            <a:bodyPr vert="horz" wrap="square" lIns="0" tIns="12700" rIns="0" bIns="0" rtlCol="0">
              <a:spAutoFit/>
            </a:bodyPr>
            <a:lstStyle/>
            <a:p>
              <a:pPr marL="0" marR="0" lvl="0" indent="0" algn="ctr" defTabSz="914400" rtl="0" eaLnBrk="1" fontAlgn="auto" latinLnBrk="0" hangingPunct="1">
                <a:lnSpc>
                  <a:spcPts val="1005"/>
                </a:lnSpc>
                <a:spcBef>
                  <a:spcPts val="100"/>
                </a:spcBef>
                <a:spcAft>
                  <a:spcPts val="0"/>
                </a:spcAft>
                <a:buClrTx/>
                <a:buSzTx/>
                <a:buFontTx/>
                <a:buNone/>
                <a:tabLst/>
                <a:defRPr/>
              </a:pPr>
              <a:r>
                <a:rPr kumimoji="0" sz="1400" b="0" i="0" u="none" strike="noStrike" kern="1200" cap="none" spc="-10" normalizeH="0" baseline="0" noProof="0" dirty="0">
                  <a:ln>
                    <a:noFill/>
                  </a:ln>
                  <a:solidFill>
                    <a:srgbClr val="FFFFFF"/>
                  </a:solidFill>
                  <a:effectLst/>
                  <a:uLnTx/>
                  <a:uFillTx/>
                  <a:latin typeface="Lato"/>
                  <a:ea typeface="+mn-ea"/>
                  <a:cs typeface="Lato"/>
                </a:rPr>
                <a:t>Value</a:t>
              </a:r>
              <a:endParaRPr kumimoji="0" sz="1400" b="0" i="0" u="none" strike="noStrike" kern="1200" cap="none" spc="0" normalizeH="0" baseline="0" noProof="0" dirty="0">
                <a:ln>
                  <a:noFill/>
                </a:ln>
                <a:solidFill>
                  <a:prstClr val="black"/>
                </a:solidFill>
                <a:effectLst/>
                <a:uLnTx/>
                <a:uFillTx/>
                <a:latin typeface="Lato"/>
                <a:ea typeface="+mn-ea"/>
                <a:cs typeface="Lato"/>
              </a:endParaRPr>
            </a:p>
            <a:p>
              <a:pPr marL="12700" marR="5080" lvl="0" indent="0" algn="ctr" defTabSz="914400" rtl="0" eaLnBrk="1" fontAlgn="auto" latinLnBrk="0" hangingPunct="1">
                <a:lnSpc>
                  <a:spcPct val="76400"/>
                </a:lnSpc>
                <a:spcBef>
                  <a:spcPts val="135"/>
                </a:spcBef>
                <a:spcAft>
                  <a:spcPts val="0"/>
                </a:spcAft>
                <a:buClrTx/>
                <a:buSzTx/>
                <a:buFontTx/>
                <a:buNone/>
                <a:tabLst/>
                <a:defRPr/>
              </a:pPr>
              <a:r>
                <a:rPr kumimoji="0" sz="1400" b="0" i="0" u="none" strike="noStrike" kern="1200" cap="none" spc="-10" normalizeH="0" baseline="0" noProof="0" dirty="0">
                  <a:ln>
                    <a:noFill/>
                  </a:ln>
                  <a:solidFill>
                    <a:srgbClr val="FFFFFF"/>
                  </a:solidFill>
                  <a:effectLst/>
                  <a:uLnTx/>
                  <a:uFillTx/>
                  <a:latin typeface="Lato"/>
                  <a:ea typeface="+mn-ea"/>
                  <a:cs typeface="Lato"/>
                </a:rPr>
                <a:t>Platinum</a:t>
              </a:r>
              <a:r>
                <a:rPr kumimoji="0" lang="en-US" sz="1400" b="0" i="0" u="none" strike="noStrike" kern="1200" cap="none" spc="-10" normalizeH="0" baseline="0" noProof="0" dirty="0">
                  <a:ln>
                    <a:noFill/>
                  </a:ln>
                  <a:solidFill>
                    <a:srgbClr val="FFFFFF"/>
                  </a:solidFill>
                  <a:effectLst/>
                  <a:uLnTx/>
                  <a:uFillTx/>
                  <a:latin typeface="Lato"/>
                  <a:ea typeface="+mn-ea"/>
                  <a:cs typeface="Lato"/>
                </a:rPr>
                <a:t> /</a:t>
              </a:r>
              <a:r>
                <a:rPr kumimoji="0" sz="1400" b="0" i="0" u="none" strike="noStrike" kern="1200" cap="none" spc="500" normalizeH="0" baseline="0" noProof="0" dirty="0">
                  <a:ln>
                    <a:noFill/>
                  </a:ln>
                  <a:solidFill>
                    <a:srgbClr val="FFFFFF"/>
                  </a:solidFill>
                  <a:effectLst/>
                  <a:uLnTx/>
                  <a:uFillTx/>
                  <a:latin typeface="Lato"/>
                  <a:ea typeface="+mn-ea"/>
                  <a:cs typeface="Lato"/>
                </a:rPr>
                <a:t> </a:t>
              </a:r>
              <a:r>
                <a:rPr kumimoji="0" sz="1400" b="0" i="0" u="none" strike="noStrike" kern="1200" cap="none" spc="-20" normalizeH="0" baseline="0" noProof="0" dirty="0">
                  <a:ln>
                    <a:noFill/>
                  </a:ln>
                  <a:solidFill>
                    <a:srgbClr val="FFFFFF"/>
                  </a:solidFill>
                  <a:effectLst/>
                  <a:uLnTx/>
                  <a:uFillTx/>
                  <a:latin typeface="Lato"/>
                  <a:ea typeface="+mn-ea"/>
                  <a:cs typeface="Lato"/>
                </a:rPr>
                <a:t>Core</a:t>
              </a:r>
              <a:endParaRPr kumimoji="0" sz="1400" b="0" i="0" u="none" strike="noStrike" kern="1200" cap="none" spc="0" normalizeH="0" baseline="0" noProof="0" dirty="0">
                <a:ln>
                  <a:noFill/>
                </a:ln>
                <a:solidFill>
                  <a:prstClr val="black"/>
                </a:solidFill>
                <a:effectLst/>
                <a:uLnTx/>
                <a:uFillTx/>
                <a:latin typeface="Lato"/>
                <a:ea typeface="+mn-ea"/>
                <a:cs typeface="Lato"/>
              </a:endParaRPr>
            </a:p>
          </p:txBody>
        </p:sp>
        <p:grpSp>
          <p:nvGrpSpPr>
            <p:cNvPr id="67" name="object 68">
              <a:extLst>
                <a:ext uri="{FF2B5EF4-FFF2-40B4-BE49-F238E27FC236}">
                  <a16:creationId xmlns:a16="http://schemas.microsoft.com/office/drawing/2014/main" id="{EC7C1820-9F38-8875-68F0-CE65DED0DA7A}"/>
                </a:ext>
              </a:extLst>
            </p:cNvPr>
            <p:cNvGrpSpPr/>
            <p:nvPr/>
          </p:nvGrpSpPr>
          <p:grpSpPr>
            <a:xfrm>
              <a:off x="7873352" y="4285627"/>
              <a:ext cx="1452466" cy="655370"/>
              <a:chOff x="7873352" y="4285627"/>
              <a:chExt cx="1452466" cy="655370"/>
            </a:xfrm>
          </p:grpSpPr>
          <p:pic>
            <p:nvPicPr>
              <p:cNvPr id="68" name="object 69">
                <a:extLst>
                  <a:ext uri="{FF2B5EF4-FFF2-40B4-BE49-F238E27FC236}">
                    <a16:creationId xmlns:a16="http://schemas.microsoft.com/office/drawing/2014/main" id="{2E8805EE-1E2A-E21A-5816-078E0A2CA1AD}"/>
                  </a:ext>
                </a:extLst>
              </p:cNvPr>
              <p:cNvPicPr/>
              <p:nvPr/>
            </p:nvPicPr>
            <p:blipFill>
              <a:blip r:embed="rId18" cstate="print"/>
              <a:stretch>
                <a:fillRect/>
              </a:stretch>
            </p:blipFill>
            <p:spPr>
              <a:xfrm>
                <a:off x="7873352" y="4285627"/>
                <a:ext cx="1452466" cy="655370"/>
              </a:xfrm>
              <a:prstGeom prst="rect">
                <a:avLst/>
              </a:prstGeom>
            </p:spPr>
          </p:pic>
          <p:pic>
            <p:nvPicPr>
              <p:cNvPr id="69" name="object 70">
                <a:extLst>
                  <a:ext uri="{FF2B5EF4-FFF2-40B4-BE49-F238E27FC236}">
                    <a16:creationId xmlns:a16="http://schemas.microsoft.com/office/drawing/2014/main" id="{205BF749-215C-47A9-4041-9B367F51016C}"/>
                  </a:ext>
                </a:extLst>
              </p:cNvPr>
              <p:cNvPicPr/>
              <p:nvPr/>
            </p:nvPicPr>
            <p:blipFill>
              <a:blip r:embed="rId11" cstate="print"/>
              <a:stretch>
                <a:fillRect/>
              </a:stretch>
            </p:blipFill>
            <p:spPr>
              <a:xfrm>
                <a:off x="8802916" y="4704797"/>
                <a:ext cx="332612" cy="194310"/>
              </a:xfrm>
              <a:prstGeom prst="rect">
                <a:avLst/>
              </a:prstGeom>
            </p:spPr>
          </p:pic>
        </p:grpSp>
        <p:sp>
          <p:nvSpPr>
            <p:cNvPr id="70" name="object 71">
              <a:extLst>
                <a:ext uri="{FF2B5EF4-FFF2-40B4-BE49-F238E27FC236}">
                  <a16:creationId xmlns:a16="http://schemas.microsoft.com/office/drawing/2014/main" id="{FEB54CED-7F47-EDA7-347C-E79686CF2522}"/>
                </a:ext>
              </a:extLst>
            </p:cNvPr>
            <p:cNvSpPr txBox="1"/>
            <p:nvPr/>
          </p:nvSpPr>
          <p:spPr>
            <a:xfrm>
              <a:off x="8003780" y="5149221"/>
              <a:ext cx="691238" cy="443711"/>
            </a:xfrm>
            <a:prstGeom prst="rect">
              <a:avLst/>
            </a:prstGeom>
          </p:spPr>
          <p:txBody>
            <a:bodyPr vert="horz" wrap="square" lIns="0" tIns="12700" rIns="0" bIns="0" rtlCol="0">
              <a:spAutoFit/>
            </a:bodyPr>
            <a:lstStyle/>
            <a:p>
              <a:pPr marL="66040" marR="5080" lvl="0" indent="-53975"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Lato"/>
                  <a:ea typeface="+mn-ea"/>
                  <a:cs typeface="Lato"/>
                </a:rPr>
                <a:t>Access</a:t>
              </a:r>
              <a:r>
                <a:rPr kumimoji="0" sz="1400" b="1" i="0" u="none" strike="noStrike" kern="1200" cap="none" spc="500" normalizeH="0" baseline="0" noProof="0" dirty="0">
                  <a:ln>
                    <a:noFill/>
                  </a:ln>
                  <a:solidFill>
                    <a:srgbClr val="FFFFFF"/>
                  </a:solidFill>
                  <a:effectLst/>
                  <a:uLnTx/>
                  <a:uFillTx/>
                  <a:latin typeface="Lato"/>
                  <a:ea typeface="+mn-ea"/>
                  <a:cs typeface="Lato"/>
                </a:rPr>
                <a:t> </a:t>
              </a:r>
              <a:r>
                <a:rPr kumimoji="0" sz="1400" b="1" i="0" u="none" strike="noStrike" kern="1200" cap="none" spc="-20" normalizeH="0" baseline="0" noProof="0" dirty="0">
                  <a:ln>
                    <a:noFill/>
                  </a:ln>
                  <a:solidFill>
                    <a:srgbClr val="FFFFFF"/>
                  </a:solidFill>
                  <a:effectLst/>
                  <a:uLnTx/>
                  <a:uFillTx/>
                  <a:latin typeface="Lato"/>
                  <a:ea typeface="+mn-ea"/>
                  <a:cs typeface="Lato"/>
                </a:rPr>
                <a:t>Core</a:t>
              </a:r>
              <a:endParaRPr kumimoji="0" sz="1400" b="1" i="0" u="none" strike="noStrike" kern="1200" cap="none" spc="0" normalizeH="0" baseline="0" noProof="0" dirty="0">
                <a:ln>
                  <a:noFill/>
                </a:ln>
                <a:solidFill>
                  <a:prstClr val="black"/>
                </a:solidFill>
                <a:effectLst/>
                <a:uLnTx/>
                <a:uFillTx/>
                <a:latin typeface="Lato"/>
                <a:ea typeface="+mn-ea"/>
                <a:cs typeface="Lato"/>
              </a:endParaRPr>
            </a:p>
          </p:txBody>
        </p:sp>
        <p:sp>
          <p:nvSpPr>
            <p:cNvPr id="54" name="object 55">
              <a:extLst>
                <a:ext uri="{FF2B5EF4-FFF2-40B4-BE49-F238E27FC236}">
                  <a16:creationId xmlns:a16="http://schemas.microsoft.com/office/drawing/2014/main" id="{92FFE2F2-435A-0213-7D27-6C125671D295}"/>
                </a:ext>
              </a:extLst>
            </p:cNvPr>
            <p:cNvSpPr txBox="1"/>
            <p:nvPr/>
          </p:nvSpPr>
          <p:spPr>
            <a:xfrm>
              <a:off x="8008752" y="4399320"/>
              <a:ext cx="603874" cy="443711"/>
            </a:xfrm>
            <a:prstGeom prst="rect">
              <a:avLst/>
            </a:prstGeom>
          </p:spPr>
          <p:txBody>
            <a:bodyPr vert="horz" wrap="square" lIns="0" tIns="12700" rIns="0" bIns="0" rtlCol="0">
              <a:spAutoFit/>
            </a:bodyPr>
            <a:lstStyle/>
            <a:p>
              <a:pPr marL="46990" marR="5080" lvl="0" indent="-34925" algn="l" defTabSz="914400" rtl="0" eaLnBrk="1" fontAlgn="auto" latinLnBrk="0" hangingPunct="1">
                <a:lnSpc>
                  <a:spcPct val="100000"/>
                </a:lnSpc>
                <a:spcBef>
                  <a:spcPts val="100"/>
                </a:spcBef>
                <a:spcAft>
                  <a:spcPts val="0"/>
                </a:spcAft>
                <a:buClrTx/>
                <a:buSzTx/>
                <a:buFontTx/>
                <a:buNone/>
                <a:tabLst/>
                <a:defRPr/>
              </a:pPr>
              <a:r>
                <a:rPr kumimoji="0" sz="1400" b="1" i="0" u="none" strike="noStrike" kern="1200" cap="none" spc="-10" normalizeH="0" baseline="0" noProof="0" dirty="0">
                  <a:ln>
                    <a:noFill/>
                  </a:ln>
                  <a:solidFill>
                    <a:srgbClr val="FFFFFF"/>
                  </a:solidFill>
                  <a:effectLst/>
                  <a:uLnTx/>
                  <a:uFillTx/>
                  <a:latin typeface="Lato"/>
                  <a:ea typeface="+mn-ea"/>
                  <a:cs typeface="Lato"/>
                </a:rPr>
                <a:t>Access</a:t>
              </a:r>
              <a:r>
                <a:rPr kumimoji="0" sz="1400" b="1" i="0" u="none" strike="noStrike" kern="1200" cap="none" spc="500" normalizeH="0" baseline="0" noProof="0" dirty="0">
                  <a:ln>
                    <a:noFill/>
                  </a:ln>
                  <a:solidFill>
                    <a:srgbClr val="FFFFFF"/>
                  </a:solidFill>
                  <a:effectLst/>
                  <a:uLnTx/>
                  <a:uFillTx/>
                  <a:latin typeface="Lato"/>
                  <a:ea typeface="+mn-ea"/>
                  <a:cs typeface="Lato"/>
                </a:rPr>
                <a:t> </a:t>
              </a:r>
              <a:r>
                <a:rPr kumimoji="0" sz="1400" b="1" i="0" u="none" strike="noStrike" kern="1200" cap="none" spc="-20" normalizeH="0" baseline="0" noProof="0" dirty="0">
                  <a:ln>
                    <a:noFill/>
                  </a:ln>
                  <a:solidFill>
                    <a:srgbClr val="FFFFFF"/>
                  </a:solidFill>
                  <a:effectLst/>
                  <a:uLnTx/>
                  <a:uFillTx/>
                  <a:latin typeface="Lato"/>
                  <a:ea typeface="+mn-ea"/>
                  <a:cs typeface="Lato"/>
                </a:rPr>
                <a:t>Saver</a:t>
              </a:r>
              <a:endParaRPr kumimoji="0" sz="1400" b="1" i="0" u="none" strike="noStrike" kern="1200" cap="none" spc="0" normalizeH="0" baseline="0" noProof="0" dirty="0">
                <a:ln>
                  <a:noFill/>
                </a:ln>
                <a:solidFill>
                  <a:prstClr val="black"/>
                </a:solidFill>
                <a:effectLst/>
                <a:uLnTx/>
                <a:uFillTx/>
                <a:latin typeface="Lato"/>
                <a:ea typeface="+mn-ea"/>
                <a:cs typeface="Lato"/>
              </a:endParaRPr>
            </a:p>
          </p:txBody>
        </p:sp>
      </p:grpSp>
      <p:sp>
        <p:nvSpPr>
          <p:cNvPr id="74" name="Title 1">
            <a:extLst>
              <a:ext uri="{FF2B5EF4-FFF2-40B4-BE49-F238E27FC236}">
                <a16:creationId xmlns:a16="http://schemas.microsoft.com/office/drawing/2014/main" id="{D5F5DA44-E565-AA31-1670-B46F4F7B452E}"/>
              </a:ext>
            </a:extLst>
          </p:cNvPr>
          <p:cNvSpPr>
            <a:spLocks noGrp="1"/>
          </p:cNvSpPr>
          <p:nvPr>
            <p:ph type="title"/>
          </p:nvPr>
        </p:nvSpPr>
        <p:spPr>
          <a:xfrm>
            <a:off x="0" y="363255"/>
            <a:ext cx="12192000" cy="1039659"/>
          </a:xfrm>
        </p:spPr>
        <p:txBody>
          <a:bodyPr/>
          <a:lstStyle/>
          <a:p>
            <a:r>
              <a:rPr lang="en-US" dirty="0">
                <a:solidFill>
                  <a:schemeClr val="accent6"/>
                </a:solidFill>
              </a:rPr>
              <a:t>THE PRODUCT SUITE</a:t>
            </a:r>
          </a:p>
        </p:txBody>
      </p:sp>
      <p:sp>
        <p:nvSpPr>
          <p:cNvPr id="72" name="TextBox 71">
            <a:extLst>
              <a:ext uri="{FF2B5EF4-FFF2-40B4-BE49-F238E27FC236}">
                <a16:creationId xmlns:a16="http://schemas.microsoft.com/office/drawing/2014/main" id="{3F33C04A-AEBB-1F25-6CAD-0099E7BD33BD}"/>
              </a:ext>
            </a:extLst>
          </p:cNvPr>
          <p:cNvSpPr txBox="1"/>
          <p:nvPr/>
        </p:nvSpPr>
        <p:spPr>
          <a:xfrm>
            <a:off x="2082764" y="5926587"/>
            <a:ext cx="6519129" cy="830997"/>
          </a:xfrm>
          <a:prstGeom prst="rect">
            <a:avLst/>
          </a:prstGeom>
          <a:noFill/>
        </p:spPr>
        <p:txBody>
          <a:bodyPr wrap="square">
            <a:spAutoFit/>
          </a:bodyPr>
          <a:lstStyle/>
          <a:p>
            <a:r>
              <a:rPr lang="en-ZA" sz="1200" dirty="0">
                <a:effectLst/>
                <a:latin typeface="Lato" panose="020F0502020204030203" pitchFamily="34" charset="0"/>
                <a:ea typeface="Lato" panose="020F0502020204030203" pitchFamily="34" charset="0"/>
                <a:cs typeface="Lato" panose="020F0502020204030203" pitchFamily="34" charset="0"/>
              </a:rPr>
              <a:t>After a thorough analysis, Sizwe </a:t>
            </a:r>
            <a:r>
              <a:rPr lang="en-ZA" sz="1200" dirty="0" err="1">
                <a:effectLst/>
                <a:latin typeface="Lato" panose="020F0502020204030203" pitchFamily="34" charset="0"/>
                <a:ea typeface="Lato" panose="020F0502020204030203" pitchFamily="34" charset="0"/>
                <a:cs typeface="Lato" panose="020F0502020204030203" pitchFamily="34" charset="0"/>
              </a:rPr>
              <a:t>Hosmed</a:t>
            </a:r>
            <a:r>
              <a:rPr lang="en-ZA" sz="1200" dirty="0">
                <a:effectLst/>
                <a:latin typeface="Lato" panose="020F0502020204030203" pitchFamily="34" charset="0"/>
                <a:ea typeface="Lato" panose="020F0502020204030203" pitchFamily="34" charset="0"/>
                <a:cs typeface="Lato" panose="020F0502020204030203" pitchFamily="34" charset="0"/>
              </a:rPr>
              <a:t> has decided to streamline its benefit options by merging or joining some of its existing plans that were similar in structure. </a:t>
            </a:r>
          </a:p>
          <a:p>
            <a:r>
              <a:rPr lang="en-ZA" sz="1200" dirty="0">
                <a:effectLst/>
                <a:latin typeface="Lato" panose="020F0502020204030203" pitchFamily="34" charset="0"/>
                <a:ea typeface="Lato" panose="020F0502020204030203" pitchFamily="34" charset="0"/>
                <a:cs typeface="Lato" panose="020F0502020204030203" pitchFamily="34" charset="0"/>
              </a:rPr>
              <a:t>The streamlining of benefits means members have focused and impactful health benefits to choose from. In addition, the Scheme can use its resources better to serve members.</a:t>
            </a:r>
            <a:endParaRPr lang="en-ZA" sz="12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8432455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2">
            <a:extLst>
              <a:ext uri="{FF2B5EF4-FFF2-40B4-BE49-F238E27FC236}">
                <a16:creationId xmlns:a16="http://schemas.microsoft.com/office/drawing/2014/main" id="{5C092F3B-1C5B-4581-84BD-2983C6D77BF5}"/>
              </a:ext>
            </a:extLst>
          </p:cNvPr>
          <p:cNvSpPr/>
          <p:nvPr/>
        </p:nvSpPr>
        <p:spPr>
          <a:xfrm>
            <a:off x="6482738" y="4175107"/>
            <a:ext cx="2666365" cy="1412875"/>
          </a:xfrm>
          <a:custGeom>
            <a:avLst/>
            <a:gdLst/>
            <a:ahLst/>
            <a:cxnLst/>
            <a:rect l="l" t="t" r="r" b="b"/>
            <a:pathLst>
              <a:path w="2666365" h="1412875">
                <a:moveTo>
                  <a:pt x="0" y="1412290"/>
                </a:moveTo>
                <a:lnTo>
                  <a:pt x="61875" y="1410611"/>
                </a:lnTo>
                <a:lnTo>
                  <a:pt x="123387" y="1408224"/>
                </a:lnTo>
                <a:lnTo>
                  <a:pt x="184522" y="1405135"/>
                </a:lnTo>
                <a:lnTo>
                  <a:pt x="245264" y="1401354"/>
                </a:lnTo>
                <a:lnTo>
                  <a:pt x="305600" y="1396886"/>
                </a:lnTo>
                <a:lnTo>
                  <a:pt x="365515" y="1391740"/>
                </a:lnTo>
                <a:lnTo>
                  <a:pt x="424995" y="1385924"/>
                </a:lnTo>
                <a:lnTo>
                  <a:pt x="484025" y="1379445"/>
                </a:lnTo>
                <a:lnTo>
                  <a:pt x="542591" y="1372310"/>
                </a:lnTo>
                <a:lnTo>
                  <a:pt x="600679" y="1364528"/>
                </a:lnTo>
                <a:lnTo>
                  <a:pt x="658273" y="1356106"/>
                </a:lnTo>
                <a:lnTo>
                  <a:pt x="715361" y="1347051"/>
                </a:lnTo>
                <a:lnTo>
                  <a:pt x="771926" y="1337371"/>
                </a:lnTo>
                <a:lnTo>
                  <a:pt x="827956" y="1327074"/>
                </a:lnTo>
                <a:lnTo>
                  <a:pt x="883436" y="1316168"/>
                </a:lnTo>
                <a:lnTo>
                  <a:pt x="938350" y="1304659"/>
                </a:lnTo>
                <a:lnTo>
                  <a:pt x="992686" y="1292556"/>
                </a:lnTo>
                <a:lnTo>
                  <a:pt x="1046427" y="1279866"/>
                </a:lnTo>
                <a:lnTo>
                  <a:pt x="1099561" y="1266596"/>
                </a:lnTo>
                <a:lnTo>
                  <a:pt x="1152072" y="1252755"/>
                </a:lnTo>
                <a:lnTo>
                  <a:pt x="1203947" y="1238350"/>
                </a:lnTo>
                <a:lnTo>
                  <a:pt x="1255170" y="1223389"/>
                </a:lnTo>
                <a:lnTo>
                  <a:pt x="1305728" y="1207879"/>
                </a:lnTo>
                <a:lnTo>
                  <a:pt x="1355606" y="1191827"/>
                </a:lnTo>
                <a:lnTo>
                  <a:pt x="1404789" y="1175242"/>
                </a:lnTo>
                <a:lnTo>
                  <a:pt x="1453264" y="1158131"/>
                </a:lnTo>
                <a:lnTo>
                  <a:pt x="1501016" y="1140502"/>
                </a:lnTo>
                <a:lnTo>
                  <a:pt x="1548030" y="1122361"/>
                </a:lnTo>
                <a:lnTo>
                  <a:pt x="1594292" y="1103718"/>
                </a:lnTo>
                <a:lnTo>
                  <a:pt x="1639788" y="1084579"/>
                </a:lnTo>
                <a:lnTo>
                  <a:pt x="1684503" y="1064952"/>
                </a:lnTo>
                <a:lnTo>
                  <a:pt x="1728423" y="1044845"/>
                </a:lnTo>
                <a:lnTo>
                  <a:pt x="1771533" y="1024265"/>
                </a:lnTo>
                <a:lnTo>
                  <a:pt x="1813820" y="1003220"/>
                </a:lnTo>
                <a:lnTo>
                  <a:pt x="1855268" y="981717"/>
                </a:lnTo>
                <a:lnTo>
                  <a:pt x="1895863" y="959765"/>
                </a:lnTo>
                <a:lnTo>
                  <a:pt x="1935592" y="937370"/>
                </a:lnTo>
                <a:lnTo>
                  <a:pt x="1974439" y="914541"/>
                </a:lnTo>
                <a:lnTo>
                  <a:pt x="2012390" y="891284"/>
                </a:lnTo>
                <a:lnTo>
                  <a:pt x="2049431" y="867608"/>
                </a:lnTo>
                <a:lnTo>
                  <a:pt x="2085547" y="843520"/>
                </a:lnTo>
                <a:lnTo>
                  <a:pt x="2120724" y="819028"/>
                </a:lnTo>
                <a:lnTo>
                  <a:pt x="2154948" y="794139"/>
                </a:lnTo>
                <a:lnTo>
                  <a:pt x="2188204" y="768861"/>
                </a:lnTo>
                <a:lnTo>
                  <a:pt x="2220478" y="743201"/>
                </a:lnTo>
                <a:lnTo>
                  <a:pt x="2251755" y="717168"/>
                </a:lnTo>
                <a:lnTo>
                  <a:pt x="2282021" y="690769"/>
                </a:lnTo>
                <a:lnTo>
                  <a:pt x="2311262" y="664010"/>
                </a:lnTo>
                <a:lnTo>
                  <a:pt x="2339462" y="636901"/>
                </a:lnTo>
                <a:lnTo>
                  <a:pt x="2366609" y="609449"/>
                </a:lnTo>
                <a:lnTo>
                  <a:pt x="2392687" y="581661"/>
                </a:lnTo>
                <a:lnTo>
                  <a:pt x="2441580" y="525107"/>
                </a:lnTo>
                <a:lnTo>
                  <a:pt x="2486026" y="467302"/>
                </a:lnTo>
                <a:lnTo>
                  <a:pt x="2525909" y="408305"/>
                </a:lnTo>
                <a:lnTo>
                  <a:pt x="2561116" y="348178"/>
                </a:lnTo>
                <a:lnTo>
                  <a:pt x="2591529" y="286982"/>
                </a:lnTo>
                <a:lnTo>
                  <a:pt x="2617035" y="224778"/>
                </a:lnTo>
                <a:lnTo>
                  <a:pt x="2637519" y="161626"/>
                </a:lnTo>
                <a:lnTo>
                  <a:pt x="2652864" y="97587"/>
                </a:lnTo>
                <a:lnTo>
                  <a:pt x="2662956" y="32722"/>
                </a:lnTo>
                <a:lnTo>
                  <a:pt x="2665996" y="0"/>
                </a:lnTo>
              </a:path>
            </a:pathLst>
          </a:custGeom>
          <a:ln w="38100">
            <a:solidFill>
              <a:srgbClr val="7EBE42"/>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4" name="object 3">
            <a:extLst>
              <a:ext uri="{FF2B5EF4-FFF2-40B4-BE49-F238E27FC236}">
                <a16:creationId xmlns:a16="http://schemas.microsoft.com/office/drawing/2014/main" id="{09823947-A3CA-193C-01F8-F7CF9873077F}"/>
              </a:ext>
            </a:extLst>
          </p:cNvPr>
          <p:cNvSpPr/>
          <p:nvPr/>
        </p:nvSpPr>
        <p:spPr>
          <a:xfrm>
            <a:off x="6425744" y="2647993"/>
            <a:ext cx="2717165" cy="1356995"/>
          </a:xfrm>
          <a:custGeom>
            <a:avLst/>
            <a:gdLst/>
            <a:ahLst/>
            <a:cxnLst/>
            <a:rect l="l" t="t" r="r" b="b"/>
            <a:pathLst>
              <a:path w="2717165" h="1356995">
                <a:moveTo>
                  <a:pt x="2716860" y="1356537"/>
                </a:moveTo>
                <a:lnTo>
                  <a:pt x="2704784" y="1291800"/>
                </a:lnTo>
                <a:lnTo>
                  <a:pt x="2687471" y="1227916"/>
                </a:lnTo>
                <a:lnTo>
                  <a:pt x="2665036" y="1164946"/>
                </a:lnTo>
                <a:lnTo>
                  <a:pt x="2637596" y="1102951"/>
                </a:lnTo>
                <a:lnTo>
                  <a:pt x="2605265" y="1041994"/>
                </a:lnTo>
                <a:lnTo>
                  <a:pt x="2568162" y="982135"/>
                </a:lnTo>
                <a:lnTo>
                  <a:pt x="2526400" y="923435"/>
                </a:lnTo>
                <a:lnTo>
                  <a:pt x="2480098" y="865957"/>
                </a:lnTo>
                <a:lnTo>
                  <a:pt x="2429370" y="809761"/>
                </a:lnTo>
                <a:lnTo>
                  <a:pt x="2402382" y="782163"/>
                </a:lnTo>
                <a:lnTo>
                  <a:pt x="2374332" y="754908"/>
                </a:lnTo>
                <a:lnTo>
                  <a:pt x="2345234" y="728005"/>
                </a:lnTo>
                <a:lnTo>
                  <a:pt x="2315101" y="701461"/>
                </a:lnTo>
                <a:lnTo>
                  <a:pt x="2283950" y="675283"/>
                </a:lnTo>
                <a:lnTo>
                  <a:pt x="2251793" y="649479"/>
                </a:lnTo>
                <a:lnTo>
                  <a:pt x="2218646" y="624058"/>
                </a:lnTo>
                <a:lnTo>
                  <a:pt x="2184524" y="599026"/>
                </a:lnTo>
                <a:lnTo>
                  <a:pt x="2149440" y="574391"/>
                </a:lnTo>
                <a:lnTo>
                  <a:pt x="2113410" y="550161"/>
                </a:lnTo>
                <a:lnTo>
                  <a:pt x="2076447" y="526344"/>
                </a:lnTo>
                <a:lnTo>
                  <a:pt x="2038566" y="502947"/>
                </a:lnTo>
                <a:lnTo>
                  <a:pt x="1999782" y="479978"/>
                </a:lnTo>
                <a:lnTo>
                  <a:pt x="1960110" y="457445"/>
                </a:lnTo>
                <a:lnTo>
                  <a:pt x="1919563" y="435355"/>
                </a:lnTo>
                <a:lnTo>
                  <a:pt x="1878156" y="413715"/>
                </a:lnTo>
                <a:lnTo>
                  <a:pt x="1835904" y="392535"/>
                </a:lnTo>
                <a:lnTo>
                  <a:pt x="1792821" y="371820"/>
                </a:lnTo>
                <a:lnTo>
                  <a:pt x="1748923" y="351580"/>
                </a:lnTo>
                <a:lnTo>
                  <a:pt x="1704222" y="331821"/>
                </a:lnTo>
                <a:lnTo>
                  <a:pt x="1658734" y="312551"/>
                </a:lnTo>
                <a:lnTo>
                  <a:pt x="1612474" y="293779"/>
                </a:lnTo>
                <a:lnTo>
                  <a:pt x="1565455" y="275511"/>
                </a:lnTo>
                <a:lnTo>
                  <a:pt x="1517693" y="257755"/>
                </a:lnTo>
                <a:lnTo>
                  <a:pt x="1469201" y="240519"/>
                </a:lnTo>
                <a:lnTo>
                  <a:pt x="1419995" y="223811"/>
                </a:lnTo>
                <a:lnTo>
                  <a:pt x="1370089" y="207638"/>
                </a:lnTo>
                <a:lnTo>
                  <a:pt x="1319497" y="192008"/>
                </a:lnTo>
                <a:lnTo>
                  <a:pt x="1268233" y="176928"/>
                </a:lnTo>
                <a:lnTo>
                  <a:pt x="1216313" y="162407"/>
                </a:lnTo>
                <a:lnTo>
                  <a:pt x="1163751" y="148451"/>
                </a:lnTo>
                <a:lnTo>
                  <a:pt x="1110562" y="135070"/>
                </a:lnTo>
                <a:lnTo>
                  <a:pt x="1056759" y="122269"/>
                </a:lnTo>
                <a:lnTo>
                  <a:pt x="1002358" y="110058"/>
                </a:lnTo>
                <a:lnTo>
                  <a:pt x="947372" y="98443"/>
                </a:lnTo>
                <a:lnTo>
                  <a:pt x="891817" y="87432"/>
                </a:lnTo>
                <a:lnTo>
                  <a:pt x="835706" y="77034"/>
                </a:lnTo>
                <a:lnTo>
                  <a:pt x="779056" y="67255"/>
                </a:lnTo>
                <a:lnTo>
                  <a:pt x="721879" y="58103"/>
                </a:lnTo>
                <a:lnTo>
                  <a:pt x="664190" y="49586"/>
                </a:lnTo>
                <a:lnTo>
                  <a:pt x="606004" y="41712"/>
                </a:lnTo>
                <a:lnTo>
                  <a:pt x="547336" y="34488"/>
                </a:lnTo>
                <a:lnTo>
                  <a:pt x="488200" y="27922"/>
                </a:lnTo>
                <a:lnTo>
                  <a:pt x="428610" y="22021"/>
                </a:lnTo>
                <a:lnTo>
                  <a:pt x="368581" y="16794"/>
                </a:lnTo>
                <a:lnTo>
                  <a:pt x="308128" y="12248"/>
                </a:lnTo>
                <a:lnTo>
                  <a:pt x="247264" y="8390"/>
                </a:lnTo>
                <a:lnTo>
                  <a:pt x="186005" y="5229"/>
                </a:lnTo>
                <a:lnTo>
                  <a:pt x="124365" y="2772"/>
                </a:lnTo>
                <a:lnTo>
                  <a:pt x="62358" y="1026"/>
                </a:lnTo>
                <a:lnTo>
                  <a:pt x="0" y="0"/>
                </a:lnTo>
              </a:path>
            </a:pathLst>
          </a:custGeom>
          <a:ln w="38100">
            <a:solidFill>
              <a:srgbClr val="7EBE42"/>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object 4">
            <a:extLst>
              <a:ext uri="{FF2B5EF4-FFF2-40B4-BE49-F238E27FC236}">
                <a16:creationId xmlns:a16="http://schemas.microsoft.com/office/drawing/2014/main" id="{FC808D3B-8AE8-63CE-AB74-3257D78BD6F0}"/>
              </a:ext>
            </a:extLst>
          </p:cNvPr>
          <p:cNvSpPr/>
          <p:nvPr/>
        </p:nvSpPr>
        <p:spPr>
          <a:xfrm>
            <a:off x="3588737" y="2648898"/>
            <a:ext cx="2666365" cy="1412875"/>
          </a:xfrm>
          <a:custGeom>
            <a:avLst/>
            <a:gdLst/>
            <a:ahLst/>
            <a:cxnLst/>
            <a:rect l="l" t="t" r="r" b="b"/>
            <a:pathLst>
              <a:path w="2666365" h="1412875">
                <a:moveTo>
                  <a:pt x="2665996" y="0"/>
                </a:moveTo>
                <a:lnTo>
                  <a:pt x="2604121" y="1678"/>
                </a:lnTo>
                <a:lnTo>
                  <a:pt x="2542608" y="4066"/>
                </a:lnTo>
                <a:lnTo>
                  <a:pt x="2481474" y="7154"/>
                </a:lnTo>
                <a:lnTo>
                  <a:pt x="2420732" y="10936"/>
                </a:lnTo>
                <a:lnTo>
                  <a:pt x="2360396" y="15404"/>
                </a:lnTo>
                <a:lnTo>
                  <a:pt x="2300481" y="20549"/>
                </a:lnTo>
                <a:lnTo>
                  <a:pt x="2241001" y="26365"/>
                </a:lnTo>
                <a:lnTo>
                  <a:pt x="2181971" y="32844"/>
                </a:lnTo>
                <a:lnTo>
                  <a:pt x="2123405" y="39979"/>
                </a:lnTo>
                <a:lnTo>
                  <a:pt x="2065317" y="47761"/>
                </a:lnTo>
                <a:lnTo>
                  <a:pt x="2007722" y="56183"/>
                </a:lnTo>
                <a:lnTo>
                  <a:pt x="1950635" y="65238"/>
                </a:lnTo>
                <a:lnTo>
                  <a:pt x="1894069" y="74917"/>
                </a:lnTo>
                <a:lnTo>
                  <a:pt x="1838039" y="85214"/>
                </a:lnTo>
                <a:lnTo>
                  <a:pt x="1782560" y="96121"/>
                </a:lnTo>
                <a:lnTo>
                  <a:pt x="1727645" y="107629"/>
                </a:lnTo>
                <a:lnTo>
                  <a:pt x="1673310" y="119732"/>
                </a:lnTo>
                <a:lnTo>
                  <a:pt x="1619568" y="132422"/>
                </a:lnTo>
                <a:lnTo>
                  <a:pt x="1566435" y="145692"/>
                </a:lnTo>
                <a:lnTo>
                  <a:pt x="1513923" y="159532"/>
                </a:lnTo>
                <a:lnTo>
                  <a:pt x="1462049" y="173937"/>
                </a:lnTo>
                <a:lnTo>
                  <a:pt x="1410825" y="188898"/>
                </a:lnTo>
                <a:lnTo>
                  <a:pt x="1360268" y="204408"/>
                </a:lnTo>
                <a:lnTo>
                  <a:pt x="1310390" y="220460"/>
                </a:lnTo>
                <a:lnTo>
                  <a:pt x="1261206" y="237045"/>
                </a:lnTo>
                <a:lnTo>
                  <a:pt x="1212732" y="254155"/>
                </a:lnTo>
                <a:lnTo>
                  <a:pt x="1164980" y="271785"/>
                </a:lnTo>
                <a:lnTo>
                  <a:pt x="1117966" y="289925"/>
                </a:lnTo>
                <a:lnTo>
                  <a:pt x="1071704" y="308568"/>
                </a:lnTo>
                <a:lnTo>
                  <a:pt x="1026208" y="327707"/>
                </a:lnTo>
                <a:lnTo>
                  <a:pt x="981493" y="347333"/>
                </a:lnTo>
                <a:lnTo>
                  <a:pt x="937573" y="367440"/>
                </a:lnTo>
                <a:lnTo>
                  <a:pt x="894463" y="388020"/>
                </a:lnTo>
                <a:lnTo>
                  <a:pt x="852176" y="409065"/>
                </a:lnTo>
                <a:lnTo>
                  <a:pt x="810728" y="430568"/>
                </a:lnTo>
                <a:lnTo>
                  <a:pt x="770132" y="452520"/>
                </a:lnTo>
                <a:lnTo>
                  <a:pt x="730404" y="474915"/>
                </a:lnTo>
                <a:lnTo>
                  <a:pt x="691557" y="497744"/>
                </a:lnTo>
                <a:lnTo>
                  <a:pt x="653606" y="521001"/>
                </a:lnTo>
                <a:lnTo>
                  <a:pt x="616565" y="544677"/>
                </a:lnTo>
                <a:lnTo>
                  <a:pt x="580448" y="568765"/>
                </a:lnTo>
                <a:lnTo>
                  <a:pt x="545271" y="593257"/>
                </a:lnTo>
                <a:lnTo>
                  <a:pt x="511048" y="618146"/>
                </a:lnTo>
                <a:lnTo>
                  <a:pt x="477792" y="643424"/>
                </a:lnTo>
                <a:lnTo>
                  <a:pt x="445518" y="669083"/>
                </a:lnTo>
                <a:lnTo>
                  <a:pt x="414241" y="695116"/>
                </a:lnTo>
                <a:lnTo>
                  <a:pt x="383975" y="721516"/>
                </a:lnTo>
                <a:lnTo>
                  <a:pt x="354734" y="748274"/>
                </a:lnTo>
                <a:lnTo>
                  <a:pt x="326533" y="775383"/>
                </a:lnTo>
                <a:lnTo>
                  <a:pt x="299387" y="802835"/>
                </a:lnTo>
                <a:lnTo>
                  <a:pt x="273308" y="830624"/>
                </a:lnTo>
                <a:lnTo>
                  <a:pt x="224416" y="887178"/>
                </a:lnTo>
                <a:lnTo>
                  <a:pt x="179970" y="944983"/>
                </a:lnTo>
                <a:lnTo>
                  <a:pt x="140086" y="1003980"/>
                </a:lnTo>
                <a:lnTo>
                  <a:pt x="104880" y="1064107"/>
                </a:lnTo>
                <a:lnTo>
                  <a:pt x="74466" y="1125304"/>
                </a:lnTo>
                <a:lnTo>
                  <a:pt x="48960" y="1187509"/>
                </a:lnTo>
                <a:lnTo>
                  <a:pt x="28477" y="1250662"/>
                </a:lnTo>
                <a:lnTo>
                  <a:pt x="13132" y="1314701"/>
                </a:lnTo>
                <a:lnTo>
                  <a:pt x="3040" y="1379567"/>
                </a:lnTo>
                <a:lnTo>
                  <a:pt x="0" y="1412290"/>
                </a:lnTo>
              </a:path>
            </a:pathLst>
          </a:custGeom>
          <a:ln w="38100">
            <a:solidFill>
              <a:srgbClr val="7EBE42"/>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6" name="object 5">
            <a:extLst>
              <a:ext uri="{FF2B5EF4-FFF2-40B4-BE49-F238E27FC236}">
                <a16:creationId xmlns:a16="http://schemas.microsoft.com/office/drawing/2014/main" id="{541B5B99-8567-9071-B286-DA0E7C179C89}"/>
              </a:ext>
            </a:extLst>
          </p:cNvPr>
          <p:cNvSpPr/>
          <p:nvPr/>
        </p:nvSpPr>
        <p:spPr>
          <a:xfrm>
            <a:off x="3594868" y="4231766"/>
            <a:ext cx="2717165" cy="1356995"/>
          </a:xfrm>
          <a:custGeom>
            <a:avLst/>
            <a:gdLst/>
            <a:ahLst/>
            <a:cxnLst/>
            <a:rect l="l" t="t" r="r" b="b"/>
            <a:pathLst>
              <a:path w="2717165" h="1356995">
                <a:moveTo>
                  <a:pt x="0" y="0"/>
                </a:moveTo>
                <a:lnTo>
                  <a:pt x="12075" y="64737"/>
                </a:lnTo>
                <a:lnTo>
                  <a:pt x="29388" y="128621"/>
                </a:lnTo>
                <a:lnTo>
                  <a:pt x="51823" y="191591"/>
                </a:lnTo>
                <a:lnTo>
                  <a:pt x="79264" y="253585"/>
                </a:lnTo>
                <a:lnTo>
                  <a:pt x="111595" y="314543"/>
                </a:lnTo>
                <a:lnTo>
                  <a:pt x="148699" y="374402"/>
                </a:lnTo>
                <a:lnTo>
                  <a:pt x="190460" y="433101"/>
                </a:lnTo>
                <a:lnTo>
                  <a:pt x="236763" y="490580"/>
                </a:lnTo>
                <a:lnTo>
                  <a:pt x="287492" y="546776"/>
                </a:lnTo>
                <a:lnTo>
                  <a:pt x="314479" y="574374"/>
                </a:lnTo>
                <a:lnTo>
                  <a:pt x="342529" y="601629"/>
                </a:lnTo>
                <a:lnTo>
                  <a:pt x="371628" y="628532"/>
                </a:lnTo>
                <a:lnTo>
                  <a:pt x="401761" y="655076"/>
                </a:lnTo>
                <a:lnTo>
                  <a:pt x="432912" y="681254"/>
                </a:lnTo>
                <a:lnTo>
                  <a:pt x="465069" y="707057"/>
                </a:lnTo>
                <a:lnTo>
                  <a:pt x="498216" y="732479"/>
                </a:lnTo>
                <a:lnTo>
                  <a:pt x="532339" y="757511"/>
                </a:lnTo>
                <a:lnTo>
                  <a:pt x="567423" y="782146"/>
                </a:lnTo>
                <a:lnTo>
                  <a:pt x="603453" y="806375"/>
                </a:lnTo>
                <a:lnTo>
                  <a:pt x="640416" y="830193"/>
                </a:lnTo>
                <a:lnTo>
                  <a:pt x="678297" y="853589"/>
                </a:lnTo>
                <a:lnTo>
                  <a:pt x="717081" y="876558"/>
                </a:lnTo>
                <a:lnTo>
                  <a:pt x="756754" y="899092"/>
                </a:lnTo>
                <a:lnTo>
                  <a:pt x="797301" y="921182"/>
                </a:lnTo>
                <a:lnTo>
                  <a:pt x="838708" y="942821"/>
                </a:lnTo>
                <a:lnTo>
                  <a:pt x="880960" y="964002"/>
                </a:lnTo>
                <a:lnTo>
                  <a:pt x="924043" y="984716"/>
                </a:lnTo>
                <a:lnTo>
                  <a:pt x="967942" y="1004957"/>
                </a:lnTo>
                <a:lnTo>
                  <a:pt x="1012642" y="1024716"/>
                </a:lnTo>
                <a:lnTo>
                  <a:pt x="1058130" y="1043985"/>
                </a:lnTo>
                <a:lnTo>
                  <a:pt x="1104391" y="1062758"/>
                </a:lnTo>
                <a:lnTo>
                  <a:pt x="1151409" y="1081026"/>
                </a:lnTo>
                <a:lnTo>
                  <a:pt x="1199172" y="1098782"/>
                </a:lnTo>
                <a:lnTo>
                  <a:pt x="1247664" y="1116018"/>
                </a:lnTo>
                <a:lnTo>
                  <a:pt x="1296870" y="1132726"/>
                </a:lnTo>
                <a:lnTo>
                  <a:pt x="1346776" y="1148899"/>
                </a:lnTo>
                <a:lnTo>
                  <a:pt x="1397368" y="1164529"/>
                </a:lnTo>
                <a:lnTo>
                  <a:pt x="1448631" y="1179609"/>
                </a:lnTo>
                <a:lnTo>
                  <a:pt x="1500551" y="1194130"/>
                </a:lnTo>
                <a:lnTo>
                  <a:pt x="1553113" y="1208085"/>
                </a:lnTo>
                <a:lnTo>
                  <a:pt x="1606303" y="1221467"/>
                </a:lnTo>
                <a:lnTo>
                  <a:pt x="1660106" y="1234267"/>
                </a:lnTo>
                <a:lnTo>
                  <a:pt x="1714507" y="1246479"/>
                </a:lnTo>
                <a:lnTo>
                  <a:pt x="1769492" y="1258094"/>
                </a:lnTo>
                <a:lnTo>
                  <a:pt x="1825048" y="1269104"/>
                </a:lnTo>
                <a:lnTo>
                  <a:pt x="1881158" y="1279503"/>
                </a:lnTo>
                <a:lnTo>
                  <a:pt x="1937808" y="1289282"/>
                </a:lnTo>
                <a:lnTo>
                  <a:pt x="1994985" y="1298434"/>
                </a:lnTo>
                <a:lnTo>
                  <a:pt x="2052673" y="1306951"/>
                </a:lnTo>
                <a:lnTo>
                  <a:pt x="2110859" y="1314825"/>
                </a:lnTo>
                <a:lnTo>
                  <a:pt x="2169527" y="1322049"/>
                </a:lnTo>
                <a:lnTo>
                  <a:pt x="2228663" y="1328615"/>
                </a:lnTo>
                <a:lnTo>
                  <a:pt x="2288252" y="1334516"/>
                </a:lnTo>
                <a:lnTo>
                  <a:pt x="2348281" y="1339743"/>
                </a:lnTo>
                <a:lnTo>
                  <a:pt x="2408734" y="1344289"/>
                </a:lnTo>
                <a:lnTo>
                  <a:pt x="2469597" y="1348146"/>
                </a:lnTo>
                <a:lnTo>
                  <a:pt x="2530856" y="1351308"/>
                </a:lnTo>
                <a:lnTo>
                  <a:pt x="2592495" y="1353765"/>
                </a:lnTo>
                <a:lnTo>
                  <a:pt x="2654502" y="1355511"/>
                </a:lnTo>
                <a:lnTo>
                  <a:pt x="2716860" y="1356537"/>
                </a:lnTo>
              </a:path>
            </a:pathLst>
          </a:custGeom>
          <a:ln w="38100">
            <a:solidFill>
              <a:srgbClr val="7EBE42"/>
            </a:solidFill>
            <a:prstDash val="dot"/>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object 6">
            <a:extLst>
              <a:ext uri="{FF2B5EF4-FFF2-40B4-BE49-F238E27FC236}">
                <a16:creationId xmlns:a16="http://schemas.microsoft.com/office/drawing/2014/main" id="{C7DB72B0-9EE4-1E7F-495E-086599FAEFDE}"/>
              </a:ext>
            </a:extLst>
          </p:cNvPr>
          <p:cNvSpPr/>
          <p:nvPr/>
        </p:nvSpPr>
        <p:spPr>
          <a:xfrm>
            <a:off x="9131737" y="4099099"/>
            <a:ext cx="38100" cy="38100"/>
          </a:xfrm>
          <a:custGeom>
            <a:avLst/>
            <a:gdLst/>
            <a:ahLst/>
            <a:cxnLst/>
            <a:rect l="l" t="t" r="r" b="b"/>
            <a:pathLst>
              <a:path w="38100" h="38100">
                <a:moveTo>
                  <a:pt x="0" y="19050"/>
                </a:moveTo>
                <a:lnTo>
                  <a:pt x="5579" y="5579"/>
                </a:lnTo>
                <a:lnTo>
                  <a:pt x="19050" y="0"/>
                </a:lnTo>
                <a:lnTo>
                  <a:pt x="32520" y="5579"/>
                </a:lnTo>
                <a:lnTo>
                  <a:pt x="38100" y="19050"/>
                </a:lnTo>
                <a:lnTo>
                  <a:pt x="32520" y="32520"/>
                </a:lnTo>
                <a:lnTo>
                  <a:pt x="19050" y="38100"/>
                </a:lnTo>
                <a:lnTo>
                  <a:pt x="5579" y="32520"/>
                </a:lnTo>
                <a:lnTo>
                  <a:pt x="0" y="19050"/>
                </a:lnTo>
                <a:close/>
              </a:path>
            </a:pathLst>
          </a:custGeom>
          <a:solidFill>
            <a:srgbClr val="7EBE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8" name="object 7">
            <a:extLst>
              <a:ext uri="{FF2B5EF4-FFF2-40B4-BE49-F238E27FC236}">
                <a16:creationId xmlns:a16="http://schemas.microsoft.com/office/drawing/2014/main" id="{17782347-B03E-0CC4-78CA-FB740CC6421A}"/>
              </a:ext>
            </a:extLst>
          </p:cNvPr>
          <p:cNvSpPr/>
          <p:nvPr/>
        </p:nvSpPr>
        <p:spPr>
          <a:xfrm>
            <a:off x="6349687" y="2628642"/>
            <a:ext cx="38100" cy="38100"/>
          </a:xfrm>
          <a:custGeom>
            <a:avLst/>
            <a:gdLst/>
            <a:ahLst/>
            <a:cxnLst/>
            <a:rect l="l" t="t" r="r" b="b"/>
            <a:pathLst>
              <a:path w="38100" h="38100">
                <a:moveTo>
                  <a:pt x="0" y="19050"/>
                </a:moveTo>
                <a:lnTo>
                  <a:pt x="5579" y="5579"/>
                </a:lnTo>
                <a:lnTo>
                  <a:pt x="19049" y="0"/>
                </a:lnTo>
                <a:lnTo>
                  <a:pt x="32520" y="5579"/>
                </a:lnTo>
                <a:lnTo>
                  <a:pt x="38099" y="19050"/>
                </a:lnTo>
                <a:lnTo>
                  <a:pt x="32520" y="32520"/>
                </a:lnTo>
                <a:lnTo>
                  <a:pt x="19049" y="38100"/>
                </a:lnTo>
                <a:lnTo>
                  <a:pt x="5579" y="32520"/>
                </a:lnTo>
                <a:lnTo>
                  <a:pt x="0" y="19050"/>
                </a:lnTo>
                <a:close/>
              </a:path>
            </a:pathLst>
          </a:custGeom>
          <a:solidFill>
            <a:srgbClr val="7EBE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9" name="object 8">
            <a:extLst>
              <a:ext uri="{FF2B5EF4-FFF2-40B4-BE49-F238E27FC236}">
                <a16:creationId xmlns:a16="http://schemas.microsoft.com/office/drawing/2014/main" id="{659A213B-377F-201D-0ADA-0657864E7654}"/>
              </a:ext>
            </a:extLst>
          </p:cNvPr>
          <p:cNvSpPr/>
          <p:nvPr/>
        </p:nvSpPr>
        <p:spPr>
          <a:xfrm>
            <a:off x="3567638" y="4099099"/>
            <a:ext cx="38100" cy="38100"/>
          </a:xfrm>
          <a:custGeom>
            <a:avLst/>
            <a:gdLst/>
            <a:ahLst/>
            <a:cxnLst/>
            <a:rect l="l" t="t" r="r" b="b"/>
            <a:pathLst>
              <a:path w="38100" h="38100">
                <a:moveTo>
                  <a:pt x="0" y="19050"/>
                </a:moveTo>
                <a:lnTo>
                  <a:pt x="5579" y="5579"/>
                </a:lnTo>
                <a:lnTo>
                  <a:pt x="19050" y="0"/>
                </a:lnTo>
                <a:lnTo>
                  <a:pt x="32520" y="5579"/>
                </a:lnTo>
                <a:lnTo>
                  <a:pt x="38100" y="19050"/>
                </a:lnTo>
                <a:lnTo>
                  <a:pt x="32520" y="32520"/>
                </a:lnTo>
                <a:lnTo>
                  <a:pt x="19050" y="38100"/>
                </a:lnTo>
                <a:lnTo>
                  <a:pt x="5579" y="32520"/>
                </a:lnTo>
                <a:lnTo>
                  <a:pt x="0" y="19050"/>
                </a:lnTo>
                <a:close/>
              </a:path>
            </a:pathLst>
          </a:custGeom>
          <a:solidFill>
            <a:srgbClr val="7EBE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0" name="object 9">
            <a:extLst>
              <a:ext uri="{FF2B5EF4-FFF2-40B4-BE49-F238E27FC236}">
                <a16:creationId xmlns:a16="http://schemas.microsoft.com/office/drawing/2014/main" id="{29730336-3BE5-17ED-543F-5425B2BC4CB6}"/>
              </a:ext>
            </a:extLst>
          </p:cNvPr>
          <p:cNvSpPr/>
          <p:nvPr/>
        </p:nvSpPr>
        <p:spPr>
          <a:xfrm>
            <a:off x="6349687" y="5569555"/>
            <a:ext cx="38100" cy="38100"/>
          </a:xfrm>
          <a:custGeom>
            <a:avLst/>
            <a:gdLst/>
            <a:ahLst/>
            <a:cxnLst/>
            <a:rect l="l" t="t" r="r" b="b"/>
            <a:pathLst>
              <a:path w="38100" h="38100">
                <a:moveTo>
                  <a:pt x="0" y="19049"/>
                </a:moveTo>
                <a:lnTo>
                  <a:pt x="5579" y="5579"/>
                </a:lnTo>
                <a:lnTo>
                  <a:pt x="19049" y="0"/>
                </a:lnTo>
                <a:lnTo>
                  <a:pt x="32520" y="5579"/>
                </a:lnTo>
                <a:lnTo>
                  <a:pt x="38099" y="19049"/>
                </a:lnTo>
                <a:lnTo>
                  <a:pt x="32520" y="32520"/>
                </a:lnTo>
                <a:lnTo>
                  <a:pt x="19049" y="38099"/>
                </a:lnTo>
                <a:lnTo>
                  <a:pt x="5579" y="32520"/>
                </a:lnTo>
                <a:lnTo>
                  <a:pt x="0" y="19049"/>
                </a:lnTo>
                <a:close/>
              </a:path>
            </a:pathLst>
          </a:custGeom>
          <a:solidFill>
            <a:srgbClr val="7EBE42"/>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1" name="object 10">
            <a:extLst>
              <a:ext uri="{FF2B5EF4-FFF2-40B4-BE49-F238E27FC236}">
                <a16:creationId xmlns:a16="http://schemas.microsoft.com/office/drawing/2014/main" id="{21416542-7EBA-390B-64CA-E5F47C635A1E}"/>
              </a:ext>
            </a:extLst>
          </p:cNvPr>
          <p:cNvSpPr/>
          <p:nvPr/>
        </p:nvSpPr>
        <p:spPr>
          <a:xfrm>
            <a:off x="8341166" y="2663673"/>
            <a:ext cx="2520315" cy="1138555"/>
          </a:xfrm>
          <a:custGeom>
            <a:avLst/>
            <a:gdLst/>
            <a:ahLst/>
            <a:cxnLst/>
            <a:rect l="l" t="t" r="r" b="b"/>
            <a:pathLst>
              <a:path w="2520315" h="1138554">
                <a:moveTo>
                  <a:pt x="2367597" y="0"/>
                </a:moveTo>
                <a:lnTo>
                  <a:pt x="152400" y="0"/>
                </a:lnTo>
                <a:lnTo>
                  <a:pt x="104231" y="7769"/>
                </a:lnTo>
                <a:lnTo>
                  <a:pt x="62396" y="29405"/>
                </a:lnTo>
                <a:lnTo>
                  <a:pt x="29405" y="62396"/>
                </a:lnTo>
                <a:lnTo>
                  <a:pt x="7769" y="104231"/>
                </a:lnTo>
                <a:lnTo>
                  <a:pt x="0" y="152400"/>
                </a:lnTo>
                <a:lnTo>
                  <a:pt x="0" y="985888"/>
                </a:lnTo>
                <a:lnTo>
                  <a:pt x="7769" y="1034056"/>
                </a:lnTo>
                <a:lnTo>
                  <a:pt x="29405" y="1075891"/>
                </a:lnTo>
                <a:lnTo>
                  <a:pt x="62396" y="1108882"/>
                </a:lnTo>
                <a:lnTo>
                  <a:pt x="104231" y="1130518"/>
                </a:lnTo>
                <a:lnTo>
                  <a:pt x="152400" y="1138288"/>
                </a:lnTo>
                <a:lnTo>
                  <a:pt x="2367597" y="1138288"/>
                </a:lnTo>
                <a:lnTo>
                  <a:pt x="2415770" y="1130518"/>
                </a:lnTo>
                <a:lnTo>
                  <a:pt x="2457606" y="1108882"/>
                </a:lnTo>
                <a:lnTo>
                  <a:pt x="2490595" y="1075891"/>
                </a:lnTo>
                <a:lnTo>
                  <a:pt x="2512228" y="1034056"/>
                </a:lnTo>
                <a:lnTo>
                  <a:pt x="2519997" y="985888"/>
                </a:lnTo>
                <a:lnTo>
                  <a:pt x="2519997" y="152400"/>
                </a:lnTo>
                <a:lnTo>
                  <a:pt x="2512228" y="104231"/>
                </a:lnTo>
                <a:lnTo>
                  <a:pt x="2490595" y="62396"/>
                </a:lnTo>
                <a:lnTo>
                  <a:pt x="2457606" y="29405"/>
                </a:lnTo>
                <a:lnTo>
                  <a:pt x="2415770" y="7769"/>
                </a:lnTo>
                <a:lnTo>
                  <a:pt x="2367597" y="0"/>
                </a:lnTo>
                <a:close/>
              </a:path>
            </a:pathLst>
          </a:custGeom>
          <a:solidFill>
            <a:srgbClr val="E1E8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2" name="object 11">
            <a:extLst>
              <a:ext uri="{FF2B5EF4-FFF2-40B4-BE49-F238E27FC236}">
                <a16:creationId xmlns:a16="http://schemas.microsoft.com/office/drawing/2014/main" id="{5D987C0A-CAAC-D39A-0D22-3EE20D76431E}"/>
              </a:ext>
            </a:extLst>
          </p:cNvPr>
          <p:cNvSpPr/>
          <p:nvPr/>
        </p:nvSpPr>
        <p:spPr>
          <a:xfrm>
            <a:off x="1717013" y="2491203"/>
            <a:ext cx="2520315" cy="1060090"/>
          </a:xfrm>
          <a:custGeom>
            <a:avLst/>
            <a:gdLst/>
            <a:ahLst/>
            <a:cxnLst/>
            <a:rect l="l" t="t" r="r" b="b"/>
            <a:pathLst>
              <a:path w="2520315" h="922654">
                <a:moveTo>
                  <a:pt x="2367597" y="0"/>
                </a:moveTo>
                <a:lnTo>
                  <a:pt x="152400" y="0"/>
                </a:lnTo>
                <a:lnTo>
                  <a:pt x="104231" y="7769"/>
                </a:lnTo>
                <a:lnTo>
                  <a:pt x="62396" y="29405"/>
                </a:lnTo>
                <a:lnTo>
                  <a:pt x="29405" y="62396"/>
                </a:lnTo>
                <a:lnTo>
                  <a:pt x="7769" y="104231"/>
                </a:lnTo>
                <a:lnTo>
                  <a:pt x="0" y="152400"/>
                </a:lnTo>
                <a:lnTo>
                  <a:pt x="0" y="770013"/>
                </a:lnTo>
                <a:lnTo>
                  <a:pt x="7769" y="818186"/>
                </a:lnTo>
                <a:lnTo>
                  <a:pt x="29405" y="860022"/>
                </a:lnTo>
                <a:lnTo>
                  <a:pt x="62396" y="893011"/>
                </a:lnTo>
                <a:lnTo>
                  <a:pt x="104231" y="914644"/>
                </a:lnTo>
                <a:lnTo>
                  <a:pt x="152400" y="922413"/>
                </a:lnTo>
                <a:lnTo>
                  <a:pt x="2367597" y="922413"/>
                </a:lnTo>
                <a:lnTo>
                  <a:pt x="2415770" y="914644"/>
                </a:lnTo>
                <a:lnTo>
                  <a:pt x="2457606" y="893011"/>
                </a:lnTo>
                <a:lnTo>
                  <a:pt x="2490595" y="860022"/>
                </a:lnTo>
                <a:lnTo>
                  <a:pt x="2512228" y="818186"/>
                </a:lnTo>
                <a:lnTo>
                  <a:pt x="2519997" y="770013"/>
                </a:lnTo>
                <a:lnTo>
                  <a:pt x="2519997" y="152400"/>
                </a:lnTo>
                <a:lnTo>
                  <a:pt x="2512228" y="104231"/>
                </a:lnTo>
                <a:lnTo>
                  <a:pt x="2490595" y="62396"/>
                </a:lnTo>
                <a:lnTo>
                  <a:pt x="2457606" y="29405"/>
                </a:lnTo>
                <a:lnTo>
                  <a:pt x="2415770" y="7769"/>
                </a:lnTo>
                <a:lnTo>
                  <a:pt x="2367597" y="0"/>
                </a:lnTo>
                <a:close/>
              </a:path>
            </a:pathLst>
          </a:custGeom>
          <a:solidFill>
            <a:srgbClr val="E1E8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13" name="object 13">
            <a:extLst>
              <a:ext uri="{FF2B5EF4-FFF2-40B4-BE49-F238E27FC236}">
                <a16:creationId xmlns:a16="http://schemas.microsoft.com/office/drawing/2014/main" id="{0C009F99-F167-3BFA-29F4-DF6742637CC6}"/>
              </a:ext>
            </a:extLst>
          </p:cNvPr>
          <p:cNvSpPr txBox="1"/>
          <p:nvPr/>
        </p:nvSpPr>
        <p:spPr>
          <a:xfrm>
            <a:off x="1643987" y="2503771"/>
            <a:ext cx="2666365" cy="1029000"/>
          </a:xfrm>
          <a:prstGeom prst="rect">
            <a:avLst/>
          </a:prstGeom>
        </p:spPr>
        <p:txBody>
          <a:bodyPr vert="horz" wrap="square" lIns="0" tIns="25400" rIns="0" bIns="0" rtlCol="0">
            <a:spAutoFit/>
          </a:bodyPr>
          <a:lstStyle/>
          <a:p>
            <a:pPr marL="12065" marR="5080" lvl="0" indent="0" algn="ctr" defTabSz="914400" rtl="0" eaLnBrk="1" fontAlgn="auto" latinLnBrk="0" hangingPunct="1">
              <a:lnSpc>
                <a:spcPct val="94700"/>
              </a:lnSpc>
              <a:spcBef>
                <a:spcPts val="20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Lato"/>
                <a:ea typeface="+mn-ea"/>
                <a:cs typeface="Lato"/>
              </a:rPr>
              <a:t>Value Platinum range h</a:t>
            </a:r>
            <a:r>
              <a:rPr kumimoji="0" sz="1200" b="0" i="0" u="none" strike="noStrike" kern="1200" cap="none" spc="0" normalizeH="0" baseline="0" noProof="0" dirty="0">
                <a:ln>
                  <a:noFill/>
                </a:ln>
                <a:solidFill>
                  <a:prstClr val="black"/>
                </a:solidFill>
                <a:effectLst/>
                <a:uLnTx/>
                <a:uFillTx/>
                <a:latin typeface="Lato"/>
                <a:ea typeface="+mn-ea"/>
                <a:cs typeface="Lato"/>
              </a:rPr>
              <a:t>as</a:t>
            </a:r>
            <a:r>
              <a:rPr kumimoji="0" sz="1200" b="0" i="0" u="none" strike="noStrike" kern="1200" cap="none" spc="-1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600" b="1" i="0" u="none" strike="noStrike" kern="1200" cap="none" spc="0" normalizeH="0" baseline="0" noProof="0" dirty="0">
                <a:ln>
                  <a:noFill/>
                </a:ln>
                <a:solidFill>
                  <a:prstClr val="black"/>
                </a:solidFill>
                <a:effectLst/>
                <a:uLnTx/>
                <a:uFillTx/>
                <a:latin typeface="Lato Black"/>
                <a:ea typeface="+mn-ea"/>
                <a:cs typeface="Lato Black"/>
              </a:rPr>
              <a:t>22.5%</a:t>
            </a:r>
            <a:r>
              <a:rPr kumimoji="0" sz="1600" b="1" i="0" u="none" strike="noStrike" kern="1200" cap="none" spc="-80" normalizeH="0" baseline="0" noProof="0" dirty="0">
                <a:ln>
                  <a:noFill/>
                </a:ln>
                <a:solidFill>
                  <a:prstClr val="black"/>
                </a:solidFill>
                <a:effectLst/>
                <a:uLnTx/>
                <a:uFillTx/>
                <a:latin typeface="Lato Black"/>
                <a:ea typeface="+mn-ea"/>
                <a:cs typeface="Lato Black"/>
              </a:rPr>
              <a:t> </a:t>
            </a:r>
            <a:r>
              <a:rPr kumimoji="0" sz="1200" b="0" i="0" u="none" strike="noStrike" kern="1200" cap="none" spc="0" normalizeH="0" baseline="0" noProof="0" dirty="0">
                <a:ln>
                  <a:noFill/>
                </a:ln>
                <a:solidFill>
                  <a:prstClr val="black"/>
                </a:solidFill>
                <a:effectLst/>
                <a:uLnTx/>
                <a:uFillTx/>
                <a:latin typeface="Lato"/>
                <a:ea typeface="+mn-ea"/>
                <a:cs typeface="Lato"/>
              </a:rPr>
              <a:t>Member</a:t>
            </a:r>
            <a:r>
              <a:rPr kumimoji="0" sz="1200" b="0" i="0" u="none" strike="noStrike" kern="1200" cap="none" spc="-10" normalizeH="0" baseline="0" noProof="0" dirty="0">
                <a:ln>
                  <a:noFill/>
                </a:ln>
                <a:solidFill>
                  <a:prstClr val="black"/>
                </a:solidFill>
                <a:effectLst/>
                <a:uLnTx/>
                <a:uFillTx/>
                <a:latin typeface="Lato"/>
                <a:ea typeface="+mn-ea"/>
                <a:cs typeface="Lato"/>
              </a:rPr>
              <a:t> Savings </a:t>
            </a:r>
            <a:r>
              <a:rPr kumimoji="0" sz="1200" b="0" i="0" u="none" strike="noStrike" kern="1200" cap="none" spc="0" normalizeH="0" baseline="0" noProof="0" dirty="0">
                <a:ln>
                  <a:noFill/>
                </a:ln>
                <a:solidFill>
                  <a:prstClr val="black"/>
                </a:solidFill>
                <a:effectLst/>
                <a:uLnTx/>
                <a:uFillTx/>
                <a:latin typeface="Lato"/>
                <a:ea typeface="+mn-ea"/>
                <a:cs typeface="Lato"/>
              </a:rPr>
              <a:t>Account (MSA) </a:t>
            </a:r>
            <a:r>
              <a:rPr kumimoji="0" lang="en-US" sz="1200" b="0" i="0" u="none" strike="noStrike" kern="1200" cap="none" spc="0" normalizeH="0" baseline="0" noProof="0" dirty="0">
                <a:ln>
                  <a:noFill/>
                </a:ln>
                <a:solidFill>
                  <a:prstClr val="black"/>
                </a:solidFill>
                <a:effectLst/>
                <a:uLnTx/>
                <a:uFillTx/>
                <a:latin typeface="Lato"/>
                <a:ea typeface="+mn-ea"/>
                <a:cs typeface="Lato"/>
              </a:rPr>
              <a:t>&amp; Titanium Executive has a </a:t>
            </a:r>
            <a:r>
              <a:rPr kumimoji="0" lang="en-US" sz="1600" b="1" i="0" u="none" strike="noStrike" kern="1200" cap="none" spc="0" normalizeH="0" baseline="0" noProof="0" dirty="0">
                <a:ln>
                  <a:noFill/>
                </a:ln>
                <a:solidFill>
                  <a:prstClr val="black"/>
                </a:solidFill>
                <a:effectLst/>
                <a:uLnTx/>
                <a:uFillTx/>
                <a:latin typeface="Lato"/>
                <a:ea typeface="+mn-ea"/>
                <a:cs typeface="Lato"/>
              </a:rPr>
              <a:t>20.8%</a:t>
            </a:r>
            <a:r>
              <a:rPr kumimoji="0" lang="en-US" sz="1200" b="0" i="0" u="none" strike="noStrike" kern="1200" cap="none" spc="0" normalizeH="0" baseline="0" noProof="0" dirty="0">
                <a:ln>
                  <a:noFill/>
                </a:ln>
                <a:solidFill>
                  <a:prstClr val="black"/>
                </a:solidFill>
                <a:effectLst/>
                <a:uLnTx/>
                <a:uFillTx/>
                <a:latin typeface="Lato"/>
                <a:ea typeface="+mn-ea"/>
                <a:cs typeface="Lato"/>
              </a:rPr>
              <a:t> Member Savings Account, </a:t>
            </a:r>
            <a:r>
              <a:rPr kumimoji="0" sz="1200" b="0" i="0" u="none" strike="noStrike" kern="1200" cap="none" spc="-25" normalizeH="0" baseline="0" noProof="0" dirty="0">
                <a:ln>
                  <a:noFill/>
                </a:ln>
                <a:solidFill>
                  <a:prstClr val="black"/>
                </a:solidFill>
                <a:effectLst/>
                <a:uLnTx/>
                <a:uFillTx/>
                <a:latin typeface="Lato"/>
                <a:ea typeface="+mn-ea"/>
                <a:cs typeface="Lato"/>
              </a:rPr>
              <a:t>for</a:t>
            </a:r>
            <a:endParaRPr kumimoji="0" sz="1200" b="0" i="0" u="none" strike="noStrike" kern="1200" cap="none" spc="0" normalizeH="0" baseline="0" noProof="0" dirty="0">
              <a:ln>
                <a:noFill/>
              </a:ln>
              <a:solidFill>
                <a:prstClr val="black"/>
              </a:solidFill>
              <a:effectLst/>
              <a:uLnTx/>
              <a:uFillTx/>
              <a:latin typeface="Lato"/>
              <a:ea typeface="+mn-ea"/>
              <a:cs typeface="Lato"/>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Lato"/>
                <a:ea typeface="+mn-ea"/>
                <a:cs typeface="Lato"/>
              </a:rPr>
              <a:t>Out-of-</a:t>
            </a:r>
            <a:r>
              <a:rPr kumimoji="0" sz="1200" b="0" i="0" u="none" strike="noStrike" kern="1200" cap="none" spc="0" normalizeH="0" baseline="0" noProof="0" dirty="0">
                <a:ln>
                  <a:noFill/>
                </a:ln>
                <a:solidFill>
                  <a:prstClr val="black"/>
                </a:solidFill>
                <a:effectLst/>
                <a:uLnTx/>
                <a:uFillTx/>
                <a:latin typeface="Lato"/>
                <a:ea typeface="+mn-ea"/>
                <a:cs typeface="Lato"/>
              </a:rPr>
              <a:t>Hospital</a:t>
            </a:r>
            <a:r>
              <a:rPr kumimoji="0" sz="1200" b="0" i="0" u="none" strike="noStrike" kern="1200" cap="none" spc="-15" normalizeH="0" baseline="0" noProof="0" dirty="0">
                <a:ln>
                  <a:noFill/>
                </a:ln>
                <a:solidFill>
                  <a:prstClr val="black"/>
                </a:solidFill>
                <a:effectLst/>
                <a:uLnTx/>
                <a:uFillTx/>
                <a:latin typeface="Lato"/>
                <a:ea typeface="+mn-ea"/>
                <a:cs typeface="Lato"/>
              </a:rPr>
              <a:t> </a:t>
            </a:r>
            <a:r>
              <a:rPr kumimoji="0" sz="1200" b="0" i="0" u="none" strike="noStrike" kern="1200" cap="none" spc="-10" normalizeH="0" baseline="0" noProof="0" dirty="0">
                <a:ln>
                  <a:noFill/>
                </a:ln>
                <a:solidFill>
                  <a:prstClr val="black"/>
                </a:solidFill>
                <a:effectLst/>
                <a:uLnTx/>
                <a:uFillTx/>
                <a:latin typeface="Lato"/>
                <a:ea typeface="+mn-ea"/>
                <a:cs typeface="Lato"/>
              </a:rPr>
              <a:t>Benefits</a:t>
            </a:r>
            <a:endParaRPr kumimoji="0" sz="1200" b="0" i="0" u="none" strike="noStrike" kern="1200" cap="none" spc="0" normalizeH="0" baseline="0" noProof="0" dirty="0">
              <a:ln>
                <a:noFill/>
              </a:ln>
              <a:solidFill>
                <a:prstClr val="black"/>
              </a:solidFill>
              <a:effectLst/>
              <a:uLnTx/>
              <a:uFillTx/>
              <a:latin typeface="Lato"/>
              <a:ea typeface="+mn-ea"/>
              <a:cs typeface="Lato"/>
            </a:endParaRPr>
          </a:p>
        </p:txBody>
      </p:sp>
      <p:sp>
        <p:nvSpPr>
          <p:cNvPr id="14" name="object 14">
            <a:extLst>
              <a:ext uri="{FF2B5EF4-FFF2-40B4-BE49-F238E27FC236}">
                <a16:creationId xmlns:a16="http://schemas.microsoft.com/office/drawing/2014/main" id="{47FA1B3E-B1AB-09D9-600B-168273C42331}"/>
              </a:ext>
            </a:extLst>
          </p:cNvPr>
          <p:cNvSpPr txBox="1"/>
          <p:nvPr/>
        </p:nvSpPr>
        <p:spPr>
          <a:xfrm>
            <a:off x="8511416" y="2795672"/>
            <a:ext cx="2179955" cy="854075"/>
          </a:xfrm>
          <a:prstGeom prst="rect">
            <a:avLst/>
          </a:prstGeom>
        </p:spPr>
        <p:txBody>
          <a:bodyPr vert="horz" wrap="square" lIns="0" tIns="10795" rIns="0" bIns="0" rtlCol="0">
            <a:spAutoFit/>
          </a:bodyPr>
          <a:lstStyle/>
          <a:p>
            <a:pPr marL="12065" marR="5080" lvl="0" indent="-635" algn="ctr" defTabSz="914400" rtl="0" eaLnBrk="1" fontAlgn="auto" latinLnBrk="0" hangingPunct="1">
              <a:lnSpc>
                <a:spcPct val="100899"/>
              </a:lnSpc>
              <a:spcBef>
                <a:spcPts val="85"/>
              </a:spcBef>
              <a:spcAft>
                <a:spcPts val="0"/>
              </a:spcAft>
              <a:buClrTx/>
              <a:buSzTx/>
              <a:buFontTx/>
              <a:buNone/>
              <a:tabLst/>
              <a:defRPr/>
            </a:pPr>
            <a:r>
              <a:rPr kumimoji="0" sz="1200" b="1" i="0" u="none" strike="noStrike" kern="1200" cap="none" spc="0" normalizeH="0" baseline="0" noProof="0" dirty="0">
                <a:ln>
                  <a:noFill/>
                </a:ln>
                <a:solidFill>
                  <a:prstClr val="black"/>
                </a:solidFill>
                <a:effectLst/>
                <a:uLnTx/>
                <a:uFillTx/>
                <a:latin typeface="Lato Semibold"/>
                <a:ea typeface="+mn-ea"/>
                <a:cs typeface="Lato Semibold"/>
              </a:rPr>
              <a:t>Member</a:t>
            </a:r>
            <a:r>
              <a:rPr kumimoji="0" sz="1200" b="1" i="0" u="none" strike="noStrike" kern="1200" cap="none" spc="-40" normalizeH="0" baseline="0" noProof="0" dirty="0">
                <a:ln>
                  <a:noFill/>
                </a:ln>
                <a:solidFill>
                  <a:prstClr val="black"/>
                </a:solidFill>
                <a:effectLst/>
                <a:uLnTx/>
                <a:uFillTx/>
                <a:latin typeface="Lato Semibold"/>
                <a:ea typeface="+mn-ea"/>
                <a:cs typeface="Lato Semibold"/>
              </a:rPr>
              <a:t> </a:t>
            </a:r>
            <a:r>
              <a:rPr kumimoji="0" sz="1200" b="1" i="0" u="none" strike="noStrike" kern="1200" cap="none" spc="-10" normalizeH="0" baseline="0" noProof="0" dirty="0">
                <a:ln>
                  <a:noFill/>
                </a:ln>
                <a:solidFill>
                  <a:prstClr val="black"/>
                </a:solidFill>
                <a:effectLst/>
                <a:uLnTx/>
                <a:uFillTx/>
                <a:latin typeface="Lato Semibold"/>
                <a:ea typeface="+mn-ea"/>
                <a:cs typeface="Lato Semibold"/>
              </a:rPr>
              <a:t>Saving</a:t>
            </a:r>
            <a:r>
              <a:rPr kumimoji="0" sz="1200" b="1" i="0" u="none" strike="noStrike" kern="1200" cap="none" spc="-50" normalizeH="0" baseline="0" noProof="0" dirty="0">
                <a:ln>
                  <a:noFill/>
                </a:ln>
                <a:solidFill>
                  <a:prstClr val="black"/>
                </a:solidFill>
                <a:effectLst/>
                <a:uLnTx/>
                <a:uFillTx/>
                <a:latin typeface="Lato Semibold"/>
                <a:ea typeface="+mn-ea"/>
                <a:cs typeface="Lato Semibold"/>
              </a:rPr>
              <a:t> </a:t>
            </a:r>
            <a:r>
              <a:rPr kumimoji="0" sz="1200" b="1" i="0" u="none" strike="noStrike" kern="1200" cap="none" spc="-10" normalizeH="0" baseline="0" noProof="0" dirty="0">
                <a:ln>
                  <a:noFill/>
                </a:ln>
                <a:solidFill>
                  <a:prstClr val="black"/>
                </a:solidFill>
                <a:effectLst/>
                <a:uLnTx/>
                <a:uFillTx/>
                <a:latin typeface="Lato Semibold"/>
                <a:ea typeface="+mn-ea"/>
                <a:cs typeface="Lato Semibold"/>
              </a:rPr>
              <a:t>Accounts</a:t>
            </a:r>
            <a:r>
              <a:rPr kumimoji="0" sz="1200" b="1" i="0" u="none" strike="noStrike" kern="1200" cap="none" spc="-15" normalizeH="0" baseline="0" noProof="0" dirty="0">
                <a:ln>
                  <a:noFill/>
                </a:ln>
                <a:solidFill>
                  <a:prstClr val="black"/>
                </a:solidFill>
                <a:effectLst/>
                <a:uLnTx/>
                <a:uFillTx/>
                <a:latin typeface="Lato Semibold"/>
                <a:ea typeface="+mn-ea"/>
                <a:cs typeface="Lato Semibold"/>
              </a:rPr>
              <a:t> </a:t>
            </a:r>
            <a:r>
              <a:rPr kumimoji="0" sz="1200" b="1" i="0" u="none" strike="noStrike" kern="1200" cap="none" spc="-20" normalizeH="0" baseline="0" noProof="0" dirty="0">
                <a:ln>
                  <a:noFill/>
                </a:ln>
                <a:solidFill>
                  <a:prstClr val="black"/>
                </a:solidFill>
                <a:effectLst/>
                <a:uLnTx/>
                <a:uFillTx/>
                <a:latin typeface="Lato Semibold"/>
                <a:ea typeface="+mn-ea"/>
                <a:cs typeface="Lato Semibold"/>
              </a:rPr>
              <a:t>(MSA) </a:t>
            </a:r>
            <a:r>
              <a:rPr kumimoji="0" sz="1200" b="0" i="0" u="none" strike="noStrike" kern="1200" cap="none" spc="0" normalizeH="0" baseline="0" noProof="0" dirty="0">
                <a:ln>
                  <a:noFill/>
                </a:ln>
                <a:solidFill>
                  <a:prstClr val="black"/>
                </a:solidFill>
                <a:effectLst/>
                <a:uLnTx/>
                <a:uFillTx/>
                <a:latin typeface="Lato"/>
                <a:ea typeface="+mn-ea"/>
                <a:cs typeface="Lato"/>
              </a:rPr>
              <a:t>allows</a:t>
            </a:r>
            <a:r>
              <a:rPr kumimoji="0" sz="1200" b="0" i="0" u="none" strike="noStrike" kern="1200" cap="none" spc="-3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member</a:t>
            </a:r>
            <a:r>
              <a:rPr kumimoji="0" sz="1200" b="0" i="0" u="none" strike="noStrike" kern="1200" cap="none" spc="-40" normalizeH="0" baseline="0" noProof="0" dirty="0">
                <a:ln>
                  <a:noFill/>
                </a:ln>
                <a:solidFill>
                  <a:prstClr val="black"/>
                </a:solidFill>
                <a:effectLst/>
                <a:uLnTx/>
                <a:uFillTx/>
                <a:latin typeface="Lato"/>
                <a:ea typeface="+mn-ea"/>
                <a:cs typeface="Lato"/>
              </a:rPr>
              <a:t> </a:t>
            </a:r>
            <a:r>
              <a:rPr kumimoji="0" sz="1400" b="1" i="1" u="none" strike="noStrike" kern="1200" cap="none" spc="-10" normalizeH="0" baseline="0" noProof="0" dirty="0">
                <a:ln>
                  <a:noFill/>
                </a:ln>
                <a:solidFill>
                  <a:prstClr val="black"/>
                </a:solidFill>
                <a:effectLst/>
                <a:uLnTx/>
                <a:uFillTx/>
                <a:latin typeface="Lato"/>
                <a:ea typeface="+mn-ea"/>
                <a:cs typeface="Lato"/>
              </a:rPr>
              <a:t>more</a:t>
            </a:r>
            <a:r>
              <a:rPr kumimoji="0" sz="1400" b="1" i="1" u="none" strike="noStrike" kern="1200" cap="none" spc="-40" normalizeH="0" baseline="0" noProof="0" dirty="0">
                <a:ln>
                  <a:noFill/>
                </a:ln>
                <a:solidFill>
                  <a:prstClr val="black"/>
                </a:solidFill>
                <a:effectLst/>
                <a:uLnTx/>
                <a:uFillTx/>
                <a:latin typeface="Lato"/>
                <a:ea typeface="+mn-ea"/>
                <a:cs typeface="Lato"/>
              </a:rPr>
              <a:t> </a:t>
            </a:r>
            <a:r>
              <a:rPr kumimoji="0" sz="1400" b="1" i="1" u="none" strike="noStrike" kern="1200" cap="none" spc="-10" normalizeH="0" baseline="0" noProof="0" dirty="0">
                <a:ln>
                  <a:noFill/>
                </a:ln>
                <a:solidFill>
                  <a:prstClr val="black"/>
                </a:solidFill>
                <a:effectLst/>
                <a:uLnTx/>
                <a:uFillTx/>
                <a:latin typeface="Lato"/>
                <a:ea typeface="+mn-ea"/>
                <a:cs typeface="Lato"/>
              </a:rPr>
              <a:t>freedom </a:t>
            </a:r>
            <a:r>
              <a:rPr kumimoji="0" sz="1400" b="1" i="1" u="none" strike="noStrike" kern="1200" cap="none" spc="0" normalizeH="0" baseline="0" noProof="0" dirty="0">
                <a:ln>
                  <a:noFill/>
                </a:ln>
                <a:solidFill>
                  <a:prstClr val="black"/>
                </a:solidFill>
                <a:effectLst/>
                <a:uLnTx/>
                <a:uFillTx/>
                <a:latin typeface="Lato"/>
                <a:ea typeface="+mn-ea"/>
                <a:cs typeface="Lato"/>
              </a:rPr>
              <a:t>to</a:t>
            </a:r>
            <a:r>
              <a:rPr kumimoji="0" sz="1400" b="1" i="1" u="none" strike="noStrike" kern="1200" cap="none" spc="-20" normalizeH="0" baseline="0" noProof="0" dirty="0">
                <a:ln>
                  <a:noFill/>
                </a:ln>
                <a:solidFill>
                  <a:prstClr val="black"/>
                </a:solidFill>
                <a:effectLst/>
                <a:uLnTx/>
                <a:uFillTx/>
                <a:latin typeface="Lato"/>
                <a:ea typeface="+mn-ea"/>
                <a:cs typeface="Lato"/>
              </a:rPr>
              <a:t> </a:t>
            </a:r>
            <a:r>
              <a:rPr kumimoji="0" sz="1400" b="1" i="1" u="none" strike="noStrike" kern="1200" cap="none" spc="0" normalizeH="0" baseline="0" noProof="0" dirty="0">
                <a:ln>
                  <a:noFill/>
                </a:ln>
                <a:solidFill>
                  <a:prstClr val="black"/>
                </a:solidFill>
                <a:effectLst/>
                <a:uLnTx/>
                <a:uFillTx/>
                <a:latin typeface="Lato"/>
                <a:ea typeface="+mn-ea"/>
                <a:cs typeface="Lato"/>
              </a:rPr>
              <a:t>use</a:t>
            </a:r>
            <a:r>
              <a:rPr kumimoji="0" sz="1400" b="1" i="1" u="none" strike="noStrike" kern="1200" cap="none" spc="-15" normalizeH="0" baseline="0" noProof="0" dirty="0">
                <a:ln>
                  <a:noFill/>
                </a:ln>
                <a:solidFill>
                  <a:prstClr val="black"/>
                </a:solidFill>
                <a:effectLst/>
                <a:uLnTx/>
                <a:uFillTx/>
                <a:latin typeface="Lato"/>
                <a:ea typeface="+mn-ea"/>
                <a:cs typeface="Lato"/>
              </a:rPr>
              <a:t> </a:t>
            </a:r>
            <a:r>
              <a:rPr kumimoji="0" sz="1400" b="1" i="1" u="none" strike="noStrike" kern="1200" cap="none" spc="0" normalizeH="0" baseline="0" noProof="0" dirty="0">
                <a:ln>
                  <a:noFill/>
                </a:ln>
                <a:solidFill>
                  <a:prstClr val="black"/>
                </a:solidFill>
                <a:effectLst/>
                <a:uLnTx/>
                <a:uFillTx/>
                <a:latin typeface="Lato"/>
                <a:ea typeface="+mn-ea"/>
                <a:cs typeface="Lato"/>
              </a:rPr>
              <a:t>the</a:t>
            </a:r>
            <a:r>
              <a:rPr kumimoji="0" sz="1400" b="1" i="1" u="none" strike="noStrike" kern="1200" cap="none" spc="-15" normalizeH="0" baseline="0" noProof="0" dirty="0">
                <a:ln>
                  <a:noFill/>
                </a:ln>
                <a:solidFill>
                  <a:prstClr val="black"/>
                </a:solidFill>
                <a:effectLst/>
                <a:uLnTx/>
                <a:uFillTx/>
                <a:latin typeface="Lato"/>
                <a:ea typeface="+mn-ea"/>
                <a:cs typeface="Lato"/>
              </a:rPr>
              <a:t> </a:t>
            </a:r>
            <a:r>
              <a:rPr kumimoji="0" sz="1400" b="1" i="1" u="none" strike="noStrike" kern="1200" cap="none" spc="0" normalizeH="0" baseline="0" noProof="0" dirty="0">
                <a:ln>
                  <a:noFill/>
                </a:ln>
                <a:solidFill>
                  <a:prstClr val="black"/>
                </a:solidFill>
                <a:effectLst/>
                <a:uLnTx/>
                <a:uFillTx/>
                <a:latin typeface="Lato"/>
                <a:ea typeface="+mn-ea"/>
                <a:cs typeface="Lato"/>
              </a:rPr>
              <a:t>savings</a:t>
            </a:r>
            <a:r>
              <a:rPr kumimoji="0" sz="1400" b="1" i="1" u="none" strike="noStrike" kern="1200" cap="none" spc="-25" normalizeH="0" baseline="0" noProof="0" dirty="0">
                <a:ln>
                  <a:noFill/>
                </a:ln>
                <a:solidFill>
                  <a:prstClr val="black"/>
                </a:solidFill>
                <a:effectLst/>
                <a:uLnTx/>
                <a:uFillTx/>
                <a:latin typeface="Lato"/>
                <a:ea typeface="+mn-ea"/>
                <a:cs typeface="Lato"/>
              </a:rPr>
              <a:t> </a:t>
            </a:r>
            <a:r>
              <a:rPr kumimoji="0" sz="1400" b="1" i="1" u="none" strike="noStrike" kern="1200" cap="none" spc="-10" normalizeH="0" baseline="0" noProof="0" dirty="0">
                <a:ln>
                  <a:noFill/>
                </a:ln>
                <a:solidFill>
                  <a:prstClr val="black"/>
                </a:solidFill>
                <a:effectLst/>
                <a:uLnTx/>
                <a:uFillTx/>
                <a:latin typeface="Lato"/>
                <a:ea typeface="+mn-ea"/>
                <a:cs typeface="Lato"/>
              </a:rPr>
              <a:t>where</a:t>
            </a:r>
            <a:r>
              <a:rPr kumimoji="0" sz="1400" b="1" i="1" u="none" strike="noStrike" kern="1200" cap="none" spc="-15" normalizeH="0" baseline="0" noProof="0" dirty="0">
                <a:ln>
                  <a:noFill/>
                </a:ln>
                <a:solidFill>
                  <a:prstClr val="black"/>
                </a:solidFill>
                <a:effectLst/>
                <a:uLnTx/>
                <a:uFillTx/>
                <a:latin typeface="Lato"/>
                <a:ea typeface="+mn-ea"/>
                <a:cs typeface="Lato"/>
              </a:rPr>
              <a:t> </a:t>
            </a:r>
            <a:r>
              <a:rPr kumimoji="0" sz="1400" b="1" i="1" u="none" strike="noStrike" kern="1200" cap="none" spc="-20" normalizeH="0" baseline="0" noProof="0" dirty="0">
                <a:ln>
                  <a:noFill/>
                </a:ln>
                <a:solidFill>
                  <a:prstClr val="black"/>
                </a:solidFill>
                <a:effectLst/>
                <a:uLnTx/>
                <a:uFillTx/>
                <a:latin typeface="Lato"/>
                <a:ea typeface="+mn-ea"/>
                <a:cs typeface="Lato"/>
              </a:rPr>
              <a:t>they </a:t>
            </a:r>
            <a:r>
              <a:rPr kumimoji="0" sz="1400" b="1" i="1" u="none" strike="noStrike" kern="1200" cap="none" spc="0" normalizeH="0" baseline="0" noProof="0" dirty="0">
                <a:ln>
                  <a:noFill/>
                </a:ln>
                <a:solidFill>
                  <a:prstClr val="black"/>
                </a:solidFill>
                <a:effectLst/>
                <a:uLnTx/>
                <a:uFillTx/>
                <a:latin typeface="Lato"/>
                <a:ea typeface="+mn-ea"/>
                <a:cs typeface="Lato"/>
              </a:rPr>
              <a:t>most</a:t>
            </a:r>
            <a:r>
              <a:rPr kumimoji="0" sz="1400" b="1" i="1" u="none" strike="noStrike" kern="1200" cap="none" spc="-30" normalizeH="0" baseline="0" noProof="0" dirty="0">
                <a:ln>
                  <a:noFill/>
                </a:ln>
                <a:solidFill>
                  <a:prstClr val="black"/>
                </a:solidFill>
                <a:effectLst/>
                <a:uLnTx/>
                <a:uFillTx/>
                <a:latin typeface="Lato"/>
                <a:ea typeface="+mn-ea"/>
                <a:cs typeface="Lato"/>
              </a:rPr>
              <a:t> </a:t>
            </a:r>
            <a:r>
              <a:rPr kumimoji="0" sz="1400" b="1" i="1" u="none" strike="noStrike" kern="1200" cap="none" spc="0" normalizeH="0" baseline="0" noProof="0" dirty="0">
                <a:ln>
                  <a:noFill/>
                </a:ln>
                <a:solidFill>
                  <a:prstClr val="black"/>
                </a:solidFill>
                <a:effectLst/>
                <a:uLnTx/>
                <a:uFillTx/>
                <a:latin typeface="Lato"/>
                <a:ea typeface="+mn-ea"/>
                <a:cs typeface="Lato"/>
              </a:rPr>
              <a:t>need</a:t>
            </a:r>
            <a:r>
              <a:rPr kumimoji="0" sz="1400" b="1" i="1" u="none" strike="noStrike" kern="1200" cap="none" spc="-20" normalizeH="0" baseline="0" noProof="0" dirty="0">
                <a:ln>
                  <a:noFill/>
                </a:ln>
                <a:solidFill>
                  <a:prstClr val="black"/>
                </a:solidFill>
                <a:effectLst/>
                <a:uLnTx/>
                <a:uFillTx/>
                <a:latin typeface="Lato"/>
                <a:ea typeface="+mn-ea"/>
                <a:cs typeface="Lato"/>
              </a:rPr>
              <a:t> </a:t>
            </a:r>
            <a:r>
              <a:rPr kumimoji="0" sz="1400" b="1" i="1" u="none" strike="noStrike" kern="1200" cap="none" spc="-10" normalizeH="0" baseline="0" noProof="0" dirty="0">
                <a:ln>
                  <a:noFill/>
                </a:ln>
                <a:solidFill>
                  <a:prstClr val="black"/>
                </a:solidFill>
                <a:effectLst/>
                <a:uLnTx/>
                <a:uFillTx/>
                <a:latin typeface="Lato"/>
                <a:ea typeface="+mn-ea"/>
                <a:cs typeface="Lato"/>
              </a:rPr>
              <a:t>benefit.</a:t>
            </a:r>
            <a:endParaRPr kumimoji="0" sz="1400" b="0" i="0" u="none" strike="noStrike" kern="1200" cap="none" spc="0" normalizeH="0" baseline="0" noProof="0">
              <a:ln>
                <a:noFill/>
              </a:ln>
              <a:solidFill>
                <a:prstClr val="black"/>
              </a:solidFill>
              <a:effectLst/>
              <a:uLnTx/>
              <a:uFillTx/>
              <a:latin typeface="Lato"/>
              <a:ea typeface="+mn-ea"/>
              <a:cs typeface="Lato"/>
            </a:endParaRPr>
          </a:p>
        </p:txBody>
      </p:sp>
      <p:pic>
        <p:nvPicPr>
          <p:cNvPr id="15" name="object 15">
            <a:extLst>
              <a:ext uri="{FF2B5EF4-FFF2-40B4-BE49-F238E27FC236}">
                <a16:creationId xmlns:a16="http://schemas.microsoft.com/office/drawing/2014/main" id="{A9A04B45-F9CB-37B6-2202-EBAD36B91230}"/>
              </a:ext>
            </a:extLst>
          </p:cNvPr>
          <p:cNvPicPr/>
          <p:nvPr/>
        </p:nvPicPr>
        <p:blipFill>
          <a:blip r:embed="rId2" cstate="print"/>
          <a:stretch>
            <a:fillRect/>
          </a:stretch>
        </p:blipFill>
        <p:spPr>
          <a:xfrm>
            <a:off x="1017371" y="1341310"/>
            <a:ext cx="9959708" cy="410857"/>
          </a:xfrm>
          <a:prstGeom prst="rect">
            <a:avLst/>
          </a:prstGeom>
        </p:spPr>
      </p:pic>
      <p:sp>
        <p:nvSpPr>
          <p:cNvPr id="16" name="object 16">
            <a:extLst>
              <a:ext uri="{FF2B5EF4-FFF2-40B4-BE49-F238E27FC236}">
                <a16:creationId xmlns:a16="http://schemas.microsoft.com/office/drawing/2014/main" id="{A91B2B00-C7F1-30FC-0F7E-163039CFA016}"/>
              </a:ext>
            </a:extLst>
          </p:cNvPr>
          <p:cNvSpPr txBox="1"/>
          <p:nvPr/>
        </p:nvSpPr>
        <p:spPr>
          <a:xfrm>
            <a:off x="1125899" y="1406924"/>
            <a:ext cx="9851180" cy="246454"/>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500" b="1" i="0" u="none" strike="noStrike" kern="1200" cap="none" spc="-20" normalizeH="0" baseline="0" noProof="0" dirty="0">
                <a:ln>
                  <a:noFill/>
                </a:ln>
                <a:solidFill>
                  <a:srgbClr val="FFFFFF"/>
                </a:solidFill>
                <a:effectLst/>
                <a:uLnTx/>
                <a:uFillTx/>
                <a:latin typeface="Lato"/>
                <a:ea typeface="+mn-ea"/>
                <a:cs typeface="Lato"/>
              </a:rPr>
              <a:t>We’re </a:t>
            </a:r>
            <a:r>
              <a:rPr kumimoji="0" sz="1500" b="1" i="0" u="none" strike="noStrike" kern="1200" cap="none" spc="0" normalizeH="0" baseline="0" noProof="0" dirty="0">
                <a:ln>
                  <a:noFill/>
                </a:ln>
                <a:solidFill>
                  <a:srgbClr val="FFFFFF"/>
                </a:solidFill>
                <a:effectLst/>
                <a:uLnTx/>
                <a:uFillTx/>
                <a:latin typeface="Lato"/>
                <a:ea typeface="+mn-ea"/>
                <a:cs typeface="Lato"/>
              </a:rPr>
              <a:t>working</a:t>
            </a:r>
            <a:r>
              <a:rPr kumimoji="0" sz="1500" b="1" i="0" u="none" strike="noStrike" kern="1200" cap="none" spc="-2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hard</a:t>
            </a:r>
            <a:r>
              <a:rPr kumimoji="0" sz="1500" b="1" i="0" u="none" strike="noStrike" kern="1200" cap="none" spc="-1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to</a:t>
            </a:r>
            <a:r>
              <a:rPr kumimoji="0" sz="1500" b="1" i="0" u="none" strike="noStrike" kern="1200" cap="none" spc="-2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enhance</a:t>
            </a:r>
            <a:r>
              <a:rPr kumimoji="0" sz="1500" b="1" i="0" u="none" strike="noStrike" kern="1200" cap="none" spc="-2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our</a:t>
            </a:r>
            <a:r>
              <a:rPr kumimoji="0" sz="1500" b="1" i="0" u="none" strike="noStrike" kern="1200" cap="none" spc="-15"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products</a:t>
            </a:r>
            <a:r>
              <a:rPr kumimoji="0" sz="1500" b="1" i="0" u="none" strike="noStrike" kern="1200" cap="none" spc="-15"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and</a:t>
            </a:r>
            <a:r>
              <a:rPr kumimoji="0" sz="1500" b="1" i="0" u="none" strike="noStrike" kern="1200" cap="none" spc="-15"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services,</a:t>
            </a:r>
            <a:r>
              <a:rPr kumimoji="0" sz="1500" b="1" i="0" u="none" strike="noStrike" kern="1200" cap="none" spc="-1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ensuring</a:t>
            </a:r>
            <a:r>
              <a:rPr kumimoji="0" sz="1500" b="1" i="0" u="none" strike="noStrike" kern="1200" cap="none" spc="-2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that</a:t>
            </a:r>
            <a:r>
              <a:rPr kumimoji="0" sz="1500" b="1" i="0" u="none" strike="noStrike" kern="1200" cap="none" spc="-1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you</a:t>
            </a:r>
            <a:r>
              <a:rPr kumimoji="0" sz="1500" b="1" i="0" u="none" strike="noStrike" kern="1200" cap="none" spc="-2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receive</a:t>
            </a:r>
            <a:r>
              <a:rPr kumimoji="0" sz="1500" b="1" i="0" u="none" strike="noStrike" kern="1200" cap="none" spc="-2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not</a:t>
            </a:r>
            <a:r>
              <a:rPr kumimoji="0" sz="1500" b="1" i="0" u="none" strike="noStrike" kern="1200" cap="none" spc="-1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just</a:t>
            </a:r>
            <a:r>
              <a:rPr kumimoji="0" sz="1500" b="1" i="0" u="none" strike="noStrike" kern="1200" cap="none" spc="-15"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care,</a:t>
            </a:r>
            <a:r>
              <a:rPr kumimoji="0" sz="1500" b="1" i="0" u="none" strike="noStrike" kern="1200" cap="none" spc="-15"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but</a:t>
            </a:r>
            <a:r>
              <a:rPr kumimoji="0" sz="1500" b="1" i="0" u="none" strike="noStrike" kern="1200" cap="none" spc="-1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the</a:t>
            </a:r>
            <a:r>
              <a:rPr kumimoji="0" sz="1500" b="1" i="0" u="none" strike="noStrike" kern="1200" cap="none" spc="-20" normalizeH="0" baseline="0" noProof="0" dirty="0">
                <a:ln>
                  <a:noFill/>
                </a:ln>
                <a:solidFill>
                  <a:srgbClr val="FFFFFF"/>
                </a:solidFill>
                <a:effectLst/>
                <a:uLnTx/>
                <a:uFillTx/>
                <a:latin typeface="Lato"/>
                <a:ea typeface="+mn-ea"/>
                <a:cs typeface="Lato"/>
              </a:rPr>
              <a:t> </a:t>
            </a:r>
            <a:r>
              <a:rPr kumimoji="0" sz="1500" b="1" i="0" u="none" strike="noStrike" kern="1200" cap="none" spc="0" normalizeH="0" baseline="0" noProof="0" dirty="0">
                <a:ln>
                  <a:noFill/>
                </a:ln>
                <a:solidFill>
                  <a:srgbClr val="FFFFFF"/>
                </a:solidFill>
                <a:effectLst/>
                <a:uLnTx/>
                <a:uFillTx/>
                <a:latin typeface="Lato"/>
                <a:ea typeface="+mn-ea"/>
                <a:cs typeface="Lato"/>
              </a:rPr>
              <a:t>best</a:t>
            </a:r>
            <a:r>
              <a:rPr kumimoji="0" sz="1500" b="1" i="0" u="none" strike="noStrike" kern="1200" cap="none" spc="-15" normalizeH="0" baseline="0" noProof="0" dirty="0">
                <a:ln>
                  <a:noFill/>
                </a:ln>
                <a:solidFill>
                  <a:srgbClr val="FFFFFF"/>
                </a:solidFill>
                <a:effectLst/>
                <a:uLnTx/>
                <a:uFillTx/>
                <a:latin typeface="Lato"/>
                <a:ea typeface="+mn-ea"/>
                <a:cs typeface="Lato"/>
              </a:rPr>
              <a:t> </a:t>
            </a:r>
            <a:r>
              <a:rPr kumimoji="0" sz="1500" b="1" i="0" u="none" strike="noStrike" kern="1200" cap="none" spc="-10" normalizeH="0" baseline="0" noProof="0" dirty="0">
                <a:ln>
                  <a:noFill/>
                </a:ln>
                <a:solidFill>
                  <a:srgbClr val="FFFFFF"/>
                </a:solidFill>
                <a:effectLst/>
                <a:uLnTx/>
                <a:uFillTx/>
                <a:latin typeface="Lato"/>
                <a:ea typeface="+mn-ea"/>
                <a:cs typeface="Lato"/>
              </a:rPr>
              <a:t>care.</a:t>
            </a:r>
            <a:endParaRPr kumimoji="0" sz="1500" b="0" i="0" u="none" strike="noStrike" kern="1200" cap="none" spc="0" normalizeH="0" baseline="0" noProof="0" dirty="0">
              <a:ln>
                <a:noFill/>
              </a:ln>
              <a:solidFill>
                <a:prstClr val="black"/>
              </a:solidFill>
              <a:effectLst/>
              <a:uLnTx/>
              <a:uFillTx/>
              <a:latin typeface="Lato"/>
              <a:ea typeface="+mn-ea"/>
              <a:cs typeface="Lato"/>
            </a:endParaRPr>
          </a:p>
        </p:txBody>
      </p:sp>
      <p:grpSp>
        <p:nvGrpSpPr>
          <p:cNvPr id="17" name="object 18">
            <a:extLst>
              <a:ext uri="{FF2B5EF4-FFF2-40B4-BE49-F238E27FC236}">
                <a16:creationId xmlns:a16="http://schemas.microsoft.com/office/drawing/2014/main" id="{4A19BE17-CE6F-B434-7378-A97F148715D8}"/>
              </a:ext>
            </a:extLst>
          </p:cNvPr>
          <p:cNvGrpSpPr/>
          <p:nvPr/>
        </p:nvGrpSpPr>
        <p:grpSpPr>
          <a:xfrm>
            <a:off x="4658160" y="4325740"/>
            <a:ext cx="1805963" cy="1739083"/>
            <a:chOff x="5303171" y="3895039"/>
            <a:chExt cx="2026920" cy="2202815"/>
          </a:xfrm>
        </p:grpSpPr>
        <p:pic>
          <p:nvPicPr>
            <p:cNvPr id="18" name="object 19">
              <a:extLst>
                <a:ext uri="{FF2B5EF4-FFF2-40B4-BE49-F238E27FC236}">
                  <a16:creationId xmlns:a16="http://schemas.microsoft.com/office/drawing/2014/main" id="{0708F367-185A-2060-F386-312B45840B36}"/>
                </a:ext>
              </a:extLst>
            </p:cNvPr>
            <p:cNvPicPr/>
            <p:nvPr/>
          </p:nvPicPr>
          <p:blipFill>
            <a:blip r:embed="rId3" cstate="print"/>
            <a:stretch>
              <a:fillRect/>
            </a:stretch>
          </p:blipFill>
          <p:spPr>
            <a:xfrm>
              <a:off x="5303171" y="3895039"/>
              <a:ext cx="2026415" cy="2202611"/>
            </a:xfrm>
            <a:prstGeom prst="rect">
              <a:avLst/>
            </a:prstGeom>
          </p:spPr>
        </p:pic>
        <p:pic>
          <p:nvPicPr>
            <p:cNvPr id="19" name="object 20">
              <a:extLst>
                <a:ext uri="{FF2B5EF4-FFF2-40B4-BE49-F238E27FC236}">
                  <a16:creationId xmlns:a16="http://schemas.microsoft.com/office/drawing/2014/main" id="{CD31E246-BA5F-42C1-6255-539C2270C839}"/>
                </a:ext>
              </a:extLst>
            </p:cNvPr>
            <p:cNvPicPr/>
            <p:nvPr/>
          </p:nvPicPr>
          <p:blipFill>
            <a:blip r:embed="rId4" cstate="print"/>
            <a:stretch>
              <a:fillRect/>
            </a:stretch>
          </p:blipFill>
          <p:spPr>
            <a:xfrm>
              <a:off x="5713704" y="5218872"/>
              <a:ext cx="1129462" cy="646429"/>
            </a:xfrm>
            <a:prstGeom prst="rect">
              <a:avLst/>
            </a:prstGeom>
          </p:spPr>
        </p:pic>
      </p:grpSp>
      <p:sp>
        <p:nvSpPr>
          <p:cNvPr id="20" name="object 21">
            <a:extLst>
              <a:ext uri="{FF2B5EF4-FFF2-40B4-BE49-F238E27FC236}">
                <a16:creationId xmlns:a16="http://schemas.microsoft.com/office/drawing/2014/main" id="{27FD6564-6D87-232E-24F8-8EF376BC72CD}"/>
              </a:ext>
            </a:extLst>
          </p:cNvPr>
          <p:cNvSpPr txBox="1"/>
          <p:nvPr/>
        </p:nvSpPr>
        <p:spPr>
          <a:xfrm>
            <a:off x="4793396" y="4390254"/>
            <a:ext cx="1583690" cy="592455"/>
          </a:xfrm>
          <a:prstGeom prst="rect">
            <a:avLst/>
          </a:prstGeom>
        </p:spPr>
        <p:txBody>
          <a:bodyPr vert="horz" wrap="square" lIns="0" tIns="12065" rIns="0" bIns="0" rtlCol="0">
            <a:spAutoFit/>
          </a:bodyPr>
          <a:lstStyle/>
          <a:p>
            <a:pPr marL="12700" marR="5080" lvl="0" indent="478155" algn="l" defTabSz="914400" rtl="0" eaLnBrk="1" fontAlgn="auto" latinLnBrk="0" hangingPunct="1">
              <a:lnSpc>
                <a:spcPct val="100600"/>
              </a:lnSpc>
              <a:spcBef>
                <a:spcPts val="95"/>
              </a:spcBef>
              <a:spcAft>
                <a:spcPts val="0"/>
              </a:spcAft>
              <a:buClrTx/>
              <a:buSzTx/>
              <a:buFontTx/>
              <a:buNone/>
              <a:tabLst/>
              <a:defRPr/>
            </a:pPr>
            <a:r>
              <a:rPr kumimoji="0" sz="1850" b="1" i="0" u="none" strike="noStrike" kern="1200" cap="none" spc="-10" normalizeH="0" baseline="0" noProof="0" dirty="0">
                <a:ln>
                  <a:noFill/>
                </a:ln>
                <a:solidFill>
                  <a:prstClr val="black"/>
                </a:solidFill>
                <a:effectLst/>
                <a:uLnTx/>
                <a:uFillTx/>
                <a:latin typeface="Lato"/>
                <a:ea typeface="+mn-ea"/>
                <a:cs typeface="Lato"/>
              </a:rPr>
              <a:t>Value Platinum/Core</a:t>
            </a:r>
            <a:endParaRPr kumimoji="0" sz="1850" b="0" i="0" u="none" strike="noStrike" kern="1200" cap="none" spc="0" normalizeH="0" baseline="0" noProof="0" dirty="0">
              <a:ln>
                <a:noFill/>
              </a:ln>
              <a:solidFill>
                <a:prstClr val="black"/>
              </a:solidFill>
              <a:effectLst/>
              <a:uLnTx/>
              <a:uFillTx/>
              <a:latin typeface="Lato"/>
              <a:ea typeface="+mn-ea"/>
              <a:cs typeface="Lato"/>
            </a:endParaRPr>
          </a:p>
        </p:txBody>
      </p:sp>
      <p:sp>
        <p:nvSpPr>
          <p:cNvPr id="21" name="object 22">
            <a:extLst>
              <a:ext uri="{FF2B5EF4-FFF2-40B4-BE49-F238E27FC236}">
                <a16:creationId xmlns:a16="http://schemas.microsoft.com/office/drawing/2014/main" id="{ECB23CE5-8D12-D127-E3B0-BED57ED0ED69}"/>
              </a:ext>
            </a:extLst>
          </p:cNvPr>
          <p:cNvSpPr/>
          <p:nvPr/>
        </p:nvSpPr>
        <p:spPr>
          <a:xfrm>
            <a:off x="5213281" y="3836466"/>
            <a:ext cx="2129155" cy="521970"/>
          </a:xfrm>
          <a:custGeom>
            <a:avLst/>
            <a:gdLst/>
            <a:ahLst/>
            <a:cxnLst/>
            <a:rect l="l" t="t" r="r" b="b"/>
            <a:pathLst>
              <a:path w="2129154" h="521970">
                <a:moveTo>
                  <a:pt x="2128829" y="0"/>
                </a:moveTo>
                <a:lnTo>
                  <a:pt x="0" y="0"/>
                </a:lnTo>
                <a:lnTo>
                  <a:pt x="5317" y="21217"/>
                </a:lnTo>
                <a:lnTo>
                  <a:pt x="31284" y="85518"/>
                </a:lnTo>
                <a:lnTo>
                  <a:pt x="69160" y="147008"/>
                </a:lnTo>
                <a:lnTo>
                  <a:pt x="118221" y="205282"/>
                </a:lnTo>
                <a:lnTo>
                  <a:pt x="146719" y="233087"/>
                </a:lnTo>
                <a:lnTo>
                  <a:pt x="177742" y="259934"/>
                </a:lnTo>
                <a:lnTo>
                  <a:pt x="211198" y="285775"/>
                </a:lnTo>
                <a:lnTo>
                  <a:pt x="246996" y="310558"/>
                </a:lnTo>
                <a:lnTo>
                  <a:pt x="285047" y="334232"/>
                </a:lnTo>
                <a:lnTo>
                  <a:pt x="325260" y="356747"/>
                </a:lnTo>
                <a:lnTo>
                  <a:pt x="367543" y="378051"/>
                </a:lnTo>
                <a:lnTo>
                  <a:pt x="411806" y="398094"/>
                </a:lnTo>
                <a:lnTo>
                  <a:pt x="457959" y="416826"/>
                </a:lnTo>
                <a:lnTo>
                  <a:pt x="505911" y="434195"/>
                </a:lnTo>
                <a:lnTo>
                  <a:pt x="555571" y="450151"/>
                </a:lnTo>
                <a:lnTo>
                  <a:pt x="606848" y="464643"/>
                </a:lnTo>
                <a:lnTo>
                  <a:pt x="659652" y="477621"/>
                </a:lnTo>
                <a:lnTo>
                  <a:pt x="713892" y="489032"/>
                </a:lnTo>
                <a:lnTo>
                  <a:pt x="769478" y="498827"/>
                </a:lnTo>
                <a:lnTo>
                  <a:pt x="826318" y="506955"/>
                </a:lnTo>
                <a:lnTo>
                  <a:pt x="884323" y="513366"/>
                </a:lnTo>
                <a:lnTo>
                  <a:pt x="943401" y="518007"/>
                </a:lnTo>
                <a:lnTo>
                  <a:pt x="1003461" y="520830"/>
                </a:lnTo>
                <a:lnTo>
                  <a:pt x="1064414" y="521782"/>
                </a:lnTo>
                <a:lnTo>
                  <a:pt x="1125367" y="520830"/>
                </a:lnTo>
                <a:lnTo>
                  <a:pt x="1185428" y="518007"/>
                </a:lnTo>
                <a:lnTo>
                  <a:pt x="1244506" y="513366"/>
                </a:lnTo>
                <a:lnTo>
                  <a:pt x="1302510" y="506955"/>
                </a:lnTo>
                <a:lnTo>
                  <a:pt x="1359350" y="498827"/>
                </a:lnTo>
                <a:lnTo>
                  <a:pt x="1414936" y="489032"/>
                </a:lnTo>
                <a:lnTo>
                  <a:pt x="1469176" y="477621"/>
                </a:lnTo>
                <a:lnTo>
                  <a:pt x="1521980" y="464643"/>
                </a:lnTo>
                <a:lnTo>
                  <a:pt x="1573258" y="450151"/>
                </a:lnTo>
                <a:lnTo>
                  <a:pt x="1622917" y="434195"/>
                </a:lnTo>
                <a:lnTo>
                  <a:pt x="1670869" y="416826"/>
                </a:lnTo>
                <a:lnTo>
                  <a:pt x="1717022" y="398094"/>
                </a:lnTo>
                <a:lnTo>
                  <a:pt x="1761285" y="378051"/>
                </a:lnTo>
                <a:lnTo>
                  <a:pt x="1803568" y="356747"/>
                </a:lnTo>
                <a:lnTo>
                  <a:pt x="1843781" y="334232"/>
                </a:lnTo>
                <a:lnTo>
                  <a:pt x="1881832" y="310558"/>
                </a:lnTo>
                <a:lnTo>
                  <a:pt x="1917631" y="285775"/>
                </a:lnTo>
                <a:lnTo>
                  <a:pt x="1951086" y="259934"/>
                </a:lnTo>
                <a:lnTo>
                  <a:pt x="1982109" y="233087"/>
                </a:lnTo>
                <a:lnTo>
                  <a:pt x="2010607" y="205282"/>
                </a:lnTo>
                <a:lnTo>
                  <a:pt x="2036490" y="176573"/>
                </a:lnTo>
                <a:lnTo>
                  <a:pt x="2080050" y="116640"/>
                </a:lnTo>
                <a:lnTo>
                  <a:pt x="2112062" y="53693"/>
                </a:lnTo>
                <a:lnTo>
                  <a:pt x="2128829" y="0"/>
                </a:lnTo>
                <a:close/>
              </a:path>
            </a:pathLst>
          </a:custGeom>
          <a:solidFill>
            <a:srgbClr val="FFFFFF"/>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2" name="object 23">
            <a:extLst>
              <a:ext uri="{FF2B5EF4-FFF2-40B4-BE49-F238E27FC236}">
                <a16:creationId xmlns:a16="http://schemas.microsoft.com/office/drawing/2014/main" id="{F9F2736A-0153-2F71-E453-FD707A7C7FD7}"/>
              </a:ext>
            </a:extLst>
          </p:cNvPr>
          <p:cNvSpPr txBox="1"/>
          <p:nvPr/>
        </p:nvSpPr>
        <p:spPr>
          <a:xfrm>
            <a:off x="4725912" y="3757252"/>
            <a:ext cx="1621790" cy="548005"/>
          </a:xfrm>
          <a:prstGeom prst="rect">
            <a:avLst/>
          </a:prstGeom>
        </p:spPr>
        <p:txBody>
          <a:bodyPr vert="horz" wrap="square" lIns="0" tIns="12065" rIns="0" bIns="0" rtlCol="0">
            <a:spAutoFit/>
          </a:bodyPr>
          <a:lstStyle/>
          <a:p>
            <a:pPr marL="99695" marR="5080" lvl="0" indent="-87630" algn="l" defTabSz="914400" rtl="0" eaLnBrk="1" fontAlgn="auto" latinLnBrk="0" hangingPunct="1">
              <a:lnSpc>
                <a:spcPct val="100800"/>
              </a:lnSpc>
              <a:spcBef>
                <a:spcPts val="95"/>
              </a:spcBef>
              <a:spcAft>
                <a:spcPts val="0"/>
              </a:spcAft>
              <a:buClrTx/>
              <a:buSzTx/>
              <a:buFontTx/>
              <a:buNone/>
              <a:tabLst/>
              <a:defRPr/>
            </a:pPr>
            <a:r>
              <a:rPr kumimoji="0" sz="1700" b="1" i="0" u="none" strike="noStrike" kern="1200" cap="none" spc="0" normalizeH="0" baseline="0" noProof="0" dirty="0">
                <a:ln>
                  <a:noFill/>
                </a:ln>
                <a:solidFill>
                  <a:prstClr val="black"/>
                </a:solidFill>
                <a:effectLst/>
                <a:uLnTx/>
                <a:uFillTx/>
                <a:latin typeface="Lato"/>
                <a:ea typeface="+mn-ea"/>
                <a:cs typeface="Lato"/>
              </a:rPr>
              <a:t>New</a:t>
            </a:r>
            <a:r>
              <a:rPr kumimoji="0" sz="1700" b="1" i="0" u="none" strike="noStrike" kern="1200" cap="none" spc="-5" normalizeH="0" baseline="0" noProof="0" dirty="0">
                <a:ln>
                  <a:noFill/>
                </a:ln>
                <a:solidFill>
                  <a:prstClr val="black"/>
                </a:solidFill>
                <a:effectLst/>
                <a:uLnTx/>
                <a:uFillTx/>
                <a:latin typeface="Lato"/>
                <a:ea typeface="+mn-ea"/>
                <a:cs typeface="Lato"/>
              </a:rPr>
              <a:t> </a:t>
            </a:r>
            <a:r>
              <a:rPr kumimoji="0" sz="1700" b="1" i="0" u="none" strike="noStrike" kern="1200" cap="none" spc="0" normalizeH="0" baseline="0" noProof="0" dirty="0">
                <a:ln>
                  <a:noFill/>
                </a:ln>
                <a:solidFill>
                  <a:prstClr val="black"/>
                </a:solidFill>
                <a:effectLst/>
                <a:uLnTx/>
                <a:uFillTx/>
                <a:latin typeface="Lato"/>
                <a:ea typeface="+mn-ea"/>
                <a:cs typeface="Lato"/>
              </a:rPr>
              <a:t>Age</a:t>
            </a:r>
            <a:r>
              <a:rPr kumimoji="0" sz="1700" b="1" i="0" u="none" strike="noStrike" kern="1200" cap="none" spc="-5" normalizeH="0" baseline="0" noProof="0" dirty="0">
                <a:ln>
                  <a:noFill/>
                </a:ln>
                <a:solidFill>
                  <a:prstClr val="black"/>
                </a:solidFill>
                <a:effectLst/>
                <a:uLnTx/>
                <a:uFillTx/>
                <a:latin typeface="Lato"/>
                <a:ea typeface="+mn-ea"/>
                <a:cs typeface="Lato"/>
              </a:rPr>
              <a:t> </a:t>
            </a:r>
            <a:r>
              <a:rPr kumimoji="0" sz="1700" b="1" i="0" u="none" strike="noStrike" kern="1200" cap="none" spc="-10" normalizeH="0" baseline="0" noProof="0" dirty="0">
                <a:ln>
                  <a:noFill/>
                </a:ln>
                <a:solidFill>
                  <a:prstClr val="black"/>
                </a:solidFill>
                <a:effectLst/>
                <a:uLnTx/>
                <a:uFillTx/>
                <a:latin typeface="Lato"/>
                <a:ea typeface="+mn-ea"/>
                <a:cs typeface="Lato"/>
              </a:rPr>
              <a:t>Hybrid Core-Network</a:t>
            </a:r>
            <a:endParaRPr kumimoji="0" sz="1700" b="0" i="0" u="none" strike="noStrike" kern="1200" cap="none" spc="0" normalizeH="0" baseline="0" noProof="0" dirty="0">
              <a:ln>
                <a:noFill/>
              </a:ln>
              <a:solidFill>
                <a:prstClr val="black"/>
              </a:solidFill>
              <a:effectLst/>
              <a:uLnTx/>
              <a:uFillTx/>
              <a:latin typeface="Lato"/>
              <a:ea typeface="+mn-ea"/>
              <a:cs typeface="Lato"/>
            </a:endParaRPr>
          </a:p>
        </p:txBody>
      </p:sp>
      <p:sp>
        <p:nvSpPr>
          <p:cNvPr id="23" name="object 24">
            <a:extLst>
              <a:ext uri="{FF2B5EF4-FFF2-40B4-BE49-F238E27FC236}">
                <a16:creationId xmlns:a16="http://schemas.microsoft.com/office/drawing/2014/main" id="{FDCF978E-184B-912D-3C1F-D7616EB20203}"/>
              </a:ext>
            </a:extLst>
          </p:cNvPr>
          <p:cNvSpPr/>
          <p:nvPr/>
        </p:nvSpPr>
        <p:spPr>
          <a:xfrm>
            <a:off x="4953939" y="1872355"/>
            <a:ext cx="2682240" cy="1310005"/>
          </a:xfrm>
          <a:custGeom>
            <a:avLst/>
            <a:gdLst/>
            <a:ahLst/>
            <a:cxnLst/>
            <a:rect l="l" t="t" r="r" b="b"/>
            <a:pathLst>
              <a:path w="2682240" h="1310005">
                <a:moveTo>
                  <a:pt x="2529598" y="0"/>
                </a:moveTo>
                <a:lnTo>
                  <a:pt x="152400" y="0"/>
                </a:lnTo>
                <a:lnTo>
                  <a:pt x="104231" y="7769"/>
                </a:lnTo>
                <a:lnTo>
                  <a:pt x="62396" y="29405"/>
                </a:lnTo>
                <a:lnTo>
                  <a:pt x="29405" y="62396"/>
                </a:lnTo>
                <a:lnTo>
                  <a:pt x="7769" y="104231"/>
                </a:lnTo>
                <a:lnTo>
                  <a:pt x="0" y="152400"/>
                </a:lnTo>
                <a:lnTo>
                  <a:pt x="0" y="1157262"/>
                </a:lnTo>
                <a:lnTo>
                  <a:pt x="7769" y="1205430"/>
                </a:lnTo>
                <a:lnTo>
                  <a:pt x="29405" y="1247265"/>
                </a:lnTo>
                <a:lnTo>
                  <a:pt x="62396" y="1280256"/>
                </a:lnTo>
                <a:lnTo>
                  <a:pt x="104231" y="1301892"/>
                </a:lnTo>
                <a:lnTo>
                  <a:pt x="152400" y="1309662"/>
                </a:lnTo>
                <a:lnTo>
                  <a:pt x="2529598" y="1309662"/>
                </a:lnTo>
                <a:lnTo>
                  <a:pt x="2577771" y="1301892"/>
                </a:lnTo>
                <a:lnTo>
                  <a:pt x="2619607" y="1280256"/>
                </a:lnTo>
                <a:lnTo>
                  <a:pt x="2652596" y="1247265"/>
                </a:lnTo>
                <a:lnTo>
                  <a:pt x="2674229" y="1205430"/>
                </a:lnTo>
                <a:lnTo>
                  <a:pt x="2681998" y="1157262"/>
                </a:lnTo>
                <a:lnTo>
                  <a:pt x="2681998" y="152400"/>
                </a:lnTo>
                <a:lnTo>
                  <a:pt x="2674229" y="104231"/>
                </a:lnTo>
                <a:lnTo>
                  <a:pt x="2652596" y="62396"/>
                </a:lnTo>
                <a:lnTo>
                  <a:pt x="2619607" y="29405"/>
                </a:lnTo>
                <a:lnTo>
                  <a:pt x="2577771" y="7769"/>
                </a:lnTo>
                <a:lnTo>
                  <a:pt x="2529598" y="0"/>
                </a:lnTo>
                <a:close/>
              </a:path>
            </a:pathLst>
          </a:custGeom>
          <a:solidFill>
            <a:srgbClr val="E1E8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4" name="object 25">
            <a:extLst>
              <a:ext uri="{FF2B5EF4-FFF2-40B4-BE49-F238E27FC236}">
                <a16:creationId xmlns:a16="http://schemas.microsoft.com/office/drawing/2014/main" id="{8BA8156E-82A3-46F8-6015-2EF9819F09F0}"/>
              </a:ext>
            </a:extLst>
          </p:cNvPr>
          <p:cNvSpPr txBox="1"/>
          <p:nvPr/>
        </p:nvSpPr>
        <p:spPr>
          <a:xfrm>
            <a:off x="5088241" y="1942585"/>
            <a:ext cx="2413635" cy="1071880"/>
          </a:xfrm>
          <a:prstGeom prst="rect">
            <a:avLst/>
          </a:prstGeom>
        </p:spPr>
        <p:txBody>
          <a:bodyPr vert="horz" wrap="square" lIns="0" tIns="12700" rIns="0" bIns="0" rtlCol="0">
            <a:spAutoFit/>
          </a:bodyPr>
          <a:lstStyle/>
          <a:p>
            <a:pPr marL="12700" marR="5080" lvl="0" indent="0" algn="ct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Lato"/>
                <a:ea typeface="+mn-ea"/>
                <a:cs typeface="Lato"/>
              </a:rPr>
              <a:t>Unused</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MSA</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funds</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10" normalizeH="0" baseline="0" noProof="0" dirty="0">
                <a:ln>
                  <a:noFill/>
                </a:ln>
                <a:solidFill>
                  <a:prstClr val="black"/>
                </a:solidFill>
                <a:effectLst/>
                <a:uLnTx/>
                <a:uFillTx/>
                <a:latin typeface="Lato"/>
                <a:ea typeface="+mn-ea"/>
                <a:cs typeface="Lato"/>
              </a:rPr>
              <a:t>accumulate</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20" normalizeH="0" baseline="0" noProof="0" dirty="0">
                <a:ln>
                  <a:noFill/>
                </a:ln>
                <a:solidFill>
                  <a:prstClr val="black"/>
                </a:solidFill>
                <a:effectLst/>
                <a:uLnTx/>
                <a:uFillTx/>
                <a:latin typeface="Lato"/>
                <a:ea typeface="+mn-ea"/>
                <a:cs typeface="Lato"/>
              </a:rPr>
              <a:t>year </a:t>
            </a:r>
            <a:r>
              <a:rPr kumimoji="0" sz="1200" b="0" i="0" u="none" strike="noStrike" kern="1200" cap="none" spc="0" normalizeH="0" baseline="0" noProof="0" dirty="0">
                <a:ln>
                  <a:noFill/>
                </a:ln>
                <a:solidFill>
                  <a:prstClr val="black"/>
                </a:solidFill>
                <a:effectLst/>
                <a:uLnTx/>
                <a:uFillTx/>
                <a:latin typeface="Lato"/>
                <a:ea typeface="+mn-ea"/>
                <a:cs typeface="Lato"/>
              </a:rPr>
              <a:t>on</a:t>
            </a:r>
            <a:r>
              <a:rPr kumimoji="0" sz="1200" b="0" i="0" u="none" strike="noStrike" kern="1200" cap="none" spc="-1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year</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and,</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are</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refundable</a:t>
            </a:r>
            <a:r>
              <a:rPr kumimoji="0" sz="1200" b="0" i="0" u="none" strike="noStrike" kern="1200" cap="none" spc="-10" normalizeH="0" baseline="0" noProof="0" dirty="0">
                <a:ln>
                  <a:noFill/>
                </a:ln>
                <a:solidFill>
                  <a:prstClr val="black"/>
                </a:solidFill>
                <a:effectLst/>
                <a:uLnTx/>
                <a:uFillTx/>
                <a:latin typeface="Lato"/>
                <a:ea typeface="+mn-ea"/>
                <a:cs typeface="Lato"/>
              </a:rPr>
              <a:t> should </a:t>
            </a:r>
            <a:r>
              <a:rPr kumimoji="0" sz="1200" b="0" i="0" u="none" strike="noStrike" kern="1200" cap="none" spc="0" normalizeH="0" baseline="0" noProof="0" dirty="0">
                <a:ln>
                  <a:noFill/>
                </a:ln>
                <a:solidFill>
                  <a:prstClr val="black"/>
                </a:solidFill>
                <a:effectLst/>
                <a:uLnTx/>
                <a:uFillTx/>
                <a:latin typeface="Lato"/>
                <a:ea typeface="+mn-ea"/>
                <a:cs typeface="Lato"/>
              </a:rPr>
              <a:t>member</a:t>
            </a:r>
            <a:r>
              <a:rPr kumimoji="0" sz="1200" b="0" i="0" u="none" strike="noStrike" kern="1200" cap="none" spc="-3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leave</a:t>
            </a:r>
            <a:r>
              <a:rPr kumimoji="0" sz="1200" b="0" i="0" u="none" strike="noStrike" kern="1200" cap="none" spc="-3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a:t>
            </a:r>
            <a:r>
              <a:rPr kumimoji="0" sz="1200" b="0" i="0" u="none" strike="noStrike" kern="1200" cap="none" spc="-3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savings</a:t>
            </a:r>
            <a:r>
              <a:rPr kumimoji="0" sz="1200" b="0" i="0" u="none" strike="noStrike" kern="1200" cap="none" spc="-3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type</a:t>
            </a:r>
            <a:r>
              <a:rPr kumimoji="0" sz="1200" b="0" i="0" u="none" strike="noStrike" kern="1200" cap="none" spc="-30" normalizeH="0" baseline="0" noProof="0" dirty="0">
                <a:ln>
                  <a:noFill/>
                </a:ln>
                <a:solidFill>
                  <a:prstClr val="black"/>
                </a:solidFill>
                <a:effectLst/>
                <a:uLnTx/>
                <a:uFillTx/>
                <a:latin typeface="Lato"/>
                <a:ea typeface="+mn-ea"/>
                <a:cs typeface="Lato"/>
              </a:rPr>
              <a:t> </a:t>
            </a:r>
            <a:r>
              <a:rPr kumimoji="0" sz="1200" b="0" i="0" u="none" strike="noStrike" kern="1200" cap="none" spc="-10" normalizeH="0" baseline="0" noProof="0" dirty="0">
                <a:ln>
                  <a:noFill/>
                </a:ln>
                <a:solidFill>
                  <a:prstClr val="black"/>
                </a:solidFill>
                <a:effectLst/>
                <a:uLnTx/>
                <a:uFillTx/>
                <a:latin typeface="Lato"/>
                <a:ea typeface="+mn-ea"/>
                <a:cs typeface="Lato"/>
              </a:rPr>
              <a:t>plan.</a:t>
            </a:r>
            <a:endParaRPr kumimoji="0" sz="1200" b="0" i="0" u="none" strike="noStrike" kern="1200" cap="none" spc="0" normalizeH="0" baseline="0" noProof="0" dirty="0">
              <a:ln>
                <a:noFill/>
              </a:ln>
              <a:solidFill>
                <a:prstClr val="black"/>
              </a:solidFill>
              <a:effectLst/>
              <a:uLnTx/>
              <a:uFillTx/>
              <a:latin typeface="Lato"/>
              <a:ea typeface="+mn-ea"/>
              <a:cs typeface="Lato"/>
            </a:endParaRPr>
          </a:p>
          <a:p>
            <a:pPr marL="478790" marR="471805" lvl="0" indent="-635" algn="ctr" defTabSz="914400" rtl="0" eaLnBrk="1" fontAlgn="auto" latinLnBrk="0" hangingPunct="1">
              <a:lnSpc>
                <a:spcPct val="100000"/>
              </a:lnSpc>
              <a:spcBef>
                <a:spcPts val="80"/>
              </a:spcBef>
              <a:spcAft>
                <a:spcPts val="0"/>
              </a:spcAft>
              <a:buClrTx/>
              <a:buSzTx/>
              <a:buFontTx/>
              <a:buNone/>
              <a:tabLst/>
              <a:defRPr/>
            </a:pPr>
            <a:r>
              <a:rPr kumimoji="0" sz="1600" b="1" i="1" u="none" strike="noStrike" kern="1200" cap="none" spc="0" normalizeH="0" baseline="0" noProof="0" dirty="0">
                <a:ln>
                  <a:noFill/>
                </a:ln>
                <a:solidFill>
                  <a:prstClr val="black"/>
                </a:solidFill>
                <a:effectLst/>
                <a:uLnTx/>
                <a:uFillTx/>
                <a:latin typeface="Lato"/>
                <a:ea typeface="+mn-ea"/>
                <a:cs typeface="Lato"/>
              </a:rPr>
              <a:t>Its</a:t>
            </a:r>
            <a:r>
              <a:rPr kumimoji="0" sz="1600" b="1" i="1" u="none" strike="noStrike" kern="1200" cap="none" spc="-15" normalizeH="0" baseline="0" noProof="0" dirty="0">
                <a:ln>
                  <a:noFill/>
                </a:ln>
                <a:solidFill>
                  <a:prstClr val="black"/>
                </a:solidFill>
                <a:effectLst/>
                <a:uLnTx/>
                <a:uFillTx/>
                <a:latin typeface="Lato"/>
                <a:ea typeface="+mn-ea"/>
                <a:cs typeface="Lato"/>
              </a:rPr>
              <a:t> </a:t>
            </a:r>
            <a:r>
              <a:rPr kumimoji="0" sz="1600" b="1" i="1" u="none" strike="noStrike" kern="1200" cap="none" spc="-50" normalizeH="0" baseline="0" noProof="0" dirty="0">
                <a:ln>
                  <a:noFill/>
                </a:ln>
                <a:solidFill>
                  <a:prstClr val="black"/>
                </a:solidFill>
                <a:effectLst/>
                <a:uLnTx/>
                <a:uFillTx/>
                <a:latin typeface="Lato"/>
                <a:ea typeface="+mn-ea"/>
                <a:cs typeface="Lato"/>
              </a:rPr>
              <a:t>Your</a:t>
            </a:r>
            <a:r>
              <a:rPr kumimoji="0" sz="1600" b="1" i="1" u="none" strike="noStrike" kern="1200" cap="none" spc="-10" normalizeH="0" baseline="0" noProof="0" dirty="0">
                <a:ln>
                  <a:noFill/>
                </a:ln>
                <a:solidFill>
                  <a:prstClr val="black"/>
                </a:solidFill>
                <a:effectLst/>
                <a:uLnTx/>
                <a:uFillTx/>
                <a:latin typeface="Lato"/>
                <a:ea typeface="+mn-ea"/>
                <a:cs typeface="Lato"/>
              </a:rPr>
              <a:t> Medical </a:t>
            </a:r>
            <a:r>
              <a:rPr kumimoji="0" sz="1600" b="1" i="1" u="none" strike="noStrike" kern="1200" cap="none" spc="0" normalizeH="0" baseline="0" noProof="0" dirty="0">
                <a:ln>
                  <a:noFill/>
                </a:ln>
                <a:solidFill>
                  <a:prstClr val="black"/>
                </a:solidFill>
                <a:effectLst/>
                <a:uLnTx/>
                <a:uFillTx/>
                <a:latin typeface="Lato"/>
                <a:ea typeface="+mn-ea"/>
                <a:cs typeface="Lato"/>
              </a:rPr>
              <a:t>Savings</a:t>
            </a:r>
            <a:r>
              <a:rPr kumimoji="0" sz="1600" b="1" i="1" u="none" strike="noStrike" kern="1200" cap="none" spc="-35" normalizeH="0" baseline="0" noProof="0" dirty="0">
                <a:ln>
                  <a:noFill/>
                </a:ln>
                <a:solidFill>
                  <a:prstClr val="black"/>
                </a:solidFill>
                <a:effectLst/>
                <a:uLnTx/>
                <a:uFillTx/>
                <a:latin typeface="Lato"/>
                <a:ea typeface="+mn-ea"/>
                <a:cs typeface="Lato"/>
              </a:rPr>
              <a:t> </a:t>
            </a:r>
            <a:r>
              <a:rPr kumimoji="0" sz="1600" b="1" i="1" u="none" strike="noStrike" kern="1200" cap="none" spc="-10" normalizeH="0" baseline="0" noProof="0" dirty="0">
                <a:ln>
                  <a:noFill/>
                </a:ln>
                <a:solidFill>
                  <a:prstClr val="black"/>
                </a:solidFill>
                <a:effectLst/>
                <a:uLnTx/>
                <a:uFillTx/>
                <a:latin typeface="Lato"/>
                <a:ea typeface="+mn-ea"/>
                <a:cs typeface="Lato"/>
              </a:rPr>
              <a:t>Account!</a:t>
            </a:r>
            <a:endParaRPr kumimoji="0" sz="1600" b="0" i="0" u="none" strike="noStrike" kern="1200" cap="none" spc="0" normalizeH="0" baseline="0" noProof="0" dirty="0">
              <a:ln>
                <a:noFill/>
              </a:ln>
              <a:solidFill>
                <a:prstClr val="black"/>
              </a:solidFill>
              <a:effectLst/>
              <a:uLnTx/>
              <a:uFillTx/>
              <a:latin typeface="Lato"/>
              <a:ea typeface="+mn-ea"/>
              <a:cs typeface="Lato"/>
            </a:endParaRPr>
          </a:p>
        </p:txBody>
      </p:sp>
      <p:sp>
        <p:nvSpPr>
          <p:cNvPr id="25" name="object 26">
            <a:extLst>
              <a:ext uri="{FF2B5EF4-FFF2-40B4-BE49-F238E27FC236}">
                <a16:creationId xmlns:a16="http://schemas.microsoft.com/office/drawing/2014/main" id="{0D228E86-8735-F24C-656B-384294714E5C}"/>
              </a:ext>
            </a:extLst>
          </p:cNvPr>
          <p:cNvSpPr/>
          <p:nvPr/>
        </p:nvSpPr>
        <p:spPr>
          <a:xfrm>
            <a:off x="8487507" y="4473922"/>
            <a:ext cx="2682240" cy="1442720"/>
          </a:xfrm>
          <a:custGeom>
            <a:avLst/>
            <a:gdLst/>
            <a:ahLst/>
            <a:cxnLst/>
            <a:rect l="l" t="t" r="r" b="b"/>
            <a:pathLst>
              <a:path w="2682240" h="1442720">
                <a:moveTo>
                  <a:pt x="2529598" y="0"/>
                </a:moveTo>
                <a:lnTo>
                  <a:pt x="152400" y="0"/>
                </a:lnTo>
                <a:lnTo>
                  <a:pt x="104231" y="7769"/>
                </a:lnTo>
                <a:lnTo>
                  <a:pt x="62396" y="29405"/>
                </a:lnTo>
                <a:lnTo>
                  <a:pt x="29405" y="62396"/>
                </a:lnTo>
                <a:lnTo>
                  <a:pt x="7769" y="104231"/>
                </a:lnTo>
                <a:lnTo>
                  <a:pt x="0" y="152400"/>
                </a:lnTo>
                <a:lnTo>
                  <a:pt x="0" y="1290027"/>
                </a:lnTo>
                <a:lnTo>
                  <a:pt x="7769" y="1338196"/>
                </a:lnTo>
                <a:lnTo>
                  <a:pt x="29405" y="1380031"/>
                </a:lnTo>
                <a:lnTo>
                  <a:pt x="62396" y="1413022"/>
                </a:lnTo>
                <a:lnTo>
                  <a:pt x="104231" y="1434657"/>
                </a:lnTo>
                <a:lnTo>
                  <a:pt x="152400" y="1442427"/>
                </a:lnTo>
                <a:lnTo>
                  <a:pt x="2529598" y="1442427"/>
                </a:lnTo>
                <a:lnTo>
                  <a:pt x="2577771" y="1434657"/>
                </a:lnTo>
                <a:lnTo>
                  <a:pt x="2619607" y="1413022"/>
                </a:lnTo>
                <a:lnTo>
                  <a:pt x="2652596" y="1380031"/>
                </a:lnTo>
                <a:lnTo>
                  <a:pt x="2674229" y="1338196"/>
                </a:lnTo>
                <a:lnTo>
                  <a:pt x="2681998" y="1290027"/>
                </a:lnTo>
                <a:lnTo>
                  <a:pt x="2681998" y="152400"/>
                </a:lnTo>
                <a:lnTo>
                  <a:pt x="2674229" y="104231"/>
                </a:lnTo>
                <a:lnTo>
                  <a:pt x="2652596" y="62396"/>
                </a:lnTo>
                <a:lnTo>
                  <a:pt x="2619607" y="29405"/>
                </a:lnTo>
                <a:lnTo>
                  <a:pt x="2577771" y="7769"/>
                </a:lnTo>
                <a:lnTo>
                  <a:pt x="2529598" y="0"/>
                </a:lnTo>
                <a:close/>
              </a:path>
            </a:pathLst>
          </a:custGeom>
          <a:solidFill>
            <a:srgbClr val="E1E8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6" name="object 27">
            <a:extLst>
              <a:ext uri="{FF2B5EF4-FFF2-40B4-BE49-F238E27FC236}">
                <a16:creationId xmlns:a16="http://schemas.microsoft.com/office/drawing/2014/main" id="{00C82443-C636-8A1A-4862-F9EB89825964}"/>
              </a:ext>
            </a:extLst>
          </p:cNvPr>
          <p:cNvSpPr txBox="1"/>
          <p:nvPr/>
        </p:nvSpPr>
        <p:spPr>
          <a:xfrm>
            <a:off x="8683366" y="4616991"/>
            <a:ext cx="2331085" cy="1122680"/>
          </a:xfrm>
          <a:prstGeom prst="rect">
            <a:avLst/>
          </a:prstGeom>
        </p:spPr>
        <p:txBody>
          <a:bodyPr vert="horz" wrap="square" lIns="0" tIns="12700" rIns="0" bIns="0" rtlCol="0">
            <a:spAutoFit/>
          </a:bodyPr>
          <a:lstStyle/>
          <a:p>
            <a:pPr marL="243204" marR="20955" lvl="0" indent="0" algn="ctr"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10" normalizeH="0" baseline="0" noProof="0" dirty="0">
                <a:ln>
                  <a:noFill/>
                </a:ln>
                <a:solidFill>
                  <a:prstClr val="black"/>
                </a:solidFill>
                <a:effectLst/>
                <a:uLnTx/>
                <a:uFillTx/>
                <a:latin typeface="Lato"/>
                <a:ea typeface="+mn-ea"/>
                <a:cs typeface="Lato"/>
              </a:rPr>
              <a:t>In-</a:t>
            </a:r>
            <a:r>
              <a:rPr kumimoji="0" sz="1200" b="0" i="0" u="none" strike="noStrike" kern="1200" cap="none" spc="0" normalizeH="0" baseline="0" noProof="0" dirty="0">
                <a:ln>
                  <a:noFill/>
                </a:ln>
                <a:solidFill>
                  <a:prstClr val="black"/>
                </a:solidFill>
                <a:effectLst/>
                <a:uLnTx/>
                <a:uFillTx/>
                <a:latin typeface="Lato"/>
                <a:ea typeface="+mn-ea"/>
                <a:cs typeface="Lato"/>
              </a:rPr>
              <a:t>Hospital,</a:t>
            </a:r>
            <a:r>
              <a:rPr kumimoji="0" sz="1200" b="0" i="0" u="none" strike="noStrike" kern="1200" cap="none" spc="-4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potential</a:t>
            </a:r>
            <a:r>
              <a:rPr kumimoji="0" sz="1200" b="0" i="0" u="none" strike="noStrike" kern="1200" cap="none" spc="-4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high-</a:t>
            </a:r>
            <a:r>
              <a:rPr kumimoji="0" sz="1200" b="0" i="0" u="none" strike="noStrike" kern="1200" cap="none" spc="-20" normalizeH="0" baseline="0" noProof="0" dirty="0">
                <a:ln>
                  <a:noFill/>
                </a:ln>
                <a:solidFill>
                  <a:prstClr val="black"/>
                </a:solidFill>
                <a:effectLst/>
                <a:uLnTx/>
                <a:uFillTx/>
                <a:latin typeface="Lato"/>
                <a:ea typeface="+mn-ea"/>
                <a:cs typeface="Lato"/>
              </a:rPr>
              <a:t>cost </a:t>
            </a:r>
            <a:r>
              <a:rPr kumimoji="0" sz="1200" b="0" i="0" u="none" strike="noStrike" kern="1200" cap="none" spc="0" normalizeH="0" baseline="0" noProof="0" dirty="0">
                <a:ln>
                  <a:noFill/>
                </a:ln>
                <a:solidFill>
                  <a:prstClr val="black"/>
                </a:solidFill>
                <a:effectLst/>
                <a:uLnTx/>
                <a:uFillTx/>
                <a:latin typeface="Lato"/>
                <a:ea typeface="+mn-ea"/>
                <a:cs typeface="Lato"/>
              </a:rPr>
              <a:t>events,</a:t>
            </a:r>
            <a:r>
              <a:rPr kumimoji="0" sz="1200" b="0" i="0" u="none" strike="noStrike" kern="1200" cap="none" spc="-2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are</a:t>
            </a:r>
            <a:r>
              <a:rPr kumimoji="0" sz="1200" b="0" i="0" u="none" strike="noStrike" kern="1200" cap="none" spc="-20" normalizeH="0" baseline="0" noProof="0" dirty="0">
                <a:ln>
                  <a:noFill/>
                </a:ln>
                <a:solidFill>
                  <a:prstClr val="black"/>
                </a:solidFill>
                <a:effectLst/>
                <a:uLnTx/>
                <a:uFillTx/>
                <a:latin typeface="Lato"/>
                <a:ea typeface="+mn-ea"/>
                <a:cs typeface="Lato"/>
              </a:rPr>
              <a:t> </a:t>
            </a:r>
            <a:r>
              <a:rPr kumimoji="0" sz="1200" b="0" i="0" u="none" strike="noStrike" kern="1200" cap="none" spc="-10" normalizeH="0" baseline="0" noProof="0" dirty="0">
                <a:ln>
                  <a:noFill/>
                </a:ln>
                <a:solidFill>
                  <a:prstClr val="black"/>
                </a:solidFill>
                <a:effectLst/>
                <a:uLnTx/>
                <a:uFillTx/>
                <a:latin typeface="Lato"/>
                <a:ea typeface="+mn-ea"/>
                <a:cs typeface="Lato"/>
              </a:rPr>
              <a:t>covered</a:t>
            </a:r>
            <a:r>
              <a:rPr kumimoji="0" sz="1200" b="0" i="0" u="none" strike="noStrike" kern="1200" cap="none" spc="-2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by</a:t>
            </a:r>
            <a:r>
              <a:rPr kumimoji="0" sz="1200" b="0" i="0" u="none" strike="noStrike" kern="1200" cap="none" spc="-20" normalizeH="0" baseline="0" noProof="0" dirty="0">
                <a:ln>
                  <a:noFill/>
                </a:ln>
                <a:solidFill>
                  <a:prstClr val="black"/>
                </a:solidFill>
                <a:effectLst/>
                <a:uLnTx/>
                <a:uFillTx/>
                <a:latin typeface="Lato"/>
                <a:ea typeface="+mn-ea"/>
                <a:cs typeface="Lato"/>
              </a:rPr>
              <a:t> </a:t>
            </a:r>
            <a:r>
              <a:rPr kumimoji="0" sz="1200" b="0" i="0" u="none" strike="noStrike" kern="1200" cap="none" spc="-25" normalizeH="0" baseline="0" noProof="0" dirty="0">
                <a:ln>
                  <a:noFill/>
                </a:ln>
                <a:solidFill>
                  <a:prstClr val="black"/>
                </a:solidFill>
                <a:effectLst/>
                <a:uLnTx/>
                <a:uFillTx/>
                <a:latin typeface="Lato"/>
                <a:ea typeface="+mn-ea"/>
                <a:cs typeface="Lato"/>
              </a:rPr>
              <a:t>the </a:t>
            </a:r>
            <a:r>
              <a:rPr kumimoji="0" sz="1200" b="0" i="0" u="none" strike="noStrike" kern="1200" cap="none" spc="0" normalizeH="0" baseline="0" noProof="0" dirty="0">
                <a:ln>
                  <a:noFill/>
                </a:ln>
                <a:solidFill>
                  <a:prstClr val="black"/>
                </a:solidFill>
                <a:effectLst/>
                <a:uLnTx/>
                <a:uFillTx/>
                <a:latin typeface="Lato"/>
                <a:ea typeface="+mn-ea"/>
                <a:cs typeface="Lato"/>
              </a:rPr>
              <a:t>Scheme along </a:t>
            </a:r>
            <a:r>
              <a:rPr kumimoji="0" sz="1200" b="0" i="0" u="none" strike="noStrike" kern="1200" cap="none" spc="-10" normalizeH="0" baseline="0" noProof="0" dirty="0">
                <a:ln>
                  <a:noFill/>
                </a:ln>
                <a:solidFill>
                  <a:prstClr val="black"/>
                </a:solidFill>
                <a:effectLst/>
                <a:uLnTx/>
                <a:uFillTx/>
                <a:latin typeface="Lato"/>
                <a:ea typeface="+mn-ea"/>
                <a:cs typeface="Lato"/>
              </a:rPr>
              <a:t>with:</a:t>
            </a:r>
            <a:endParaRPr kumimoji="0" sz="1200" b="0" i="0" u="none" strike="noStrike" kern="1200" cap="none" spc="0" normalizeH="0" baseline="0" noProof="0" dirty="0">
              <a:ln>
                <a:noFill/>
              </a:ln>
              <a:solidFill>
                <a:prstClr val="black"/>
              </a:solidFill>
              <a:effectLst/>
              <a:uLnTx/>
              <a:uFillTx/>
              <a:latin typeface="Lato"/>
              <a:ea typeface="+mn-ea"/>
              <a:cs typeface="Lato"/>
            </a:endParaRPr>
          </a:p>
          <a:p>
            <a:pPr marL="240665" marR="0" lvl="0" indent="-227965" algn="l" defTabSz="914400" rtl="0" eaLnBrk="1" fontAlgn="auto" latinLnBrk="0" hangingPunct="1">
              <a:lnSpc>
                <a:spcPct val="100000"/>
              </a:lnSpc>
              <a:spcBef>
                <a:spcPts val="0"/>
              </a:spcBef>
              <a:spcAft>
                <a:spcPts val="0"/>
              </a:spcAft>
              <a:buClrTx/>
              <a:buSzTx/>
              <a:buFontTx/>
              <a:buChar char="•"/>
              <a:tabLst>
                <a:tab pos="240665" algn="l"/>
              </a:tabLst>
              <a:defRPr/>
            </a:pPr>
            <a:r>
              <a:rPr kumimoji="0" sz="1200" b="0" i="0" u="none" strike="noStrike" kern="1200" cap="none" spc="0" normalizeH="0" baseline="0" noProof="0" dirty="0">
                <a:ln>
                  <a:noFill/>
                </a:ln>
                <a:solidFill>
                  <a:prstClr val="black"/>
                </a:solidFill>
                <a:effectLst/>
                <a:uLnTx/>
                <a:uFillTx/>
                <a:latin typeface="Lato"/>
                <a:ea typeface="+mn-ea"/>
                <a:cs typeface="Lato"/>
              </a:rPr>
              <a:t>PMB Chronic </a:t>
            </a:r>
            <a:r>
              <a:rPr kumimoji="0" sz="1200" b="0" i="0" u="none" strike="noStrike" kern="1200" cap="none" spc="-10" normalizeH="0" baseline="0" noProof="0" dirty="0">
                <a:ln>
                  <a:noFill/>
                </a:ln>
                <a:solidFill>
                  <a:prstClr val="black"/>
                </a:solidFill>
                <a:effectLst/>
                <a:uLnTx/>
                <a:uFillTx/>
                <a:latin typeface="Lato"/>
                <a:ea typeface="+mn-ea"/>
                <a:cs typeface="Lato"/>
              </a:rPr>
              <a:t>Conditions</a:t>
            </a:r>
            <a:endParaRPr kumimoji="0" sz="1200" b="0" i="0" u="none" strike="noStrike" kern="1200" cap="none" spc="0" normalizeH="0" baseline="0" noProof="0" dirty="0">
              <a:ln>
                <a:noFill/>
              </a:ln>
              <a:solidFill>
                <a:prstClr val="black"/>
              </a:solidFill>
              <a:effectLst/>
              <a:uLnTx/>
              <a:uFillTx/>
              <a:latin typeface="Lato"/>
              <a:ea typeface="+mn-ea"/>
              <a:cs typeface="Lato"/>
            </a:endParaRPr>
          </a:p>
          <a:p>
            <a:pPr marL="240665" marR="0" lvl="0" indent="-227965" algn="l" defTabSz="914400" rtl="0" eaLnBrk="1" fontAlgn="auto" latinLnBrk="0" hangingPunct="1">
              <a:lnSpc>
                <a:spcPct val="100000"/>
              </a:lnSpc>
              <a:spcBef>
                <a:spcPts val="0"/>
              </a:spcBef>
              <a:spcAft>
                <a:spcPts val="0"/>
              </a:spcAft>
              <a:buClrTx/>
              <a:buSzTx/>
              <a:buFontTx/>
              <a:buChar char="•"/>
              <a:tabLst>
                <a:tab pos="240665" algn="l"/>
              </a:tabLst>
              <a:defRPr/>
            </a:pPr>
            <a:r>
              <a:rPr kumimoji="0" sz="1200" b="0" i="0" u="none" strike="noStrike" kern="1200" cap="none" spc="0" normalizeH="0" baseline="0" noProof="0" dirty="0">
                <a:ln>
                  <a:noFill/>
                </a:ln>
                <a:solidFill>
                  <a:prstClr val="black"/>
                </a:solidFill>
                <a:effectLst/>
                <a:uLnTx/>
                <a:uFillTx/>
                <a:latin typeface="Lato"/>
                <a:ea typeface="+mn-ea"/>
                <a:cs typeface="Lato"/>
              </a:rPr>
              <a:t>Annual</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10" normalizeH="0" baseline="0" noProof="0" dirty="0">
                <a:ln>
                  <a:noFill/>
                </a:ln>
                <a:solidFill>
                  <a:prstClr val="black"/>
                </a:solidFill>
                <a:effectLst/>
                <a:uLnTx/>
                <a:uFillTx/>
                <a:latin typeface="Lato"/>
                <a:ea typeface="+mn-ea"/>
                <a:cs typeface="Lato"/>
              </a:rPr>
              <a:t>Wellness</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and </a:t>
            </a:r>
            <a:r>
              <a:rPr kumimoji="0" sz="1200" b="0" i="0" u="none" strike="noStrike" kern="1200" cap="none" spc="-10" normalizeH="0" baseline="0" noProof="0" dirty="0">
                <a:ln>
                  <a:noFill/>
                </a:ln>
                <a:solidFill>
                  <a:prstClr val="black"/>
                </a:solidFill>
                <a:effectLst/>
                <a:uLnTx/>
                <a:uFillTx/>
                <a:latin typeface="Lato"/>
                <a:ea typeface="+mn-ea"/>
                <a:cs typeface="Lato"/>
              </a:rPr>
              <a:t>Screening</a:t>
            </a:r>
            <a:endParaRPr kumimoji="0" sz="1200" b="0" i="0" u="none" strike="noStrike" kern="1200" cap="none" spc="0" normalizeH="0" baseline="0" noProof="0" dirty="0">
              <a:ln>
                <a:noFill/>
              </a:ln>
              <a:solidFill>
                <a:prstClr val="black"/>
              </a:solidFill>
              <a:effectLst/>
              <a:uLnTx/>
              <a:uFillTx/>
              <a:latin typeface="Lato"/>
              <a:ea typeface="+mn-ea"/>
              <a:cs typeface="Lato"/>
            </a:endParaRPr>
          </a:p>
          <a:p>
            <a:pPr marL="240665" marR="0" lvl="0" indent="-227965" algn="l" defTabSz="914400" rtl="0" eaLnBrk="1" fontAlgn="auto" latinLnBrk="0" hangingPunct="1">
              <a:lnSpc>
                <a:spcPct val="100000"/>
              </a:lnSpc>
              <a:spcBef>
                <a:spcPts val="0"/>
              </a:spcBef>
              <a:spcAft>
                <a:spcPts val="0"/>
              </a:spcAft>
              <a:buClrTx/>
              <a:buSzTx/>
              <a:buFontTx/>
              <a:buChar char="•"/>
              <a:tabLst>
                <a:tab pos="240665" algn="l"/>
              </a:tabLst>
              <a:defRPr/>
            </a:pPr>
            <a:r>
              <a:rPr kumimoji="0" sz="1200" b="0" i="0" u="none" strike="noStrike" kern="1200" cap="none" spc="0" normalizeH="0" baseline="0" noProof="0" dirty="0">
                <a:ln>
                  <a:noFill/>
                </a:ln>
                <a:solidFill>
                  <a:prstClr val="black"/>
                </a:solidFill>
                <a:effectLst/>
                <a:uLnTx/>
                <a:uFillTx/>
                <a:latin typeface="Lato"/>
                <a:ea typeface="+mn-ea"/>
                <a:cs typeface="Lato"/>
              </a:rPr>
              <a:t>Maternity</a:t>
            </a:r>
            <a:r>
              <a:rPr kumimoji="0" sz="1200" b="0" i="0" u="none" strike="noStrike" kern="1200" cap="none" spc="-55" normalizeH="0" baseline="0" noProof="0" dirty="0">
                <a:ln>
                  <a:noFill/>
                </a:ln>
                <a:solidFill>
                  <a:prstClr val="black"/>
                </a:solidFill>
                <a:effectLst/>
                <a:uLnTx/>
                <a:uFillTx/>
                <a:latin typeface="Lato"/>
                <a:ea typeface="+mn-ea"/>
                <a:cs typeface="Lato"/>
              </a:rPr>
              <a:t> </a:t>
            </a:r>
            <a:r>
              <a:rPr kumimoji="0" sz="1200" b="0" i="0" u="none" strike="noStrike" kern="1200" cap="none" spc="-10" normalizeH="0" baseline="0" noProof="0" dirty="0">
                <a:ln>
                  <a:noFill/>
                </a:ln>
                <a:solidFill>
                  <a:prstClr val="black"/>
                </a:solidFill>
                <a:effectLst/>
                <a:uLnTx/>
                <a:uFillTx/>
                <a:latin typeface="Lato"/>
                <a:ea typeface="+mn-ea"/>
                <a:cs typeface="Lato"/>
              </a:rPr>
              <a:t>Benefits</a:t>
            </a:r>
            <a:endParaRPr kumimoji="0" sz="1200" b="0" i="0" u="none" strike="noStrike" kern="1200" cap="none" spc="0" normalizeH="0" baseline="0" noProof="0" dirty="0">
              <a:ln>
                <a:noFill/>
              </a:ln>
              <a:solidFill>
                <a:prstClr val="black"/>
              </a:solidFill>
              <a:effectLst/>
              <a:uLnTx/>
              <a:uFillTx/>
              <a:latin typeface="Lato"/>
              <a:ea typeface="+mn-ea"/>
              <a:cs typeface="Lato"/>
            </a:endParaRPr>
          </a:p>
        </p:txBody>
      </p:sp>
      <p:sp>
        <p:nvSpPr>
          <p:cNvPr id="27" name="object 28">
            <a:extLst>
              <a:ext uri="{FF2B5EF4-FFF2-40B4-BE49-F238E27FC236}">
                <a16:creationId xmlns:a16="http://schemas.microsoft.com/office/drawing/2014/main" id="{8162F5DA-495E-CAC9-12FF-B3C54737082F}"/>
              </a:ext>
            </a:extLst>
          </p:cNvPr>
          <p:cNvSpPr/>
          <p:nvPr/>
        </p:nvSpPr>
        <p:spPr>
          <a:xfrm>
            <a:off x="1396086" y="4118147"/>
            <a:ext cx="3185795" cy="1828800"/>
          </a:xfrm>
          <a:custGeom>
            <a:avLst/>
            <a:gdLst/>
            <a:ahLst/>
            <a:cxnLst/>
            <a:rect l="l" t="t" r="r" b="b"/>
            <a:pathLst>
              <a:path w="3185795" h="1828800">
                <a:moveTo>
                  <a:pt x="3032848" y="0"/>
                </a:moveTo>
                <a:lnTo>
                  <a:pt x="152400" y="0"/>
                </a:lnTo>
                <a:lnTo>
                  <a:pt x="104231" y="7769"/>
                </a:lnTo>
                <a:lnTo>
                  <a:pt x="62396" y="29405"/>
                </a:lnTo>
                <a:lnTo>
                  <a:pt x="29405" y="62396"/>
                </a:lnTo>
                <a:lnTo>
                  <a:pt x="7769" y="104231"/>
                </a:lnTo>
                <a:lnTo>
                  <a:pt x="0" y="152400"/>
                </a:lnTo>
                <a:lnTo>
                  <a:pt x="0" y="1676120"/>
                </a:lnTo>
                <a:lnTo>
                  <a:pt x="7769" y="1724293"/>
                </a:lnTo>
                <a:lnTo>
                  <a:pt x="29405" y="1766129"/>
                </a:lnTo>
                <a:lnTo>
                  <a:pt x="62396" y="1799118"/>
                </a:lnTo>
                <a:lnTo>
                  <a:pt x="104231" y="1820751"/>
                </a:lnTo>
                <a:lnTo>
                  <a:pt x="152400" y="1828520"/>
                </a:lnTo>
                <a:lnTo>
                  <a:pt x="3032848" y="1828520"/>
                </a:lnTo>
                <a:lnTo>
                  <a:pt x="3081021" y="1820751"/>
                </a:lnTo>
                <a:lnTo>
                  <a:pt x="3122857" y="1799118"/>
                </a:lnTo>
                <a:lnTo>
                  <a:pt x="3155846" y="1766129"/>
                </a:lnTo>
                <a:lnTo>
                  <a:pt x="3177480" y="1724293"/>
                </a:lnTo>
                <a:lnTo>
                  <a:pt x="3185248" y="1676120"/>
                </a:lnTo>
                <a:lnTo>
                  <a:pt x="3185248" y="152400"/>
                </a:lnTo>
                <a:lnTo>
                  <a:pt x="3177480" y="104231"/>
                </a:lnTo>
                <a:lnTo>
                  <a:pt x="3155846" y="62396"/>
                </a:lnTo>
                <a:lnTo>
                  <a:pt x="3122857" y="29405"/>
                </a:lnTo>
                <a:lnTo>
                  <a:pt x="3081021" y="7769"/>
                </a:lnTo>
                <a:lnTo>
                  <a:pt x="3032848" y="0"/>
                </a:lnTo>
                <a:close/>
              </a:path>
            </a:pathLst>
          </a:custGeom>
          <a:solidFill>
            <a:srgbClr val="E1E8F6"/>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28" name="object 29">
            <a:extLst>
              <a:ext uri="{FF2B5EF4-FFF2-40B4-BE49-F238E27FC236}">
                <a16:creationId xmlns:a16="http://schemas.microsoft.com/office/drawing/2014/main" id="{B9AE4B44-1F79-E616-1AE6-BE0E220DCA1F}"/>
              </a:ext>
            </a:extLst>
          </p:cNvPr>
          <p:cNvSpPr txBox="1"/>
          <p:nvPr/>
        </p:nvSpPr>
        <p:spPr>
          <a:xfrm>
            <a:off x="1749488" y="4259899"/>
            <a:ext cx="2357120" cy="1391920"/>
          </a:xfrm>
          <a:prstGeom prst="rect">
            <a:avLst/>
          </a:prstGeom>
        </p:spPr>
        <p:txBody>
          <a:bodyPr vert="horz" wrap="square" lIns="0" tIns="12700" rIns="0" bIns="0" rtlCol="0">
            <a:spAutoFit/>
          </a:bodyPr>
          <a:lstStyle/>
          <a:p>
            <a:pPr marL="0" marR="0" lvl="0" indent="0" algn="ctr" defTabSz="914400" rtl="0" eaLnBrk="1" fontAlgn="auto" latinLnBrk="0" hangingPunct="1">
              <a:lnSpc>
                <a:spcPts val="1880"/>
              </a:lnSpc>
              <a:spcBef>
                <a:spcPts val="100"/>
              </a:spcBef>
              <a:spcAft>
                <a:spcPts val="0"/>
              </a:spcAft>
              <a:buClrTx/>
              <a:buSzTx/>
              <a:buFontTx/>
              <a:buNone/>
              <a:tabLst/>
              <a:defRPr/>
            </a:pPr>
            <a:r>
              <a:rPr kumimoji="0" sz="1600" b="1" i="1" u="none" strike="noStrike" kern="1200" cap="none" spc="-10" normalizeH="0" baseline="0" noProof="0" dirty="0">
                <a:ln>
                  <a:noFill/>
                </a:ln>
                <a:solidFill>
                  <a:prstClr val="black"/>
                </a:solidFill>
                <a:effectLst/>
                <a:uLnTx/>
                <a:uFillTx/>
                <a:latin typeface="Lato"/>
                <a:ea typeface="+mn-ea"/>
                <a:cs typeface="Lato"/>
              </a:rPr>
              <a:t>Built-</a:t>
            </a:r>
            <a:r>
              <a:rPr kumimoji="0" sz="1600" b="1" i="1" u="none" strike="noStrike" kern="1200" cap="none" spc="0" normalizeH="0" baseline="0" noProof="0" dirty="0">
                <a:ln>
                  <a:noFill/>
                </a:ln>
                <a:solidFill>
                  <a:prstClr val="black"/>
                </a:solidFill>
                <a:effectLst/>
                <a:uLnTx/>
                <a:uFillTx/>
                <a:latin typeface="Lato"/>
                <a:ea typeface="+mn-ea"/>
                <a:cs typeface="Lato"/>
              </a:rPr>
              <a:t>in</a:t>
            </a:r>
            <a:r>
              <a:rPr kumimoji="0" sz="1600" b="1" i="1" u="none" strike="noStrike" kern="1200" cap="none" spc="-25" normalizeH="0" baseline="0" noProof="0" dirty="0">
                <a:ln>
                  <a:noFill/>
                </a:ln>
                <a:solidFill>
                  <a:prstClr val="black"/>
                </a:solidFill>
                <a:effectLst/>
                <a:uLnTx/>
                <a:uFillTx/>
                <a:latin typeface="Lato"/>
                <a:ea typeface="+mn-ea"/>
                <a:cs typeface="Lato"/>
              </a:rPr>
              <a:t> </a:t>
            </a:r>
            <a:r>
              <a:rPr kumimoji="0" sz="1600" b="1" i="1" u="none" strike="noStrike" kern="1200" cap="none" spc="0" normalizeH="0" baseline="0" noProof="0" dirty="0">
                <a:ln>
                  <a:noFill/>
                </a:ln>
                <a:solidFill>
                  <a:prstClr val="black"/>
                </a:solidFill>
                <a:effectLst/>
                <a:uLnTx/>
                <a:uFillTx/>
                <a:latin typeface="Lato"/>
                <a:ea typeface="+mn-ea"/>
                <a:cs typeface="Lato"/>
              </a:rPr>
              <a:t>Peace</a:t>
            </a:r>
            <a:r>
              <a:rPr kumimoji="0" sz="1600" b="1" i="1" u="none" strike="noStrike" kern="1200" cap="none" spc="-15" normalizeH="0" baseline="0" noProof="0" dirty="0">
                <a:ln>
                  <a:noFill/>
                </a:ln>
                <a:solidFill>
                  <a:prstClr val="black"/>
                </a:solidFill>
                <a:effectLst/>
                <a:uLnTx/>
                <a:uFillTx/>
                <a:latin typeface="Lato"/>
                <a:ea typeface="+mn-ea"/>
                <a:cs typeface="Lato"/>
              </a:rPr>
              <a:t> </a:t>
            </a:r>
            <a:r>
              <a:rPr kumimoji="0" sz="1600" b="1" i="1" u="none" strike="noStrike" kern="1200" cap="none" spc="0" normalizeH="0" baseline="0" noProof="0" dirty="0">
                <a:ln>
                  <a:noFill/>
                </a:ln>
                <a:solidFill>
                  <a:prstClr val="black"/>
                </a:solidFill>
                <a:effectLst/>
                <a:uLnTx/>
                <a:uFillTx/>
                <a:latin typeface="Lato"/>
                <a:ea typeface="+mn-ea"/>
                <a:cs typeface="Lato"/>
              </a:rPr>
              <a:t>of</a:t>
            </a:r>
            <a:r>
              <a:rPr kumimoji="0" sz="1600" b="1" i="1" u="none" strike="noStrike" kern="1200" cap="none" spc="-15" normalizeH="0" baseline="0" noProof="0" dirty="0">
                <a:ln>
                  <a:noFill/>
                </a:ln>
                <a:solidFill>
                  <a:prstClr val="black"/>
                </a:solidFill>
                <a:effectLst/>
                <a:uLnTx/>
                <a:uFillTx/>
                <a:latin typeface="Lato"/>
                <a:ea typeface="+mn-ea"/>
                <a:cs typeface="Lato"/>
              </a:rPr>
              <a:t> </a:t>
            </a:r>
            <a:r>
              <a:rPr kumimoji="0" sz="1600" b="1" i="1" u="none" strike="noStrike" kern="1200" cap="none" spc="-20" normalizeH="0" baseline="0" noProof="0" dirty="0">
                <a:ln>
                  <a:noFill/>
                </a:ln>
                <a:solidFill>
                  <a:prstClr val="black"/>
                </a:solidFill>
                <a:effectLst/>
                <a:uLnTx/>
                <a:uFillTx/>
                <a:latin typeface="Lato"/>
                <a:ea typeface="+mn-ea"/>
                <a:cs typeface="Lato"/>
              </a:rPr>
              <a:t>Mind</a:t>
            </a:r>
            <a:endParaRPr kumimoji="0" sz="1600" b="0" i="0" u="none" strike="noStrike" kern="1200" cap="none" spc="0" normalizeH="0" baseline="0" noProof="0" dirty="0">
              <a:ln>
                <a:noFill/>
              </a:ln>
              <a:solidFill>
                <a:prstClr val="black"/>
              </a:solidFill>
              <a:effectLst/>
              <a:uLnTx/>
              <a:uFillTx/>
              <a:latin typeface="Lato"/>
              <a:ea typeface="+mn-ea"/>
              <a:cs typeface="Lato"/>
            </a:endParaRPr>
          </a:p>
          <a:p>
            <a:pPr marL="12065" marR="5080" lvl="0" indent="0" algn="ctr" defTabSz="914400" rtl="0" eaLnBrk="1" fontAlgn="auto" latinLnBrk="0" hangingPunct="1">
              <a:lnSpc>
                <a:spcPts val="1440"/>
              </a:lnSpc>
              <a:spcBef>
                <a:spcPts val="5"/>
              </a:spcBef>
              <a:spcAft>
                <a:spcPts val="0"/>
              </a:spcAft>
              <a:buClrTx/>
              <a:buSzTx/>
              <a:buFontTx/>
              <a:buNone/>
              <a:tabLst/>
              <a:defRPr/>
            </a:pPr>
            <a:r>
              <a:rPr kumimoji="0" sz="1200" b="0" i="0" u="none" strike="noStrike" kern="1200" cap="none" spc="0" normalizeH="0" baseline="0" noProof="0" dirty="0">
                <a:ln>
                  <a:noFill/>
                </a:ln>
                <a:solidFill>
                  <a:prstClr val="black"/>
                </a:solidFill>
                <a:effectLst/>
                <a:uLnTx/>
                <a:uFillTx/>
                <a:latin typeface="Lato"/>
                <a:ea typeface="+mn-ea"/>
                <a:cs typeface="Lato"/>
              </a:rPr>
              <a:t>–</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Should</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your</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MSA</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be</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fully</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10" normalizeH="0" baseline="0" noProof="0" dirty="0">
                <a:ln>
                  <a:noFill/>
                </a:ln>
                <a:solidFill>
                  <a:prstClr val="black"/>
                </a:solidFill>
                <a:effectLst/>
                <a:uLnTx/>
                <a:uFillTx/>
                <a:latin typeface="Lato"/>
                <a:ea typeface="+mn-ea"/>
                <a:cs typeface="Lato"/>
              </a:rPr>
              <a:t>utilised, </a:t>
            </a:r>
            <a:r>
              <a:rPr kumimoji="0" sz="1200" b="0" i="0" u="none" strike="noStrike" kern="1200" cap="none" spc="0" normalizeH="0" baseline="0" noProof="0" dirty="0">
                <a:ln>
                  <a:noFill/>
                </a:ln>
                <a:solidFill>
                  <a:prstClr val="black"/>
                </a:solidFill>
                <a:effectLst/>
                <a:uLnTx/>
                <a:uFillTx/>
                <a:latin typeface="Lato"/>
                <a:ea typeface="+mn-ea"/>
                <a:cs typeface="Lato"/>
              </a:rPr>
              <a:t>a</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Small</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Self-funded</a:t>
            </a:r>
            <a:r>
              <a:rPr kumimoji="0" sz="1200" b="0" i="0" u="none" strike="noStrike" kern="1200" cap="none" spc="-5" normalizeH="0" baseline="0" noProof="0" dirty="0">
                <a:ln>
                  <a:noFill/>
                </a:ln>
                <a:solidFill>
                  <a:prstClr val="black"/>
                </a:solidFill>
                <a:effectLst/>
                <a:uLnTx/>
                <a:uFillTx/>
                <a:latin typeface="Lato"/>
                <a:ea typeface="+mn-ea"/>
                <a:cs typeface="Lato"/>
              </a:rPr>
              <a:t> </a:t>
            </a:r>
            <a:r>
              <a:rPr kumimoji="0" sz="1200" b="0" i="0" u="none" strike="noStrike" kern="1200" cap="none" spc="-10" normalizeH="0" baseline="0" noProof="0" dirty="0">
                <a:ln>
                  <a:noFill/>
                </a:ln>
                <a:solidFill>
                  <a:prstClr val="black"/>
                </a:solidFill>
                <a:effectLst/>
                <a:uLnTx/>
                <a:uFillTx/>
                <a:latin typeface="Lato"/>
                <a:ea typeface="+mn-ea"/>
                <a:cs typeface="Lato"/>
              </a:rPr>
              <a:t>Payment </a:t>
            </a:r>
            <a:r>
              <a:rPr kumimoji="0" sz="1200" b="0" i="0" u="none" strike="noStrike" kern="1200" cap="none" spc="-25" normalizeH="0" baseline="0" noProof="0" dirty="0">
                <a:ln>
                  <a:noFill/>
                </a:ln>
                <a:solidFill>
                  <a:prstClr val="black"/>
                </a:solidFill>
                <a:effectLst/>
                <a:uLnTx/>
                <a:uFillTx/>
                <a:latin typeface="Lato"/>
                <a:ea typeface="+mn-ea"/>
                <a:cs typeface="Lato"/>
              </a:rPr>
              <a:t>GAP </a:t>
            </a:r>
            <a:r>
              <a:rPr kumimoji="0" sz="1200" b="0" i="0" u="none" strike="noStrike" kern="1200" cap="none" spc="0" normalizeH="0" baseline="0" noProof="0" dirty="0">
                <a:ln>
                  <a:noFill/>
                </a:ln>
                <a:solidFill>
                  <a:prstClr val="black"/>
                </a:solidFill>
                <a:effectLst/>
                <a:uLnTx/>
                <a:uFillTx/>
                <a:latin typeface="Lato"/>
                <a:ea typeface="+mn-ea"/>
                <a:cs typeface="Lato"/>
              </a:rPr>
              <a:t>applies</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and</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then</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the</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Scheme</a:t>
            </a:r>
            <a:r>
              <a:rPr kumimoji="0" sz="1200" b="0" i="0" u="none" strike="noStrike" kern="1200" cap="none" spc="-10" normalizeH="0" baseline="0" noProof="0" dirty="0">
                <a:ln>
                  <a:noFill/>
                </a:ln>
                <a:solidFill>
                  <a:prstClr val="black"/>
                </a:solidFill>
                <a:effectLst/>
                <a:uLnTx/>
                <a:uFillTx/>
                <a:latin typeface="Lato"/>
                <a:ea typeface="+mn-ea"/>
                <a:cs typeface="Lato"/>
              </a:rPr>
              <a:t> </a:t>
            </a:r>
            <a:r>
              <a:rPr kumimoji="0" sz="1200" b="0" i="0" u="none" strike="noStrike" kern="1200" cap="none" spc="-20" normalizeH="0" baseline="0" noProof="0" dirty="0">
                <a:ln>
                  <a:noFill/>
                </a:ln>
                <a:solidFill>
                  <a:prstClr val="black"/>
                </a:solidFill>
                <a:effectLst/>
                <a:uLnTx/>
                <a:uFillTx/>
                <a:latin typeface="Lato"/>
                <a:ea typeface="+mn-ea"/>
                <a:cs typeface="Lato"/>
              </a:rPr>
              <a:t>will </a:t>
            </a:r>
            <a:r>
              <a:rPr kumimoji="0" sz="1200" b="0" i="0" u="none" strike="noStrike" kern="1200" cap="none" spc="0" normalizeH="0" baseline="0" noProof="0" dirty="0">
                <a:ln>
                  <a:noFill/>
                </a:ln>
                <a:solidFill>
                  <a:prstClr val="black"/>
                </a:solidFill>
                <a:effectLst/>
                <a:uLnTx/>
                <a:uFillTx/>
                <a:latin typeface="Lato"/>
                <a:ea typeface="+mn-ea"/>
                <a:cs typeface="Lato"/>
              </a:rPr>
              <a:t>provide</a:t>
            </a:r>
            <a:r>
              <a:rPr kumimoji="0" sz="1200" b="0" i="0" u="none" strike="noStrike" kern="1200" cap="none" spc="-2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an</a:t>
            </a:r>
            <a:r>
              <a:rPr kumimoji="0" sz="1200" b="0" i="0" u="none" strike="noStrike" kern="1200" cap="none" spc="-2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additional</a:t>
            </a:r>
            <a:r>
              <a:rPr kumimoji="0" sz="1200" b="0" i="0" u="none" strike="noStrike" kern="1200" cap="none" spc="-25"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amount</a:t>
            </a:r>
            <a:r>
              <a:rPr kumimoji="0" sz="1200" b="0" i="0" u="none" strike="noStrike" kern="1200" cap="none" spc="-25" normalizeH="0" baseline="0" noProof="0" dirty="0">
                <a:ln>
                  <a:noFill/>
                </a:ln>
                <a:solidFill>
                  <a:prstClr val="black"/>
                </a:solidFill>
                <a:effectLst/>
                <a:uLnTx/>
                <a:uFillTx/>
                <a:latin typeface="Lato"/>
                <a:ea typeface="+mn-ea"/>
                <a:cs typeface="Lato"/>
              </a:rPr>
              <a:t> of </a:t>
            </a:r>
            <a:r>
              <a:rPr kumimoji="0" sz="1200" b="0" i="0" u="none" strike="noStrike" kern="1200" cap="none" spc="0" normalizeH="0" baseline="0" noProof="0" dirty="0">
                <a:ln>
                  <a:noFill/>
                </a:ln>
                <a:solidFill>
                  <a:prstClr val="black"/>
                </a:solidFill>
                <a:effectLst/>
                <a:uLnTx/>
                <a:uFillTx/>
                <a:latin typeface="Lato"/>
                <a:ea typeface="+mn-ea"/>
                <a:cs typeface="Lato"/>
              </a:rPr>
              <a:t>benefit</a:t>
            </a:r>
            <a:r>
              <a:rPr kumimoji="0" sz="1200" b="0" i="0" u="none" strike="noStrike" kern="1200" cap="none" spc="-2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to</a:t>
            </a:r>
            <a:r>
              <a:rPr kumimoji="0" sz="1200" b="0" i="0" u="none" strike="noStrike" kern="1200" cap="none" spc="-20" normalizeH="0" baseline="0" noProof="0" dirty="0">
                <a:ln>
                  <a:noFill/>
                </a:ln>
                <a:solidFill>
                  <a:prstClr val="black"/>
                </a:solidFill>
                <a:effectLst/>
                <a:uLnTx/>
                <a:uFillTx/>
                <a:latin typeface="Lato"/>
                <a:ea typeface="+mn-ea"/>
                <a:cs typeface="Lato"/>
              </a:rPr>
              <a:t> </a:t>
            </a:r>
            <a:r>
              <a:rPr kumimoji="0" sz="1200" b="0" i="0" u="none" strike="noStrike" kern="1200" cap="none" spc="0" normalizeH="0" baseline="0" noProof="0" dirty="0">
                <a:ln>
                  <a:noFill/>
                </a:ln>
                <a:solidFill>
                  <a:prstClr val="black"/>
                </a:solidFill>
                <a:effectLst/>
                <a:uLnTx/>
                <a:uFillTx/>
                <a:latin typeface="Lato"/>
                <a:ea typeface="+mn-ea"/>
                <a:cs typeface="Lato"/>
              </a:rPr>
              <a:t>you</a:t>
            </a:r>
            <a:r>
              <a:rPr kumimoji="0" sz="1200" b="0" i="0" u="none" strike="noStrike" kern="1200" cap="none" spc="-20" normalizeH="0" baseline="0" noProof="0" dirty="0">
                <a:ln>
                  <a:noFill/>
                </a:ln>
                <a:solidFill>
                  <a:prstClr val="black"/>
                </a:solidFill>
                <a:effectLst/>
                <a:uLnTx/>
                <a:uFillTx/>
                <a:latin typeface="Lato"/>
                <a:ea typeface="+mn-ea"/>
                <a:cs typeface="Lato"/>
              </a:rPr>
              <a:t> </a:t>
            </a:r>
            <a:r>
              <a:rPr kumimoji="0" sz="1200" b="0" i="0" u="none" strike="noStrike" kern="1200" cap="none" spc="-50" normalizeH="0" baseline="0" noProof="0" dirty="0">
                <a:ln>
                  <a:noFill/>
                </a:ln>
                <a:solidFill>
                  <a:prstClr val="black"/>
                </a:solidFill>
                <a:effectLst/>
                <a:uLnTx/>
                <a:uFillTx/>
                <a:latin typeface="Lato"/>
                <a:ea typeface="+mn-ea"/>
                <a:cs typeface="Lato"/>
              </a:rPr>
              <a:t>–</a:t>
            </a:r>
            <a:endParaRPr kumimoji="0" sz="1200" b="0" i="0" u="none" strike="noStrike" kern="1200" cap="none" spc="0" normalizeH="0" baseline="0" noProof="0" dirty="0">
              <a:ln>
                <a:noFill/>
              </a:ln>
              <a:solidFill>
                <a:prstClr val="black"/>
              </a:solidFill>
              <a:effectLst/>
              <a:uLnTx/>
              <a:uFillTx/>
              <a:latin typeface="Lato"/>
              <a:ea typeface="+mn-ea"/>
              <a:cs typeface="Lato"/>
            </a:endParaRPr>
          </a:p>
          <a:p>
            <a:pPr marL="33655" marR="0" lvl="0" indent="0" algn="ctr" defTabSz="914400" rtl="0" eaLnBrk="1" fontAlgn="auto" latinLnBrk="0" hangingPunct="1">
              <a:lnSpc>
                <a:spcPts val="1670"/>
              </a:lnSpc>
              <a:spcBef>
                <a:spcPts val="0"/>
              </a:spcBef>
              <a:spcAft>
                <a:spcPts val="0"/>
              </a:spcAft>
              <a:buClrTx/>
              <a:buSzTx/>
              <a:buFontTx/>
              <a:buNone/>
              <a:tabLst/>
              <a:defRPr/>
            </a:pPr>
            <a:r>
              <a:rPr kumimoji="0" sz="1400" b="1" i="1" u="none" strike="noStrike" kern="1200" cap="none" spc="-40" normalizeH="0" baseline="0" noProof="0" dirty="0">
                <a:ln>
                  <a:noFill/>
                </a:ln>
                <a:solidFill>
                  <a:prstClr val="black"/>
                </a:solidFill>
                <a:effectLst/>
                <a:uLnTx/>
                <a:uFillTx/>
                <a:latin typeface="Lato"/>
                <a:ea typeface="+mn-ea"/>
                <a:cs typeface="Lato"/>
              </a:rPr>
              <a:t>Your</a:t>
            </a:r>
            <a:r>
              <a:rPr kumimoji="0" sz="1400" b="1" i="1" u="none" strike="noStrike" kern="1200" cap="none" spc="-25" normalizeH="0" baseline="0" noProof="0" dirty="0">
                <a:ln>
                  <a:noFill/>
                </a:ln>
                <a:solidFill>
                  <a:prstClr val="black"/>
                </a:solidFill>
                <a:effectLst/>
                <a:uLnTx/>
                <a:uFillTx/>
                <a:latin typeface="Lato"/>
                <a:ea typeface="+mn-ea"/>
                <a:cs typeface="Lato"/>
              </a:rPr>
              <a:t> </a:t>
            </a:r>
            <a:r>
              <a:rPr kumimoji="0" sz="1400" b="1" i="1" u="none" strike="noStrike" kern="1200" cap="none" spc="0" normalizeH="0" baseline="0" noProof="0" dirty="0">
                <a:ln>
                  <a:noFill/>
                </a:ln>
                <a:solidFill>
                  <a:prstClr val="black"/>
                </a:solidFill>
                <a:effectLst/>
                <a:uLnTx/>
                <a:uFillTx/>
                <a:latin typeface="Lato"/>
                <a:ea typeface="+mn-ea"/>
                <a:cs typeface="Lato"/>
              </a:rPr>
              <a:t>safety</a:t>
            </a:r>
            <a:r>
              <a:rPr kumimoji="0" sz="1400" b="1" i="1" u="none" strike="noStrike" kern="1200" cap="none" spc="-15" normalizeH="0" baseline="0" noProof="0" dirty="0">
                <a:ln>
                  <a:noFill/>
                </a:ln>
                <a:solidFill>
                  <a:prstClr val="black"/>
                </a:solidFill>
                <a:effectLst/>
                <a:uLnTx/>
                <a:uFillTx/>
                <a:latin typeface="Lato"/>
                <a:ea typeface="+mn-ea"/>
                <a:cs typeface="Lato"/>
              </a:rPr>
              <a:t> </a:t>
            </a:r>
            <a:r>
              <a:rPr kumimoji="0" sz="1400" b="1" i="1" u="none" strike="noStrike" kern="1200" cap="none" spc="-20" normalizeH="0" baseline="0" noProof="0" dirty="0">
                <a:ln>
                  <a:noFill/>
                </a:ln>
                <a:solidFill>
                  <a:prstClr val="black"/>
                </a:solidFill>
                <a:effectLst/>
                <a:uLnTx/>
                <a:uFillTx/>
                <a:latin typeface="Lato"/>
                <a:ea typeface="+mn-ea"/>
                <a:cs typeface="Lato"/>
              </a:rPr>
              <a:t>net!</a:t>
            </a:r>
            <a:endParaRPr kumimoji="0" sz="1400" b="0" i="0" u="none" strike="noStrike" kern="1200" cap="none" spc="0" normalizeH="0" baseline="0" noProof="0" dirty="0">
              <a:ln>
                <a:noFill/>
              </a:ln>
              <a:solidFill>
                <a:prstClr val="black"/>
              </a:solidFill>
              <a:effectLst/>
              <a:uLnTx/>
              <a:uFillTx/>
              <a:latin typeface="Lato"/>
              <a:ea typeface="+mn-ea"/>
              <a:cs typeface="Lato"/>
            </a:endParaRPr>
          </a:p>
        </p:txBody>
      </p:sp>
      <p:grpSp>
        <p:nvGrpSpPr>
          <p:cNvPr id="29" name="Group 28">
            <a:extLst>
              <a:ext uri="{FF2B5EF4-FFF2-40B4-BE49-F238E27FC236}">
                <a16:creationId xmlns:a16="http://schemas.microsoft.com/office/drawing/2014/main" id="{6F136333-30BA-4F6A-807F-EDE21E72B181}"/>
              </a:ext>
            </a:extLst>
          </p:cNvPr>
          <p:cNvGrpSpPr/>
          <p:nvPr/>
        </p:nvGrpSpPr>
        <p:grpSpPr>
          <a:xfrm>
            <a:off x="6532557" y="3719873"/>
            <a:ext cx="1786195" cy="2327533"/>
            <a:chOff x="6082842" y="3889294"/>
            <a:chExt cx="2344292" cy="2811020"/>
          </a:xfrm>
        </p:grpSpPr>
        <p:grpSp>
          <p:nvGrpSpPr>
            <p:cNvPr id="30" name="object 20">
              <a:extLst>
                <a:ext uri="{FF2B5EF4-FFF2-40B4-BE49-F238E27FC236}">
                  <a16:creationId xmlns:a16="http://schemas.microsoft.com/office/drawing/2014/main" id="{BA0C294E-8F38-81FE-0503-AD388C118395}"/>
                </a:ext>
              </a:extLst>
            </p:cNvPr>
            <p:cNvGrpSpPr/>
            <p:nvPr/>
          </p:nvGrpSpPr>
          <p:grpSpPr>
            <a:xfrm>
              <a:off x="6209731" y="4600174"/>
              <a:ext cx="2217403" cy="2100140"/>
              <a:chOff x="5380403" y="4600174"/>
              <a:chExt cx="2217403" cy="2100140"/>
            </a:xfrm>
          </p:grpSpPr>
          <p:pic>
            <p:nvPicPr>
              <p:cNvPr id="34" name="object 21">
                <a:extLst>
                  <a:ext uri="{FF2B5EF4-FFF2-40B4-BE49-F238E27FC236}">
                    <a16:creationId xmlns:a16="http://schemas.microsoft.com/office/drawing/2014/main" id="{CB696F2F-468A-F310-3959-0C3C42A71442}"/>
                  </a:ext>
                </a:extLst>
              </p:cNvPr>
              <p:cNvPicPr/>
              <p:nvPr/>
            </p:nvPicPr>
            <p:blipFill>
              <a:blip r:embed="rId5" cstate="print"/>
              <a:stretch>
                <a:fillRect/>
              </a:stretch>
            </p:blipFill>
            <p:spPr>
              <a:xfrm>
                <a:off x="5380403" y="4600174"/>
                <a:ext cx="2217403" cy="2100140"/>
              </a:xfrm>
              <a:prstGeom prst="rect">
                <a:avLst/>
              </a:prstGeom>
            </p:spPr>
          </p:pic>
          <p:pic>
            <p:nvPicPr>
              <p:cNvPr id="35" name="object 22">
                <a:extLst>
                  <a:ext uri="{FF2B5EF4-FFF2-40B4-BE49-F238E27FC236}">
                    <a16:creationId xmlns:a16="http://schemas.microsoft.com/office/drawing/2014/main" id="{091A1477-4E6E-593E-443E-068C3F31C11E}"/>
                  </a:ext>
                </a:extLst>
              </p:cNvPr>
              <p:cNvPicPr/>
              <p:nvPr/>
            </p:nvPicPr>
            <p:blipFill>
              <a:blip r:embed="rId6" cstate="print"/>
              <a:stretch>
                <a:fillRect/>
              </a:stretch>
            </p:blipFill>
            <p:spPr>
              <a:xfrm>
                <a:off x="6025959" y="5624178"/>
                <a:ext cx="875588" cy="918209"/>
              </a:xfrm>
              <a:prstGeom prst="rect">
                <a:avLst/>
              </a:prstGeom>
            </p:spPr>
          </p:pic>
        </p:grpSp>
        <p:sp>
          <p:nvSpPr>
            <p:cNvPr id="31" name="object 23">
              <a:extLst>
                <a:ext uri="{FF2B5EF4-FFF2-40B4-BE49-F238E27FC236}">
                  <a16:creationId xmlns:a16="http://schemas.microsoft.com/office/drawing/2014/main" id="{24844A31-462E-AB2D-B124-B63DEC041E85}"/>
                </a:ext>
              </a:extLst>
            </p:cNvPr>
            <p:cNvSpPr txBox="1"/>
            <p:nvPr/>
          </p:nvSpPr>
          <p:spPr>
            <a:xfrm>
              <a:off x="6614296" y="4679650"/>
              <a:ext cx="1452903" cy="702375"/>
            </a:xfrm>
            <a:prstGeom prst="rect">
              <a:avLst/>
            </a:prstGeom>
          </p:spPr>
          <p:txBody>
            <a:bodyPr vert="horz" wrap="square" lIns="0" tIns="12065" rIns="0" bIns="0" rtlCol="0">
              <a:spAutoFit/>
            </a:bodyPr>
            <a:lstStyle/>
            <a:p>
              <a:pPr marL="12700" marR="5080" indent="40640">
                <a:lnSpc>
                  <a:spcPct val="100499"/>
                </a:lnSpc>
                <a:spcBef>
                  <a:spcPts val="95"/>
                </a:spcBef>
              </a:pPr>
              <a:r>
                <a:rPr sz="1850" b="1" spc="-10" dirty="0">
                  <a:solidFill>
                    <a:srgbClr val="FFFFFF"/>
                  </a:solidFill>
                  <a:latin typeface="Lato"/>
                  <a:cs typeface="Lato"/>
                </a:rPr>
                <a:t>Titanium Executive</a:t>
              </a:r>
              <a:endParaRPr sz="1850" dirty="0">
                <a:latin typeface="Lato"/>
                <a:cs typeface="Lato"/>
              </a:endParaRPr>
            </a:p>
          </p:txBody>
        </p:sp>
        <p:sp>
          <p:nvSpPr>
            <p:cNvPr id="32" name="object 24">
              <a:extLst>
                <a:ext uri="{FF2B5EF4-FFF2-40B4-BE49-F238E27FC236}">
                  <a16:creationId xmlns:a16="http://schemas.microsoft.com/office/drawing/2014/main" id="{199B180F-2725-6A77-E6A1-4770CB173340}"/>
                </a:ext>
              </a:extLst>
            </p:cNvPr>
            <p:cNvSpPr/>
            <p:nvPr/>
          </p:nvSpPr>
          <p:spPr>
            <a:xfrm>
              <a:off x="6157918" y="3980078"/>
              <a:ext cx="2128520" cy="521970"/>
            </a:xfrm>
            <a:custGeom>
              <a:avLst/>
              <a:gdLst/>
              <a:ahLst/>
              <a:cxnLst/>
              <a:rect l="l" t="t" r="r" b="b"/>
              <a:pathLst>
                <a:path w="2128520" h="521970">
                  <a:moveTo>
                    <a:pt x="2128378" y="0"/>
                  </a:moveTo>
                  <a:lnTo>
                    <a:pt x="0" y="0"/>
                  </a:lnTo>
                  <a:lnTo>
                    <a:pt x="5317" y="21218"/>
                  </a:lnTo>
                  <a:lnTo>
                    <a:pt x="31278" y="85505"/>
                  </a:lnTo>
                  <a:lnTo>
                    <a:pt x="69147" y="146983"/>
                  </a:lnTo>
                  <a:lnTo>
                    <a:pt x="118197" y="205246"/>
                  </a:lnTo>
                  <a:lnTo>
                    <a:pt x="146690" y="233044"/>
                  </a:lnTo>
                  <a:lnTo>
                    <a:pt x="177705" y="259886"/>
                  </a:lnTo>
                  <a:lnTo>
                    <a:pt x="211154" y="285721"/>
                  </a:lnTo>
                  <a:lnTo>
                    <a:pt x="246945" y="310498"/>
                  </a:lnTo>
                  <a:lnTo>
                    <a:pt x="284988" y="334167"/>
                  </a:lnTo>
                  <a:lnTo>
                    <a:pt x="325192" y="356677"/>
                  </a:lnTo>
                  <a:lnTo>
                    <a:pt x="367466" y="377977"/>
                  </a:lnTo>
                  <a:lnTo>
                    <a:pt x="411720" y="398016"/>
                  </a:lnTo>
                  <a:lnTo>
                    <a:pt x="457863" y="416743"/>
                  </a:lnTo>
                  <a:lnTo>
                    <a:pt x="505805" y="434109"/>
                  </a:lnTo>
                  <a:lnTo>
                    <a:pt x="555454" y="450061"/>
                  </a:lnTo>
                  <a:lnTo>
                    <a:pt x="606720" y="464550"/>
                  </a:lnTo>
                  <a:lnTo>
                    <a:pt x="659513" y="477524"/>
                  </a:lnTo>
                  <a:lnTo>
                    <a:pt x="713742" y="488933"/>
                  </a:lnTo>
                  <a:lnTo>
                    <a:pt x="769316" y="498726"/>
                  </a:lnTo>
                  <a:lnTo>
                    <a:pt x="826144" y="506852"/>
                  </a:lnTo>
                  <a:lnTo>
                    <a:pt x="884136" y="513261"/>
                  </a:lnTo>
                  <a:lnTo>
                    <a:pt x="943201" y="517902"/>
                  </a:lnTo>
                  <a:lnTo>
                    <a:pt x="1003249" y="520723"/>
                  </a:lnTo>
                  <a:lnTo>
                    <a:pt x="1064189" y="521675"/>
                  </a:lnTo>
                  <a:lnTo>
                    <a:pt x="1125129" y="520723"/>
                  </a:lnTo>
                  <a:lnTo>
                    <a:pt x="1185176" y="517902"/>
                  </a:lnTo>
                  <a:lnTo>
                    <a:pt x="1244242" y="513261"/>
                  </a:lnTo>
                  <a:lnTo>
                    <a:pt x="1302234" y="506852"/>
                  </a:lnTo>
                  <a:lnTo>
                    <a:pt x="1359062" y="498726"/>
                  </a:lnTo>
                  <a:lnTo>
                    <a:pt x="1414636" y="488933"/>
                  </a:lnTo>
                  <a:lnTo>
                    <a:pt x="1468864" y="477524"/>
                  </a:lnTo>
                  <a:lnTo>
                    <a:pt x="1521657" y="464550"/>
                  </a:lnTo>
                  <a:lnTo>
                    <a:pt x="1572924" y="450061"/>
                  </a:lnTo>
                  <a:lnTo>
                    <a:pt x="1622573" y="434109"/>
                  </a:lnTo>
                  <a:lnTo>
                    <a:pt x="1670514" y="416743"/>
                  </a:lnTo>
                  <a:lnTo>
                    <a:pt x="1716657" y="398016"/>
                  </a:lnTo>
                  <a:lnTo>
                    <a:pt x="1760911" y="377977"/>
                  </a:lnTo>
                  <a:lnTo>
                    <a:pt x="1803186" y="356677"/>
                  </a:lnTo>
                  <a:lnTo>
                    <a:pt x="1843389" y="334167"/>
                  </a:lnTo>
                  <a:lnTo>
                    <a:pt x="1881432" y="310498"/>
                  </a:lnTo>
                  <a:lnTo>
                    <a:pt x="1917223" y="285721"/>
                  </a:lnTo>
                  <a:lnTo>
                    <a:pt x="1950672" y="259886"/>
                  </a:lnTo>
                  <a:lnTo>
                    <a:pt x="1981688" y="233044"/>
                  </a:lnTo>
                  <a:lnTo>
                    <a:pt x="2010180" y="205246"/>
                  </a:lnTo>
                  <a:lnTo>
                    <a:pt x="2036058" y="176542"/>
                  </a:lnTo>
                  <a:lnTo>
                    <a:pt x="2079608" y="116621"/>
                  </a:lnTo>
                  <a:lnTo>
                    <a:pt x="2111614" y="53687"/>
                  </a:lnTo>
                  <a:lnTo>
                    <a:pt x="2128378" y="0"/>
                  </a:lnTo>
                  <a:close/>
                </a:path>
              </a:pathLst>
            </a:custGeom>
            <a:solidFill>
              <a:srgbClr val="FFFFFF"/>
            </a:solidFill>
          </p:spPr>
          <p:txBody>
            <a:bodyPr wrap="square" lIns="0" tIns="0" rIns="0" bIns="0" rtlCol="0"/>
            <a:lstStyle/>
            <a:p>
              <a:endParaRPr/>
            </a:p>
          </p:txBody>
        </p:sp>
        <p:sp>
          <p:nvSpPr>
            <p:cNvPr id="33" name="object 25">
              <a:extLst>
                <a:ext uri="{FF2B5EF4-FFF2-40B4-BE49-F238E27FC236}">
                  <a16:creationId xmlns:a16="http://schemas.microsoft.com/office/drawing/2014/main" id="{7A977EDC-349C-8C96-6CBA-BB4C544DEAF2}"/>
                </a:ext>
              </a:extLst>
            </p:cNvPr>
            <p:cNvSpPr txBox="1"/>
            <p:nvPr/>
          </p:nvSpPr>
          <p:spPr>
            <a:xfrm>
              <a:off x="6082842" y="3889294"/>
              <a:ext cx="2331044" cy="629273"/>
            </a:xfrm>
            <a:prstGeom prst="rect">
              <a:avLst/>
            </a:prstGeom>
          </p:spPr>
          <p:txBody>
            <a:bodyPr vert="horz" wrap="square" lIns="0" tIns="12065" rIns="0" bIns="0" rtlCol="0">
              <a:spAutoFit/>
            </a:bodyPr>
            <a:lstStyle/>
            <a:p>
              <a:pPr marL="112395" marR="5080" indent="-100330">
                <a:lnSpc>
                  <a:spcPct val="100800"/>
                </a:lnSpc>
                <a:spcBef>
                  <a:spcPts val="95"/>
                </a:spcBef>
              </a:pPr>
              <a:r>
                <a:rPr sz="1700" b="1" dirty="0">
                  <a:latin typeface="Lato"/>
                  <a:cs typeface="Lato"/>
                </a:rPr>
                <a:t>New</a:t>
              </a:r>
              <a:r>
                <a:rPr sz="1700" b="1" spc="-5" dirty="0">
                  <a:latin typeface="Lato"/>
                  <a:cs typeface="Lato"/>
                </a:rPr>
                <a:t> </a:t>
              </a:r>
              <a:r>
                <a:rPr sz="1700" b="1" dirty="0">
                  <a:latin typeface="Lato"/>
                  <a:cs typeface="Lato"/>
                </a:rPr>
                <a:t>Age</a:t>
              </a:r>
              <a:r>
                <a:rPr sz="1700" b="1" spc="-5" dirty="0">
                  <a:latin typeface="Lato"/>
                  <a:cs typeface="Lato"/>
                </a:rPr>
                <a:t> </a:t>
              </a:r>
              <a:r>
                <a:rPr sz="1700" b="1" spc="-10" dirty="0">
                  <a:latin typeface="Lato"/>
                  <a:cs typeface="Lato"/>
                </a:rPr>
                <a:t>(Hybrid) Comprehensive</a:t>
              </a:r>
              <a:endParaRPr sz="1700" dirty="0">
                <a:latin typeface="Lato"/>
                <a:cs typeface="Lato"/>
              </a:endParaRPr>
            </a:p>
          </p:txBody>
        </p:sp>
      </p:grpSp>
      <p:sp>
        <p:nvSpPr>
          <p:cNvPr id="38" name="Title 1">
            <a:extLst>
              <a:ext uri="{FF2B5EF4-FFF2-40B4-BE49-F238E27FC236}">
                <a16:creationId xmlns:a16="http://schemas.microsoft.com/office/drawing/2014/main" id="{1FE99808-63F3-9274-89B2-FDB39E0DCE7B}"/>
              </a:ext>
            </a:extLst>
          </p:cNvPr>
          <p:cNvSpPr>
            <a:spLocks noGrp="1"/>
          </p:cNvSpPr>
          <p:nvPr>
            <p:ph type="title"/>
          </p:nvPr>
        </p:nvSpPr>
        <p:spPr>
          <a:xfrm>
            <a:off x="0" y="170750"/>
            <a:ext cx="12192000" cy="1039659"/>
          </a:xfrm>
        </p:spPr>
        <p:txBody>
          <a:bodyPr/>
          <a:lstStyle/>
          <a:p>
            <a:r>
              <a:rPr lang="en-US" dirty="0">
                <a:solidFill>
                  <a:schemeClr val="accent6"/>
                </a:solidFill>
              </a:rPr>
              <a:t>ADVANTAGES OF VALUE PLATINUM </a:t>
            </a:r>
            <a:br>
              <a:rPr lang="en-US" dirty="0">
                <a:solidFill>
                  <a:schemeClr val="accent6"/>
                </a:solidFill>
              </a:rPr>
            </a:br>
            <a:r>
              <a:rPr lang="en-US" dirty="0">
                <a:solidFill>
                  <a:schemeClr val="accent6"/>
                </a:solidFill>
              </a:rPr>
              <a:t>&amp; TITANIUM RANGE OF PLANS</a:t>
            </a:r>
          </a:p>
        </p:txBody>
      </p:sp>
    </p:spTree>
    <p:extLst>
      <p:ext uri="{BB962C8B-B14F-4D97-AF65-F5344CB8AC3E}">
        <p14:creationId xmlns:p14="http://schemas.microsoft.com/office/powerpoint/2010/main" val="33126259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DCBA4A-B093-E7C2-FD4F-C1DA04EF950D}"/>
              </a:ext>
            </a:extLst>
          </p:cNvPr>
          <p:cNvSpPr>
            <a:spLocks noGrp="1"/>
          </p:cNvSpPr>
          <p:nvPr>
            <p:ph type="title"/>
          </p:nvPr>
        </p:nvSpPr>
        <p:spPr/>
        <p:txBody>
          <a:bodyPr/>
          <a:lstStyle/>
          <a:p>
            <a:r>
              <a:rPr lang="en-US" dirty="0">
                <a:solidFill>
                  <a:schemeClr val="accent6"/>
                </a:solidFill>
              </a:rPr>
              <a:t>INCORPORATING PLANS – Effective 01 January 2025</a:t>
            </a:r>
            <a:endParaRPr lang="en-ZA" dirty="0">
              <a:solidFill>
                <a:schemeClr val="accent6"/>
              </a:solidFill>
            </a:endParaRPr>
          </a:p>
        </p:txBody>
      </p:sp>
      <p:grpSp>
        <p:nvGrpSpPr>
          <p:cNvPr id="9" name="Group 8">
            <a:extLst>
              <a:ext uri="{FF2B5EF4-FFF2-40B4-BE49-F238E27FC236}">
                <a16:creationId xmlns:a16="http://schemas.microsoft.com/office/drawing/2014/main" id="{6552FDEE-FA6B-6A67-6857-E1388EC487FB}"/>
              </a:ext>
            </a:extLst>
          </p:cNvPr>
          <p:cNvGrpSpPr/>
          <p:nvPr/>
        </p:nvGrpSpPr>
        <p:grpSpPr>
          <a:xfrm>
            <a:off x="260821" y="1402914"/>
            <a:ext cx="2542111" cy="4124325"/>
            <a:chOff x="260821" y="1402914"/>
            <a:chExt cx="2542111" cy="4124325"/>
          </a:xfrm>
        </p:grpSpPr>
        <p:pic>
          <p:nvPicPr>
            <p:cNvPr id="6" name="Picture 5">
              <a:extLst>
                <a:ext uri="{FF2B5EF4-FFF2-40B4-BE49-F238E27FC236}">
                  <a16:creationId xmlns:a16="http://schemas.microsoft.com/office/drawing/2014/main" id="{57C48120-414E-A2FB-1F3A-632FD7F383D0}"/>
                </a:ext>
              </a:extLst>
            </p:cNvPr>
            <p:cNvPicPr>
              <a:picLocks noChangeAspect="1"/>
            </p:cNvPicPr>
            <p:nvPr/>
          </p:nvPicPr>
          <p:blipFill>
            <a:blip r:embed="rId2"/>
            <a:stretch>
              <a:fillRect/>
            </a:stretch>
          </p:blipFill>
          <p:spPr>
            <a:xfrm>
              <a:off x="261734" y="1402914"/>
              <a:ext cx="2505075" cy="4124325"/>
            </a:xfrm>
            <a:prstGeom prst="rect">
              <a:avLst/>
            </a:prstGeom>
          </p:spPr>
        </p:pic>
        <p:sp>
          <p:nvSpPr>
            <p:cNvPr id="7" name="Rectangle 6">
              <a:extLst>
                <a:ext uri="{FF2B5EF4-FFF2-40B4-BE49-F238E27FC236}">
                  <a16:creationId xmlns:a16="http://schemas.microsoft.com/office/drawing/2014/main" id="{08AB9BA7-3AA6-1727-DFBB-0B56F695C934}"/>
                </a:ext>
              </a:extLst>
            </p:cNvPr>
            <p:cNvSpPr/>
            <p:nvPr/>
          </p:nvSpPr>
          <p:spPr>
            <a:xfrm>
              <a:off x="2730685" y="3278221"/>
              <a:ext cx="72247" cy="5350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sp>
          <p:nvSpPr>
            <p:cNvPr id="8" name="Rectangle 7">
              <a:extLst>
                <a:ext uri="{FF2B5EF4-FFF2-40B4-BE49-F238E27FC236}">
                  <a16:creationId xmlns:a16="http://schemas.microsoft.com/office/drawing/2014/main" id="{17CDF3BB-523E-E3E9-C877-954F081E5ACA}"/>
                </a:ext>
              </a:extLst>
            </p:cNvPr>
            <p:cNvSpPr/>
            <p:nvPr/>
          </p:nvSpPr>
          <p:spPr>
            <a:xfrm>
              <a:off x="260821" y="3161489"/>
              <a:ext cx="72247" cy="53502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A"/>
            </a:p>
          </p:txBody>
        </p:sp>
      </p:grpSp>
      <p:grpSp>
        <p:nvGrpSpPr>
          <p:cNvPr id="13" name="Group 12">
            <a:extLst>
              <a:ext uri="{FF2B5EF4-FFF2-40B4-BE49-F238E27FC236}">
                <a16:creationId xmlns:a16="http://schemas.microsoft.com/office/drawing/2014/main" id="{16335EC9-9EE5-6C25-9AA0-2B5C15749D16}"/>
              </a:ext>
            </a:extLst>
          </p:cNvPr>
          <p:cNvGrpSpPr/>
          <p:nvPr/>
        </p:nvGrpSpPr>
        <p:grpSpPr>
          <a:xfrm>
            <a:off x="2707674" y="1254871"/>
            <a:ext cx="8581985" cy="1969770"/>
            <a:chOff x="1017372" y="1329804"/>
            <a:chExt cx="9758467" cy="1188431"/>
          </a:xfrm>
        </p:grpSpPr>
        <p:pic>
          <p:nvPicPr>
            <p:cNvPr id="12" name="object 29">
              <a:extLst>
                <a:ext uri="{FF2B5EF4-FFF2-40B4-BE49-F238E27FC236}">
                  <a16:creationId xmlns:a16="http://schemas.microsoft.com/office/drawing/2014/main" id="{9BD61EFF-CDD2-9F69-FC7F-99F8E6B55018}"/>
                </a:ext>
              </a:extLst>
            </p:cNvPr>
            <p:cNvPicPr/>
            <p:nvPr/>
          </p:nvPicPr>
          <p:blipFill>
            <a:blip r:embed="rId3" cstate="print"/>
            <a:stretch>
              <a:fillRect/>
            </a:stretch>
          </p:blipFill>
          <p:spPr>
            <a:xfrm>
              <a:off x="1017372" y="1341310"/>
              <a:ext cx="9758467" cy="1138822"/>
            </a:xfrm>
            <a:prstGeom prst="rect">
              <a:avLst/>
            </a:prstGeom>
          </p:spPr>
        </p:pic>
        <p:sp>
          <p:nvSpPr>
            <p:cNvPr id="4" name="TextBox 3">
              <a:extLst>
                <a:ext uri="{FF2B5EF4-FFF2-40B4-BE49-F238E27FC236}">
                  <a16:creationId xmlns:a16="http://schemas.microsoft.com/office/drawing/2014/main" id="{A64CD869-3FA9-A2A0-147F-F6D8CA3BA990}"/>
                </a:ext>
              </a:extLst>
            </p:cNvPr>
            <p:cNvSpPr txBox="1"/>
            <p:nvPr/>
          </p:nvSpPr>
          <p:spPr>
            <a:xfrm>
              <a:off x="1282539" y="1329804"/>
              <a:ext cx="9295375" cy="1188431"/>
            </a:xfrm>
            <a:prstGeom prst="rect">
              <a:avLst/>
            </a:prstGeom>
            <a:noFill/>
          </p:spPr>
          <p:txBody>
            <a:bodyPr wrap="square">
              <a:spAutoFit/>
            </a:bodyPr>
            <a:lstStyle/>
            <a:p>
              <a:pPr marL="285750" indent="-285750">
                <a:buFont typeface="Arial" panose="020B0604020202020204" pitchFamily="34" charset="0"/>
                <a:buChar char="•"/>
              </a:pPr>
              <a:r>
                <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Value plan members will be transitioned into the </a:t>
              </a:r>
              <a:r>
                <a:rPr lang="en-ZA" sz="16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Value Platinum Plan </a:t>
              </a:r>
              <a:r>
                <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or the </a:t>
              </a:r>
              <a:r>
                <a:rPr lang="en-ZA" sz="16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Gold Ascend plan </a:t>
              </a:r>
              <a:r>
                <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based on utilisation needs </a:t>
              </a:r>
            </a:p>
            <a:p>
              <a:pPr marL="285750" indent="-285750">
                <a:buFont typeface="Arial" panose="020B0604020202020204" pitchFamily="34" charset="0"/>
                <a:buChar char="•"/>
              </a:pPr>
              <a:endPar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ZA" sz="1600"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Plus option members will be transitioned to </a:t>
              </a:r>
              <a:r>
                <a:rPr lang="en-ZA" sz="1600" b="1" dirty="0">
                  <a:solidFill>
                    <a:schemeClr val="bg1"/>
                  </a:solidFill>
                  <a:effectLst/>
                  <a:latin typeface="Arial" panose="020B0604020202020204" pitchFamily="34" charset="0"/>
                  <a:ea typeface="Times New Roman" panose="02020603050405020304" pitchFamily="18" charset="0"/>
                  <a:cs typeface="Times New Roman" panose="02020603050405020304" pitchFamily="18" charset="0"/>
                </a:rPr>
                <a:t>Titanium Executive Plan</a:t>
              </a:r>
            </a:p>
            <a:p>
              <a:pPr marL="285750" indent="-285750">
                <a:buFont typeface="Arial" panose="020B0604020202020204" pitchFamily="34" charset="0"/>
                <a:buChar char="•"/>
              </a:pPr>
              <a:endParaRPr lang="en-ZA" sz="1600" b="1" dirty="0">
                <a:solidFill>
                  <a:schemeClr val="bg1"/>
                </a:solidFill>
                <a:latin typeface="Arial" panose="020B0604020202020204" pitchFamily="34" charset="0"/>
                <a:ea typeface="Times New Roman" panose="02020603050405020304" pitchFamily="18" charset="0"/>
                <a:cs typeface="Times New Roman" panose="02020603050405020304" pitchFamily="18" charset="0"/>
              </a:endParaRPr>
            </a:p>
            <a:p>
              <a:r>
                <a:rPr lang="en-ZA" sz="1400" dirty="0">
                  <a:solidFill>
                    <a:schemeClr val="bg1"/>
                  </a:solidFill>
                  <a:effectLst/>
                  <a:latin typeface="Lato" panose="020F0502020204030203" pitchFamily="34" charset="0"/>
                  <a:ea typeface="Lato" panose="020F0502020204030203" pitchFamily="34" charset="0"/>
                  <a:cs typeface="Lato" panose="020F0502020204030203" pitchFamily="34" charset="0"/>
                </a:rPr>
                <a:t>The new options offers a range of benefits that align more closely with the benefits that member has frequently used over the past year. </a:t>
              </a:r>
            </a:p>
            <a:p>
              <a:r>
                <a:rPr lang="en-ZA" sz="1400" dirty="0">
                  <a:solidFill>
                    <a:schemeClr val="bg1"/>
                  </a:solidFill>
                  <a:effectLst/>
                  <a:latin typeface="Lato" panose="020F0502020204030203" pitchFamily="34" charset="0"/>
                  <a:ea typeface="Lato" panose="020F0502020204030203" pitchFamily="34" charset="0"/>
                  <a:cs typeface="Lato" panose="020F0502020204030203" pitchFamily="34" charset="0"/>
                </a:rPr>
                <a:t>This will help reduce your out-of-pocket expenses, ensuring maximum value of your membership</a:t>
              </a:r>
              <a:endParaRPr lang="en-ZA" sz="1600" b="1" dirty="0">
                <a:solidFill>
                  <a:schemeClr val="bg1"/>
                </a:solidFill>
                <a:latin typeface="Lato" panose="020F0502020204030203" pitchFamily="34" charset="0"/>
                <a:ea typeface="Lato" panose="020F0502020204030203" pitchFamily="34" charset="0"/>
                <a:cs typeface="Lato" panose="020F0502020204030203" pitchFamily="34" charset="0"/>
              </a:endParaRPr>
            </a:p>
          </p:txBody>
        </p:sp>
      </p:grpSp>
      <p:grpSp>
        <p:nvGrpSpPr>
          <p:cNvPr id="20" name="Group 19">
            <a:extLst>
              <a:ext uri="{FF2B5EF4-FFF2-40B4-BE49-F238E27FC236}">
                <a16:creationId xmlns:a16="http://schemas.microsoft.com/office/drawing/2014/main" id="{F0C3A64E-D1D3-5AEC-0691-0012B2B52BD8}"/>
              </a:ext>
            </a:extLst>
          </p:cNvPr>
          <p:cNvGrpSpPr/>
          <p:nvPr/>
        </p:nvGrpSpPr>
        <p:grpSpPr>
          <a:xfrm>
            <a:off x="2766808" y="3278221"/>
            <a:ext cx="8522851" cy="620432"/>
            <a:chOff x="3028543" y="5115759"/>
            <a:chExt cx="6962140" cy="822960"/>
          </a:xfrm>
        </p:grpSpPr>
        <p:grpSp>
          <p:nvGrpSpPr>
            <p:cNvPr id="15" name="object 8">
              <a:extLst>
                <a:ext uri="{FF2B5EF4-FFF2-40B4-BE49-F238E27FC236}">
                  <a16:creationId xmlns:a16="http://schemas.microsoft.com/office/drawing/2014/main" id="{7FA1E5B0-06D5-7B68-199D-CA96BE744D95}"/>
                </a:ext>
              </a:extLst>
            </p:cNvPr>
            <p:cNvGrpSpPr/>
            <p:nvPr/>
          </p:nvGrpSpPr>
          <p:grpSpPr>
            <a:xfrm>
              <a:off x="3028543" y="5115759"/>
              <a:ext cx="6962140" cy="822960"/>
              <a:chOff x="3828599" y="1943999"/>
              <a:chExt cx="6962140" cy="822960"/>
            </a:xfrm>
          </p:grpSpPr>
          <p:pic>
            <p:nvPicPr>
              <p:cNvPr id="16" name="object 9">
                <a:extLst>
                  <a:ext uri="{FF2B5EF4-FFF2-40B4-BE49-F238E27FC236}">
                    <a16:creationId xmlns:a16="http://schemas.microsoft.com/office/drawing/2014/main" id="{41CA318D-7E38-5369-53C1-0B9DDC86544F}"/>
                  </a:ext>
                </a:extLst>
              </p:cNvPr>
              <p:cNvPicPr/>
              <p:nvPr/>
            </p:nvPicPr>
            <p:blipFill>
              <a:blip r:embed="rId4" cstate="print"/>
              <a:stretch>
                <a:fillRect/>
              </a:stretch>
            </p:blipFill>
            <p:spPr>
              <a:xfrm>
                <a:off x="3841305" y="1956701"/>
                <a:ext cx="1031290" cy="797521"/>
              </a:xfrm>
              <a:prstGeom prst="rect">
                <a:avLst/>
              </a:prstGeom>
            </p:spPr>
          </p:pic>
          <p:sp>
            <p:nvSpPr>
              <p:cNvPr id="17" name="object 10">
                <a:extLst>
                  <a:ext uri="{FF2B5EF4-FFF2-40B4-BE49-F238E27FC236}">
                    <a16:creationId xmlns:a16="http://schemas.microsoft.com/office/drawing/2014/main" id="{575DAD83-C211-6D09-402D-4C643DD04895}"/>
                  </a:ext>
                </a:extLst>
              </p:cNvPr>
              <p:cNvSpPr/>
              <p:nvPr/>
            </p:nvSpPr>
            <p:spPr>
              <a:xfrm>
                <a:off x="3841299" y="1956699"/>
                <a:ext cx="6936740" cy="797560"/>
              </a:xfrm>
              <a:custGeom>
                <a:avLst/>
                <a:gdLst/>
                <a:ahLst/>
                <a:cxnLst/>
                <a:rect l="l" t="t" r="r" b="b"/>
                <a:pathLst>
                  <a:path w="6936740" h="797560">
                    <a:moveTo>
                      <a:pt x="152400" y="0"/>
                    </a:moveTo>
                    <a:lnTo>
                      <a:pt x="104231" y="7769"/>
                    </a:lnTo>
                    <a:lnTo>
                      <a:pt x="62396" y="29405"/>
                    </a:lnTo>
                    <a:lnTo>
                      <a:pt x="29405" y="62396"/>
                    </a:lnTo>
                    <a:lnTo>
                      <a:pt x="7769" y="104231"/>
                    </a:lnTo>
                    <a:lnTo>
                      <a:pt x="0" y="152400"/>
                    </a:lnTo>
                    <a:lnTo>
                      <a:pt x="0" y="645121"/>
                    </a:lnTo>
                    <a:lnTo>
                      <a:pt x="7769" y="693294"/>
                    </a:lnTo>
                    <a:lnTo>
                      <a:pt x="29405" y="735130"/>
                    </a:lnTo>
                    <a:lnTo>
                      <a:pt x="62396" y="768119"/>
                    </a:lnTo>
                    <a:lnTo>
                      <a:pt x="104231" y="789753"/>
                    </a:lnTo>
                    <a:lnTo>
                      <a:pt x="152400" y="797521"/>
                    </a:lnTo>
                    <a:lnTo>
                      <a:pt x="6783958" y="797521"/>
                    </a:lnTo>
                    <a:lnTo>
                      <a:pt x="6832132" y="789753"/>
                    </a:lnTo>
                    <a:lnTo>
                      <a:pt x="6873967" y="768119"/>
                    </a:lnTo>
                    <a:lnTo>
                      <a:pt x="6906956" y="735130"/>
                    </a:lnTo>
                    <a:lnTo>
                      <a:pt x="6928590" y="693294"/>
                    </a:lnTo>
                    <a:lnTo>
                      <a:pt x="6936358" y="645121"/>
                    </a:lnTo>
                    <a:lnTo>
                      <a:pt x="6936358" y="152400"/>
                    </a:lnTo>
                    <a:lnTo>
                      <a:pt x="6928590" y="104231"/>
                    </a:lnTo>
                    <a:lnTo>
                      <a:pt x="6906956" y="62396"/>
                    </a:lnTo>
                    <a:lnTo>
                      <a:pt x="6873967" y="29405"/>
                    </a:lnTo>
                    <a:lnTo>
                      <a:pt x="6832132" y="7769"/>
                    </a:lnTo>
                    <a:lnTo>
                      <a:pt x="6783958" y="0"/>
                    </a:lnTo>
                    <a:lnTo>
                      <a:pt x="152400" y="0"/>
                    </a:lnTo>
                    <a:close/>
                  </a:path>
                </a:pathLst>
              </a:custGeom>
              <a:ln w="25399">
                <a:solidFill>
                  <a:srgbClr val="7EBE42"/>
                </a:solidFill>
              </a:ln>
            </p:spPr>
            <p:txBody>
              <a:bodyPr wrap="square" lIns="0" tIns="0" rIns="0" bIns="0" rtlCol="0"/>
              <a:lstStyle/>
              <a:p>
                <a:endParaRPr/>
              </a:p>
            </p:txBody>
          </p:sp>
        </p:grpSp>
        <p:sp>
          <p:nvSpPr>
            <p:cNvPr id="19" name="TextBox 18">
              <a:extLst>
                <a:ext uri="{FF2B5EF4-FFF2-40B4-BE49-F238E27FC236}">
                  <a16:creationId xmlns:a16="http://schemas.microsoft.com/office/drawing/2014/main" id="{E766E8B2-D5CB-06CE-7B6B-75F998F3A700}"/>
                </a:ext>
              </a:extLst>
            </p:cNvPr>
            <p:cNvSpPr txBox="1"/>
            <p:nvPr/>
          </p:nvSpPr>
          <p:spPr>
            <a:xfrm>
              <a:off x="3784791" y="5253936"/>
              <a:ext cx="6007219" cy="364954"/>
            </a:xfrm>
            <a:prstGeom prst="rect">
              <a:avLst/>
            </a:prstGeom>
            <a:noFill/>
          </p:spPr>
          <p:txBody>
            <a:bodyPr wrap="square">
              <a:spAutoFit/>
            </a:bodyPr>
            <a:lstStyle/>
            <a:p>
              <a:pPr algn="ctr"/>
              <a:r>
                <a:rPr lang="en-US" sz="1800" b="1" dirty="0">
                  <a:solidFill>
                    <a:schemeClr val="accent2"/>
                  </a:solidFill>
                  <a:latin typeface="Lato" panose="020F0502020204030203" pitchFamily="34" charset="0"/>
                  <a:ea typeface="Lato" panose="020F0502020204030203" pitchFamily="34" charset="0"/>
                  <a:cs typeface="Lato" panose="020F0502020204030203" pitchFamily="34" charset="0"/>
                </a:rPr>
                <a:t>Questions and Answers</a:t>
              </a:r>
            </a:p>
          </p:txBody>
        </p:sp>
      </p:grpSp>
      <p:sp>
        <p:nvSpPr>
          <p:cNvPr id="14" name="TextBox 13">
            <a:extLst>
              <a:ext uri="{FF2B5EF4-FFF2-40B4-BE49-F238E27FC236}">
                <a16:creationId xmlns:a16="http://schemas.microsoft.com/office/drawing/2014/main" id="{F2772364-EA08-5CF2-C80C-B608B401A597}"/>
              </a:ext>
            </a:extLst>
          </p:cNvPr>
          <p:cNvSpPr txBox="1"/>
          <p:nvPr/>
        </p:nvSpPr>
        <p:spPr>
          <a:xfrm>
            <a:off x="3149961" y="3983646"/>
            <a:ext cx="7957329" cy="2380139"/>
          </a:xfrm>
          <a:prstGeom prst="rect">
            <a:avLst/>
          </a:prstGeom>
          <a:noFill/>
        </p:spPr>
        <p:txBody>
          <a:bodyPr wrap="square">
            <a:spAutoFit/>
          </a:bodyPr>
          <a:lstStyle/>
          <a:p>
            <a:pPr algn="just">
              <a:lnSpc>
                <a:spcPct val="150000"/>
              </a:lnSpc>
              <a:spcAft>
                <a:spcPts val="1000"/>
              </a:spcAft>
            </a:pPr>
            <a:r>
              <a:rPr lang="en-ZA" sz="1400" b="1" dirty="0">
                <a:effectLst/>
                <a:latin typeface="Lato" panose="020F0502020204030203" pitchFamily="34" charset="0"/>
                <a:ea typeface="Lato" panose="020F0502020204030203" pitchFamily="34" charset="0"/>
                <a:cs typeface="Lato" panose="020F0502020204030203" pitchFamily="34" charset="0"/>
              </a:rPr>
              <a:t>Q- How will the move to the new Benefit Option take place?</a:t>
            </a:r>
          </a:p>
          <a:p>
            <a:pPr algn="just">
              <a:lnSpc>
                <a:spcPct val="150000"/>
              </a:lnSpc>
              <a:spcAft>
                <a:spcPts val="1000"/>
              </a:spcAft>
            </a:pPr>
            <a:r>
              <a:rPr lang="en-ZA" sz="1100" b="1" dirty="0">
                <a:effectLst/>
                <a:latin typeface="Lato" panose="020F0502020204030203" pitchFamily="34" charset="0"/>
                <a:ea typeface="Lato" panose="020F0502020204030203" pitchFamily="34" charset="0"/>
                <a:cs typeface="Lato" panose="020F0502020204030203" pitchFamily="34" charset="0"/>
              </a:rPr>
              <a:t>A – </a:t>
            </a:r>
            <a:r>
              <a:rPr lang="en-ZA" sz="1100" dirty="0">
                <a:effectLst/>
                <a:latin typeface="Lato" panose="020F0502020204030203" pitchFamily="34" charset="0"/>
                <a:ea typeface="Lato" panose="020F0502020204030203" pitchFamily="34" charset="0"/>
                <a:cs typeface="Lato" panose="020F0502020204030203" pitchFamily="34" charset="0"/>
              </a:rPr>
              <a:t>Members have</a:t>
            </a:r>
            <a:r>
              <a:rPr lang="en-ZA" sz="1100" b="1" dirty="0">
                <a:effectLst/>
                <a:latin typeface="Lato" panose="020F0502020204030203" pitchFamily="34" charset="0"/>
                <a:ea typeface="Lato" panose="020F0502020204030203" pitchFamily="34" charset="0"/>
                <a:cs typeface="Lato" panose="020F0502020204030203" pitchFamily="34" charset="0"/>
              </a:rPr>
              <a:t> </a:t>
            </a:r>
            <a:r>
              <a:rPr lang="en-ZA" sz="1100" dirty="0">
                <a:effectLst/>
                <a:latin typeface="Lato" panose="020F0502020204030203" pitchFamily="34" charset="0"/>
                <a:ea typeface="Lato" panose="020F0502020204030203" pitchFamily="34" charset="0"/>
                <a:cs typeface="Lato" panose="020F0502020204030203" pitchFamily="34" charset="0"/>
              </a:rPr>
              <a:t>until </a:t>
            </a:r>
            <a:r>
              <a:rPr lang="en-ZA" sz="1100" b="1" dirty="0">
                <a:effectLst/>
                <a:latin typeface="Lato" panose="020F0502020204030203" pitchFamily="34" charset="0"/>
                <a:ea typeface="Lato" panose="020F0502020204030203" pitchFamily="34" charset="0"/>
                <a:cs typeface="Lato" panose="020F0502020204030203" pitchFamily="34" charset="0"/>
              </a:rPr>
              <a:t>11 December 2024</a:t>
            </a:r>
            <a:r>
              <a:rPr lang="en-ZA" sz="1100" dirty="0">
                <a:effectLst/>
                <a:latin typeface="Lato" panose="020F0502020204030203" pitchFamily="34" charset="0"/>
                <a:ea typeface="Lato" panose="020F0502020204030203" pitchFamily="34" charset="0"/>
                <a:cs typeface="Lato" panose="020F0502020204030203" pitchFamily="34" charset="0"/>
              </a:rPr>
              <a:t> to select a new benefit option by submitting an option change form. </a:t>
            </a:r>
          </a:p>
          <a:p>
            <a:pPr algn="just">
              <a:lnSpc>
                <a:spcPct val="150000"/>
              </a:lnSpc>
              <a:spcAft>
                <a:spcPts val="1000"/>
              </a:spcAft>
            </a:pPr>
            <a:r>
              <a:rPr lang="en-ZA" sz="1400" b="1" dirty="0">
                <a:effectLst/>
                <a:latin typeface="Lato" panose="020F0502020204030203" pitchFamily="34" charset="0"/>
                <a:ea typeface="Lato" panose="020F0502020204030203" pitchFamily="34" charset="0"/>
                <a:cs typeface="Lato" panose="020F0502020204030203" pitchFamily="34" charset="0"/>
              </a:rPr>
              <a:t>Q - What happens if I do not fill out the Benefit Option change form?</a:t>
            </a:r>
          </a:p>
          <a:p>
            <a:pPr algn="just">
              <a:lnSpc>
                <a:spcPct val="150000"/>
              </a:lnSpc>
              <a:spcAft>
                <a:spcPts val="1000"/>
              </a:spcAft>
            </a:pPr>
            <a:r>
              <a:rPr lang="en-ZA" sz="1100" b="1" dirty="0">
                <a:effectLst/>
                <a:latin typeface="Lato" panose="020F0502020204030203" pitchFamily="34" charset="0"/>
                <a:ea typeface="Lato" panose="020F0502020204030203" pitchFamily="34" charset="0"/>
                <a:cs typeface="Lato" panose="020F0502020204030203" pitchFamily="34" charset="0"/>
              </a:rPr>
              <a:t>A – </a:t>
            </a:r>
            <a:r>
              <a:rPr lang="en-ZA" sz="1100" dirty="0">
                <a:effectLst/>
                <a:latin typeface="Lato" panose="020F0502020204030203" pitchFamily="34" charset="0"/>
                <a:ea typeface="Lato" panose="020F0502020204030203" pitchFamily="34" charset="0"/>
                <a:cs typeface="Lato" panose="020F0502020204030203" pitchFamily="34" charset="0"/>
              </a:rPr>
              <a:t>The Scheme will automatically move the member into the new option after 11 December 2024.</a:t>
            </a:r>
          </a:p>
          <a:p>
            <a:pPr algn="just">
              <a:lnSpc>
                <a:spcPct val="150000"/>
              </a:lnSpc>
              <a:spcAft>
                <a:spcPts val="1000"/>
              </a:spcAft>
            </a:pPr>
            <a:r>
              <a:rPr lang="en-ZA" sz="1400" b="1" dirty="0">
                <a:effectLst/>
                <a:latin typeface="Lato" panose="020F0502020204030203" pitchFamily="34" charset="0"/>
                <a:ea typeface="Lato" panose="020F0502020204030203" pitchFamily="34" charset="0"/>
                <a:cs typeface="Lato" panose="020F0502020204030203" pitchFamily="34" charset="0"/>
              </a:rPr>
              <a:t>Q- Does the move alter my membership record with the Scheme?</a:t>
            </a:r>
            <a:endParaRPr lang="en-ZA" sz="1400" dirty="0">
              <a:effectLst/>
              <a:latin typeface="Lato" panose="020F0502020204030203" pitchFamily="34" charset="0"/>
              <a:ea typeface="Lato" panose="020F0502020204030203" pitchFamily="34" charset="0"/>
              <a:cs typeface="Lato" panose="020F0502020204030203" pitchFamily="34" charset="0"/>
            </a:endParaRPr>
          </a:p>
          <a:p>
            <a:r>
              <a:rPr lang="en-ZA" sz="1100" b="1" dirty="0">
                <a:effectLst/>
                <a:latin typeface="Lato" panose="020F0502020204030203" pitchFamily="34" charset="0"/>
                <a:ea typeface="Lato" panose="020F0502020204030203" pitchFamily="34" charset="0"/>
                <a:cs typeface="Lato" panose="020F0502020204030203" pitchFamily="34" charset="0"/>
              </a:rPr>
              <a:t>A – </a:t>
            </a:r>
            <a:r>
              <a:rPr lang="en-ZA" sz="1100" dirty="0">
                <a:effectLst/>
                <a:latin typeface="Lato" panose="020F0502020204030203" pitchFamily="34" charset="0"/>
                <a:ea typeface="Lato" panose="020F0502020204030203" pitchFamily="34" charset="0"/>
                <a:cs typeface="Lato" panose="020F0502020204030203" pitchFamily="34" charset="0"/>
              </a:rPr>
              <a:t>No. The move does not alter my membership record with the Scheme</a:t>
            </a:r>
            <a:endParaRPr lang="en-ZA" sz="11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5378347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6">
            <a:extLst>
              <a:ext uri="{FF2B5EF4-FFF2-40B4-BE49-F238E27FC236}">
                <a16:creationId xmlns:a16="http://schemas.microsoft.com/office/drawing/2014/main" id="{937DE11E-E2CD-67EF-CF84-A270AD42FC63}"/>
              </a:ext>
            </a:extLst>
          </p:cNvPr>
          <p:cNvSpPr txBox="1"/>
          <p:nvPr/>
        </p:nvSpPr>
        <p:spPr>
          <a:xfrm>
            <a:off x="1030779" y="4908283"/>
            <a:ext cx="10224654" cy="1218282"/>
          </a:xfrm>
          <a:prstGeom prst="rect">
            <a:avLst/>
          </a:prstGeom>
        </p:spPr>
        <p:txBody>
          <a:bodyPr vert="horz" wrap="square" lIns="0" tIns="12700" rIns="0" bIns="0" rtlCol="0">
            <a:spAutoFit/>
          </a:bodyPr>
          <a:lstStyle/>
          <a:p>
            <a:pPr marL="1905" algn="ctr">
              <a:lnSpc>
                <a:spcPts val="4660"/>
              </a:lnSpc>
              <a:spcBef>
                <a:spcPts val="100"/>
              </a:spcBef>
            </a:pPr>
            <a:r>
              <a:rPr lang="en-GB" sz="4200" spc="-25" dirty="0">
                <a:solidFill>
                  <a:srgbClr val="E95524"/>
                </a:solidFill>
                <a:latin typeface="Lato Light"/>
                <a:cs typeface="Lato Light"/>
              </a:rPr>
              <a:t>BENEFIT ENHANCEMENTS</a:t>
            </a:r>
            <a:endParaRPr sz="4200" dirty="0">
              <a:latin typeface="Lato Light"/>
              <a:cs typeface="Lato Light"/>
            </a:endParaRPr>
          </a:p>
          <a:p>
            <a:pPr algn="ctr">
              <a:lnSpc>
                <a:spcPts val="4660"/>
              </a:lnSpc>
            </a:pPr>
            <a:r>
              <a:rPr lang="en-GB" sz="4200" b="1" spc="-10" dirty="0">
                <a:solidFill>
                  <a:srgbClr val="E95524"/>
                </a:solidFill>
                <a:latin typeface="Lato"/>
                <a:cs typeface="Lato"/>
              </a:rPr>
              <a:t>&amp; CHANGES 2025</a:t>
            </a:r>
            <a:endParaRPr sz="4200" dirty="0">
              <a:latin typeface="Lato"/>
              <a:cs typeface="Lato"/>
            </a:endParaRPr>
          </a:p>
        </p:txBody>
      </p:sp>
      <p:sp>
        <p:nvSpPr>
          <p:cNvPr id="3" name="object 3">
            <a:extLst>
              <a:ext uri="{FF2B5EF4-FFF2-40B4-BE49-F238E27FC236}">
                <a16:creationId xmlns:a16="http://schemas.microsoft.com/office/drawing/2014/main" id="{53BB3909-4793-5D58-6F0A-2433EFC3ED78}"/>
              </a:ext>
            </a:extLst>
          </p:cNvPr>
          <p:cNvSpPr txBox="1"/>
          <p:nvPr/>
        </p:nvSpPr>
        <p:spPr>
          <a:xfrm>
            <a:off x="1264595" y="6530197"/>
            <a:ext cx="10060488" cy="152705"/>
          </a:xfrm>
          <a:prstGeom prst="rect">
            <a:avLst/>
          </a:prstGeom>
        </p:spPr>
        <p:txBody>
          <a:bodyPr vert="horz" wrap="square" lIns="0" tIns="12700" rIns="0" bIns="0" rtlCol="0">
            <a:spAutoFit/>
          </a:bodyPr>
          <a:lstStyle/>
          <a:p>
            <a:pPr marL="12700">
              <a:lnSpc>
                <a:spcPct val="100000"/>
              </a:lnSpc>
              <a:spcBef>
                <a:spcPts val="100"/>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spTree>
    <p:extLst>
      <p:ext uri="{BB962C8B-B14F-4D97-AF65-F5344CB8AC3E}">
        <p14:creationId xmlns:p14="http://schemas.microsoft.com/office/powerpoint/2010/main" val="3967149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object 3">
            <a:extLst>
              <a:ext uri="{FF2B5EF4-FFF2-40B4-BE49-F238E27FC236}">
                <a16:creationId xmlns:a16="http://schemas.microsoft.com/office/drawing/2014/main" id="{75998CFF-5A77-3111-FBFC-50D51C0B1C93}"/>
              </a:ext>
            </a:extLst>
          </p:cNvPr>
          <p:cNvPicPr/>
          <p:nvPr/>
        </p:nvPicPr>
        <p:blipFill>
          <a:blip r:embed="rId2" cstate="print"/>
          <a:stretch>
            <a:fillRect/>
          </a:stretch>
        </p:blipFill>
        <p:spPr>
          <a:xfrm>
            <a:off x="0" y="0"/>
            <a:ext cx="12193201" cy="5294406"/>
          </a:xfrm>
          <a:prstGeom prst="rect">
            <a:avLst/>
          </a:prstGeom>
        </p:spPr>
      </p:pic>
      <p:sp>
        <p:nvSpPr>
          <p:cNvPr id="4" name="object 4">
            <a:extLst>
              <a:ext uri="{FF2B5EF4-FFF2-40B4-BE49-F238E27FC236}">
                <a16:creationId xmlns:a16="http://schemas.microsoft.com/office/drawing/2014/main" id="{A0E31F81-410B-EC4F-BDAF-9D5294A08D44}"/>
              </a:ext>
            </a:extLst>
          </p:cNvPr>
          <p:cNvSpPr/>
          <p:nvPr/>
        </p:nvSpPr>
        <p:spPr>
          <a:xfrm>
            <a:off x="0" y="3276091"/>
            <a:ext cx="12193270" cy="2573020"/>
          </a:xfrm>
          <a:custGeom>
            <a:avLst/>
            <a:gdLst/>
            <a:ahLst/>
            <a:cxnLst/>
            <a:rect l="l" t="t" r="r" b="b"/>
            <a:pathLst>
              <a:path w="12193270" h="2573020">
                <a:moveTo>
                  <a:pt x="0" y="0"/>
                </a:moveTo>
                <a:lnTo>
                  <a:pt x="0" y="2572753"/>
                </a:lnTo>
                <a:lnTo>
                  <a:pt x="12193193" y="2572753"/>
                </a:lnTo>
                <a:lnTo>
                  <a:pt x="12193193" y="0"/>
                </a:lnTo>
                <a:lnTo>
                  <a:pt x="0" y="0"/>
                </a:lnTo>
                <a:close/>
              </a:path>
            </a:pathLst>
          </a:custGeom>
          <a:solidFill>
            <a:srgbClr val="FFFFFF"/>
          </a:solidFill>
        </p:spPr>
        <p:txBody>
          <a:bodyPr wrap="square" lIns="0" tIns="0" rIns="0" bIns="0" rtlCol="0"/>
          <a:lstStyle/>
          <a:p>
            <a:endParaRPr/>
          </a:p>
        </p:txBody>
      </p:sp>
      <p:sp>
        <p:nvSpPr>
          <p:cNvPr id="5" name="object 7">
            <a:extLst>
              <a:ext uri="{FF2B5EF4-FFF2-40B4-BE49-F238E27FC236}">
                <a16:creationId xmlns:a16="http://schemas.microsoft.com/office/drawing/2014/main" id="{945DFCDA-CA93-6E61-8BD7-326F8FA09D5E}"/>
              </a:ext>
            </a:extLst>
          </p:cNvPr>
          <p:cNvSpPr txBox="1"/>
          <p:nvPr/>
        </p:nvSpPr>
        <p:spPr>
          <a:xfrm>
            <a:off x="1735780" y="5089197"/>
            <a:ext cx="9095105" cy="963294"/>
          </a:xfrm>
          <a:prstGeom prst="rect">
            <a:avLst/>
          </a:prstGeom>
        </p:spPr>
        <p:txBody>
          <a:bodyPr vert="horz" wrap="square" lIns="0" tIns="12700" rIns="0" bIns="0" rtlCol="0">
            <a:spAutoFit/>
          </a:bodyPr>
          <a:lstStyle/>
          <a:p>
            <a:pPr marL="61594">
              <a:lnSpc>
                <a:spcPct val="100000"/>
              </a:lnSpc>
              <a:spcBef>
                <a:spcPts val="100"/>
              </a:spcBef>
            </a:pPr>
            <a:r>
              <a:rPr sz="3000" b="1" dirty="0">
                <a:solidFill>
                  <a:srgbClr val="E95524"/>
                </a:solidFill>
                <a:latin typeface="Lato"/>
                <a:cs typeface="Lato"/>
              </a:rPr>
              <a:t>LIVING</a:t>
            </a:r>
            <a:r>
              <a:rPr sz="3000" b="1" spc="-35" dirty="0">
                <a:solidFill>
                  <a:srgbClr val="E95524"/>
                </a:solidFill>
                <a:latin typeface="Lato"/>
                <a:cs typeface="Lato"/>
              </a:rPr>
              <a:t> </a:t>
            </a:r>
            <a:r>
              <a:rPr sz="3000" b="1" spc="-25" dirty="0">
                <a:solidFill>
                  <a:srgbClr val="E95524"/>
                </a:solidFill>
                <a:latin typeface="Lato"/>
                <a:cs typeface="Lato"/>
              </a:rPr>
              <a:t>HEALTHY</a:t>
            </a:r>
            <a:r>
              <a:rPr sz="3000" b="1" spc="-40" dirty="0">
                <a:solidFill>
                  <a:srgbClr val="E95524"/>
                </a:solidFill>
                <a:latin typeface="Lato"/>
                <a:cs typeface="Lato"/>
              </a:rPr>
              <a:t> </a:t>
            </a:r>
            <a:r>
              <a:rPr sz="3000" b="1" dirty="0">
                <a:solidFill>
                  <a:srgbClr val="E95524"/>
                </a:solidFill>
                <a:latin typeface="Lato"/>
                <a:cs typeface="Lato"/>
              </a:rPr>
              <a:t>WITH</a:t>
            </a:r>
            <a:r>
              <a:rPr sz="3000" b="1" spc="-35" dirty="0">
                <a:solidFill>
                  <a:srgbClr val="E95524"/>
                </a:solidFill>
                <a:latin typeface="Lato"/>
                <a:cs typeface="Lato"/>
              </a:rPr>
              <a:t> </a:t>
            </a:r>
            <a:r>
              <a:rPr sz="3000" b="1" dirty="0">
                <a:solidFill>
                  <a:srgbClr val="E95524"/>
                </a:solidFill>
                <a:latin typeface="Lato"/>
                <a:cs typeface="Lato"/>
              </a:rPr>
              <a:t>DIABETES</a:t>
            </a:r>
            <a:r>
              <a:rPr sz="3000" b="1" spc="-35" dirty="0">
                <a:solidFill>
                  <a:srgbClr val="E95524"/>
                </a:solidFill>
                <a:latin typeface="Lato"/>
                <a:cs typeface="Lato"/>
              </a:rPr>
              <a:t> </a:t>
            </a:r>
            <a:r>
              <a:rPr sz="3000" b="1" spc="-10" dirty="0">
                <a:solidFill>
                  <a:srgbClr val="E95524"/>
                </a:solidFill>
                <a:latin typeface="Lato"/>
                <a:cs typeface="Lato"/>
              </a:rPr>
              <a:t>PROGRAMME</a:t>
            </a:r>
            <a:endParaRPr sz="3000" dirty="0">
              <a:latin typeface="Lato"/>
              <a:cs typeface="Lato"/>
            </a:endParaRPr>
          </a:p>
          <a:p>
            <a:pPr marL="12700">
              <a:lnSpc>
                <a:spcPct val="100000"/>
              </a:lnSpc>
              <a:spcBef>
                <a:spcPts val="2100"/>
              </a:spcBef>
            </a:pPr>
            <a:r>
              <a:rPr sz="1400" b="1" spc="-20" dirty="0">
                <a:solidFill>
                  <a:srgbClr val="FFFFFF"/>
                </a:solidFill>
                <a:latin typeface="Lato"/>
                <a:cs typeface="Lato"/>
              </a:rPr>
              <a:t>We’re</a:t>
            </a:r>
            <a:r>
              <a:rPr sz="1400" b="1" spc="-25" dirty="0">
                <a:solidFill>
                  <a:srgbClr val="FFFFFF"/>
                </a:solidFill>
                <a:latin typeface="Lato"/>
                <a:cs typeface="Lato"/>
              </a:rPr>
              <a:t> </a:t>
            </a:r>
            <a:r>
              <a:rPr sz="1400" b="1" spc="-10" dirty="0">
                <a:solidFill>
                  <a:srgbClr val="FFFFFF"/>
                </a:solidFill>
                <a:latin typeface="Lato"/>
                <a:cs typeface="Lato"/>
              </a:rPr>
              <a:t>working</a:t>
            </a:r>
            <a:r>
              <a:rPr sz="1400" b="1" spc="-20" dirty="0">
                <a:solidFill>
                  <a:srgbClr val="FFFFFF"/>
                </a:solidFill>
                <a:latin typeface="Lato"/>
                <a:cs typeface="Lato"/>
              </a:rPr>
              <a:t> </a:t>
            </a:r>
            <a:r>
              <a:rPr sz="1400" b="1" dirty="0">
                <a:solidFill>
                  <a:srgbClr val="FFFFFF"/>
                </a:solidFill>
                <a:latin typeface="Lato"/>
                <a:cs typeface="Lato"/>
              </a:rPr>
              <a:t>hard</a:t>
            </a:r>
            <a:r>
              <a:rPr sz="1400" b="1" spc="-20" dirty="0">
                <a:solidFill>
                  <a:srgbClr val="FFFFFF"/>
                </a:solidFill>
                <a:latin typeface="Lato"/>
                <a:cs typeface="Lato"/>
              </a:rPr>
              <a:t> </a:t>
            </a:r>
            <a:r>
              <a:rPr sz="1400" b="1" dirty="0">
                <a:solidFill>
                  <a:srgbClr val="FFFFFF"/>
                </a:solidFill>
                <a:latin typeface="Lato"/>
                <a:cs typeface="Lato"/>
              </a:rPr>
              <a:t>to</a:t>
            </a:r>
            <a:r>
              <a:rPr sz="1400" b="1" spc="-20" dirty="0">
                <a:solidFill>
                  <a:srgbClr val="FFFFFF"/>
                </a:solidFill>
                <a:latin typeface="Lato"/>
                <a:cs typeface="Lato"/>
              </a:rPr>
              <a:t> </a:t>
            </a:r>
            <a:r>
              <a:rPr sz="1400" b="1" spc="-10" dirty="0">
                <a:solidFill>
                  <a:srgbClr val="FFFFFF"/>
                </a:solidFill>
                <a:latin typeface="Lato"/>
                <a:cs typeface="Lato"/>
              </a:rPr>
              <a:t>enhance</a:t>
            </a:r>
            <a:r>
              <a:rPr sz="1400" b="1" spc="-25" dirty="0">
                <a:solidFill>
                  <a:srgbClr val="FFFFFF"/>
                </a:solidFill>
                <a:latin typeface="Lato"/>
                <a:cs typeface="Lato"/>
              </a:rPr>
              <a:t> </a:t>
            </a:r>
            <a:r>
              <a:rPr sz="1400" b="1" dirty="0">
                <a:solidFill>
                  <a:srgbClr val="FFFFFF"/>
                </a:solidFill>
                <a:latin typeface="Lato"/>
                <a:cs typeface="Lato"/>
              </a:rPr>
              <a:t>our</a:t>
            </a:r>
            <a:r>
              <a:rPr sz="1400" b="1" spc="-20" dirty="0">
                <a:solidFill>
                  <a:srgbClr val="FFFFFF"/>
                </a:solidFill>
                <a:latin typeface="Lato"/>
                <a:cs typeface="Lato"/>
              </a:rPr>
              <a:t> </a:t>
            </a:r>
            <a:r>
              <a:rPr sz="1400" b="1" dirty="0">
                <a:solidFill>
                  <a:srgbClr val="FFFFFF"/>
                </a:solidFill>
                <a:latin typeface="Lato"/>
                <a:cs typeface="Lato"/>
              </a:rPr>
              <a:t>products</a:t>
            </a:r>
            <a:r>
              <a:rPr sz="1400" b="1" spc="-20" dirty="0">
                <a:solidFill>
                  <a:srgbClr val="FFFFFF"/>
                </a:solidFill>
                <a:latin typeface="Lato"/>
                <a:cs typeface="Lato"/>
              </a:rPr>
              <a:t> </a:t>
            </a:r>
            <a:r>
              <a:rPr sz="1400" b="1" dirty="0">
                <a:solidFill>
                  <a:srgbClr val="FFFFFF"/>
                </a:solidFill>
                <a:latin typeface="Lato"/>
                <a:cs typeface="Lato"/>
              </a:rPr>
              <a:t>and</a:t>
            </a:r>
            <a:r>
              <a:rPr sz="1400" b="1" spc="-15" dirty="0">
                <a:solidFill>
                  <a:srgbClr val="FFFFFF"/>
                </a:solidFill>
                <a:latin typeface="Lato"/>
                <a:cs typeface="Lato"/>
              </a:rPr>
              <a:t> </a:t>
            </a:r>
            <a:r>
              <a:rPr sz="1400" b="1" dirty="0">
                <a:solidFill>
                  <a:srgbClr val="FFFFFF"/>
                </a:solidFill>
                <a:latin typeface="Lato"/>
                <a:cs typeface="Lato"/>
              </a:rPr>
              <a:t>services,</a:t>
            </a:r>
            <a:r>
              <a:rPr sz="1400" b="1" spc="-20" dirty="0">
                <a:solidFill>
                  <a:srgbClr val="FFFFFF"/>
                </a:solidFill>
                <a:latin typeface="Lato"/>
                <a:cs typeface="Lato"/>
              </a:rPr>
              <a:t> </a:t>
            </a:r>
            <a:r>
              <a:rPr sz="1400" b="1" spc="-10" dirty="0">
                <a:solidFill>
                  <a:srgbClr val="FFFFFF"/>
                </a:solidFill>
                <a:latin typeface="Lato"/>
                <a:cs typeface="Lato"/>
              </a:rPr>
              <a:t>ensuring</a:t>
            </a:r>
            <a:r>
              <a:rPr sz="1400" b="1" spc="-20" dirty="0">
                <a:solidFill>
                  <a:srgbClr val="FFFFFF"/>
                </a:solidFill>
                <a:latin typeface="Lato"/>
                <a:cs typeface="Lato"/>
              </a:rPr>
              <a:t> </a:t>
            </a:r>
            <a:r>
              <a:rPr sz="1400" b="1" dirty="0">
                <a:solidFill>
                  <a:srgbClr val="FFFFFF"/>
                </a:solidFill>
                <a:latin typeface="Lato"/>
                <a:cs typeface="Lato"/>
              </a:rPr>
              <a:t>that</a:t>
            </a:r>
            <a:r>
              <a:rPr sz="1400" b="1" spc="-15" dirty="0">
                <a:solidFill>
                  <a:srgbClr val="FFFFFF"/>
                </a:solidFill>
                <a:latin typeface="Lato"/>
                <a:cs typeface="Lato"/>
              </a:rPr>
              <a:t> </a:t>
            </a:r>
            <a:r>
              <a:rPr sz="1400" b="1" dirty="0">
                <a:solidFill>
                  <a:srgbClr val="FFFFFF"/>
                </a:solidFill>
                <a:latin typeface="Lato"/>
                <a:cs typeface="Lato"/>
              </a:rPr>
              <a:t>you</a:t>
            </a:r>
            <a:r>
              <a:rPr sz="1400" b="1" spc="-25" dirty="0">
                <a:solidFill>
                  <a:srgbClr val="FFFFFF"/>
                </a:solidFill>
                <a:latin typeface="Lato"/>
                <a:cs typeface="Lato"/>
              </a:rPr>
              <a:t> </a:t>
            </a:r>
            <a:r>
              <a:rPr sz="1400" b="1" dirty="0">
                <a:solidFill>
                  <a:srgbClr val="FFFFFF"/>
                </a:solidFill>
                <a:latin typeface="Lato"/>
                <a:cs typeface="Lato"/>
              </a:rPr>
              <a:t>receive</a:t>
            </a:r>
            <a:r>
              <a:rPr sz="1400" b="1" spc="-20" dirty="0">
                <a:solidFill>
                  <a:srgbClr val="FFFFFF"/>
                </a:solidFill>
                <a:latin typeface="Lato"/>
                <a:cs typeface="Lato"/>
              </a:rPr>
              <a:t> </a:t>
            </a:r>
            <a:r>
              <a:rPr sz="1400" b="1" dirty="0">
                <a:solidFill>
                  <a:srgbClr val="FFFFFF"/>
                </a:solidFill>
                <a:latin typeface="Lato"/>
                <a:cs typeface="Lato"/>
              </a:rPr>
              <a:t>not</a:t>
            </a:r>
            <a:r>
              <a:rPr sz="1400" b="1" spc="-20" dirty="0">
                <a:solidFill>
                  <a:srgbClr val="FFFFFF"/>
                </a:solidFill>
                <a:latin typeface="Lato"/>
                <a:cs typeface="Lato"/>
              </a:rPr>
              <a:t> </a:t>
            </a:r>
            <a:r>
              <a:rPr sz="1400" b="1" dirty="0">
                <a:solidFill>
                  <a:srgbClr val="FFFFFF"/>
                </a:solidFill>
                <a:latin typeface="Lato"/>
                <a:cs typeface="Lato"/>
              </a:rPr>
              <a:t>just</a:t>
            </a:r>
            <a:r>
              <a:rPr sz="1400" b="1" spc="-15" dirty="0">
                <a:solidFill>
                  <a:srgbClr val="FFFFFF"/>
                </a:solidFill>
                <a:latin typeface="Lato"/>
                <a:cs typeface="Lato"/>
              </a:rPr>
              <a:t> </a:t>
            </a:r>
            <a:r>
              <a:rPr sz="1400" b="1" dirty="0">
                <a:solidFill>
                  <a:srgbClr val="FFFFFF"/>
                </a:solidFill>
                <a:latin typeface="Lato"/>
                <a:cs typeface="Lato"/>
              </a:rPr>
              <a:t>care,</a:t>
            </a:r>
            <a:r>
              <a:rPr sz="1400" b="1" spc="-20" dirty="0">
                <a:solidFill>
                  <a:srgbClr val="FFFFFF"/>
                </a:solidFill>
                <a:latin typeface="Lato"/>
                <a:cs typeface="Lato"/>
              </a:rPr>
              <a:t> </a:t>
            </a:r>
            <a:r>
              <a:rPr sz="1400" b="1" dirty="0">
                <a:solidFill>
                  <a:srgbClr val="FFFFFF"/>
                </a:solidFill>
                <a:latin typeface="Lato"/>
                <a:cs typeface="Lato"/>
              </a:rPr>
              <a:t>but</a:t>
            </a:r>
            <a:r>
              <a:rPr sz="1400" b="1" spc="-15" dirty="0">
                <a:solidFill>
                  <a:srgbClr val="FFFFFF"/>
                </a:solidFill>
                <a:latin typeface="Lato"/>
                <a:cs typeface="Lato"/>
              </a:rPr>
              <a:t> </a:t>
            </a:r>
            <a:r>
              <a:rPr sz="1400" b="1" dirty="0">
                <a:solidFill>
                  <a:srgbClr val="FFFFFF"/>
                </a:solidFill>
                <a:latin typeface="Lato"/>
                <a:cs typeface="Lato"/>
              </a:rPr>
              <a:t>the</a:t>
            </a:r>
            <a:r>
              <a:rPr sz="1400" b="1" spc="-25" dirty="0">
                <a:solidFill>
                  <a:srgbClr val="FFFFFF"/>
                </a:solidFill>
                <a:latin typeface="Lato"/>
                <a:cs typeface="Lato"/>
              </a:rPr>
              <a:t> </a:t>
            </a:r>
            <a:r>
              <a:rPr sz="1400" b="1" dirty="0">
                <a:solidFill>
                  <a:srgbClr val="FFFFFF"/>
                </a:solidFill>
                <a:latin typeface="Lato"/>
                <a:cs typeface="Lato"/>
              </a:rPr>
              <a:t>best</a:t>
            </a:r>
            <a:r>
              <a:rPr sz="1400" b="1" spc="-15" dirty="0">
                <a:solidFill>
                  <a:srgbClr val="FFFFFF"/>
                </a:solidFill>
                <a:latin typeface="Lato"/>
                <a:cs typeface="Lato"/>
              </a:rPr>
              <a:t> </a:t>
            </a:r>
            <a:r>
              <a:rPr sz="1400" b="1" spc="-10" dirty="0">
                <a:solidFill>
                  <a:srgbClr val="FFFFFF"/>
                </a:solidFill>
                <a:latin typeface="Lato"/>
                <a:cs typeface="Lato"/>
              </a:rPr>
              <a:t>care.</a:t>
            </a:r>
            <a:endParaRPr sz="1400" dirty="0">
              <a:latin typeface="Lato"/>
              <a:cs typeface="Lato"/>
            </a:endParaRPr>
          </a:p>
        </p:txBody>
      </p:sp>
      <p:grpSp>
        <p:nvGrpSpPr>
          <p:cNvPr id="6" name="object 8">
            <a:extLst>
              <a:ext uri="{FF2B5EF4-FFF2-40B4-BE49-F238E27FC236}">
                <a16:creationId xmlns:a16="http://schemas.microsoft.com/office/drawing/2014/main" id="{3B23D00E-5600-7652-E1E9-96154B9AC6FD}"/>
              </a:ext>
            </a:extLst>
          </p:cNvPr>
          <p:cNvGrpSpPr/>
          <p:nvPr/>
        </p:nvGrpSpPr>
        <p:grpSpPr>
          <a:xfrm>
            <a:off x="1017069" y="3500776"/>
            <a:ext cx="3404870" cy="1440815"/>
            <a:chOff x="1017069" y="3500776"/>
            <a:chExt cx="3404870" cy="1440815"/>
          </a:xfrm>
        </p:grpSpPr>
        <p:sp>
          <p:nvSpPr>
            <p:cNvPr id="7" name="object 9">
              <a:extLst>
                <a:ext uri="{FF2B5EF4-FFF2-40B4-BE49-F238E27FC236}">
                  <a16:creationId xmlns:a16="http://schemas.microsoft.com/office/drawing/2014/main" id="{AD407679-4064-76E7-52CF-34743655D8BB}"/>
                </a:ext>
              </a:extLst>
            </p:cNvPr>
            <p:cNvSpPr/>
            <p:nvPr/>
          </p:nvSpPr>
          <p:spPr>
            <a:xfrm>
              <a:off x="1023419" y="3507126"/>
              <a:ext cx="3392170" cy="1428115"/>
            </a:xfrm>
            <a:custGeom>
              <a:avLst/>
              <a:gdLst/>
              <a:ahLst/>
              <a:cxnLst/>
              <a:rect l="l" t="t" r="r" b="b"/>
              <a:pathLst>
                <a:path w="3392170" h="1428114">
                  <a:moveTo>
                    <a:pt x="2741155"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77176"/>
                  </a:lnTo>
                  <a:lnTo>
                    <a:pt x="1784" y="825742"/>
                  </a:lnTo>
                  <a:lnTo>
                    <a:pt x="7055" y="873338"/>
                  </a:lnTo>
                  <a:lnTo>
                    <a:pt x="15686" y="919839"/>
                  </a:lnTo>
                  <a:lnTo>
                    <a:pt x="27551" y="965119"/>
                  </a:lnTo>
                  <a:lnTo>
                    <a:pt x="42524" y="1009052"/>
                  </a:lnTo>
                  <a:lnTo>
                    <a:pt x="60479" y="1051512"/>
                  </a:lnTo>
                  <a:lnTo>
                    <a:pt x="81292" y="1092374"/>
                  </a:lnTo>
                  <a:lnTo>
                    <a:pt x="104835" y="1131511"/>
                  </a:lnTo>
                  <a:lnTo>
                    <a:pt x="130984" y="1168798"/>
                  </a:lnTo>
                  <a:lnTo>
                    <a:pt x="159612" y="1204109"/>
                  </a:lnTo>
                  <a:lnTo>
                    <a:pt x="190593" y="1237318"/>
                  </a:lnTo>
                  <a:lnTo>
                    <a:pt x="223802" y="1268299"/>
                  </a:lnTo>
                  <a:lnTo>
                    <a:pt x="259113" y="1296927"/>
                  </a:lnTo>
                  <a:lnTo>
                    <a:pt x="296400" y="1323075"/>
                  </a:lnTo>
                  <a:lnTo>
                    <a:pt x="335537" y="1346619"/>
                  </a:lnTo>
                  <a:lnTo>
                    <a:pt x="376399" y="1367431"/>
                  </a:lnTo>
                  <a:lnTo>
                    <a:pt x="418859" y="1385387"/>
                  </a:lnTo>
                  <a:lnTo>
                    <a:pt x="462792" y="1400360"/>
                  </a:lnTo>
                  <a:lnTo>
                    <a:pt x="508071" y="1412225"/>
                  </a:lnTo>
                  <a:lnTo>
                    <a:pt x="554573" y="1420856"/>
                  </a:lnTo>
                  <a:lnTo>
                    <a:pt x="602169" y="1426126"/>
                  </a:lnTo>
                  <a:lnTo>
                    <a:pt x="650735" y="1427911"/>
                  </a:lnTo>
                  <a:lnTo>
                    <a:pt x="2741155" y="1427911"/>
                  </a:lnTo>
                  <a:lnTo>
                    <a:pt x="2789721" y="1426126"/>
                  </a:lnTo>
                  <a:lnTo>
                    <a:pt x="2837317" y="1420856"/>
                  </a:lnTo>
                  <a:lnTo>
                    <a:pt x="2883819" y="1412225"/>
                  </a:lnTo>
                  <a:lnTo>
                    <a:pt x="2929099" y="1400360"/>
                  </a:lnTo>
                  <a:lnTo>
                    <a:pt x="2973033" y="1385387"/>
                  </a:lnTo>
                  <a:lnTo>
                    <a:pt x="3015493" y="1367431"/>
                  </a:lnTo>
                  <a:lnTo>
                    <a:pt x="3056356" y="1346619"/>
                  </a:lnTo>
                  <a:lnTo>
                    <a:pt x="3095494" y="1323075"/>
                  </a:lnTo>
                  <a:lnTo>
                    <a:pt x="3132781" y="1296927"/>
                  </a:lnTo>
                  <a:lnTo>
                    <a:pt x="3168093" y="1268299"/>
                  </a:lnTo>
                  <a:lnTo>
                    <a:pt x="3201303" y="1237318"/>
                  </a:lnTo>
                  <a:lnTo>
                    <a:pt x="3232285" y="1204109"/>
                  </a:lnTo>
                  <a:lnTo>
                    <a:pt x="3260914" y="1168798"/>
                  </a:lnTo>
                  <a:lnTo>
                    <a:pt x="3287063" y="1131511"/>
                  </a:lnTo>
                  <a:lnTo>
                    <a:pt x="3310607" y="1092374"/>
                  </a:lnTo>
                  <a:lnTo>
                    <a:pt x="3331420" y="1051512"/>
                  </a:lnTo>
                  <a:lnTo>
                    <a:pt x="3349377" y="1009052"/>
                  </a:lnTo>
                  <a:lnTo>
                    <a:pt x="3364351" y="965119"/>
                  </a:lnTo>
                  <a:lnTo>
                    <a:pt x="3376216" y="919839"/>
                  </a:lnTo>
                  <a:lnTo>
                    <a:pt x="3384847" y="873338"/>
                  </a:lnTo>
                  <a:lnTo>
                    <a:pt x="3390118" y="825742"/>
                  </a:lnTo>
                  <a:lnTo>
                    <a:pt x="3391903" y="777176"/>
                  </a:lnTo>
                  <a:lnTo>
                    <a:pt x="3391903" y="650735"/>
                  </a:lnTo>
                  <a:lnTo>
                    <a:pt x="3390118" y="602170"/>
                  </a:lnTo>
                  <a:lnTo>
                    <a:pt x="3384847" y="554575"/>
                  </a:lnTo>
                  <a:lnTo>
                    <a:pt x="3376216" y="508075"/>
                  </a:lnTo>
                  <a:lnTo>
                    <a:pt x="3364351" y="462796"/>
                  </a:lnTo>
                  <a:lnTo>
                    <a:pt x="3349377" y="418864"/>
                  </a:lnTo>
                  <a:lnTo>
                    <a:pt x="3331420" y="376404"/>
                  </a:lnTo>
                  <a:lnTo>
                    <a:pt x="3310607" y="335543"/>
                  </a:lnTo>
                  <a:lnTo>
                    <a:pt x="3287063" y="296406"/>
                  </a:lnTo>
                  <a:lnTo>
                    <a:pt x="3260914" y="259118"/>
                  </a:lnTo>
                  <a:lnTo>
                    <a:pt x="3232285" y="223807"/>
                  </a:lnTo>
                  <a:lnTo>
                    <a:pt x="3201303" y="190598"/>
                  </a:lnTo>
                  <a:lnTo>
                    <a:pt x="3168093" y="159616"/>
                  </a:lnTo>
                  <a:lnTo>
                    <a:pt x="3132781" y="130988"/>
                  </a:lnTo>
                  <a:lnTo>
                    <a:pt x="3095494" y="104839"/>
                  </a:lnTo>
                  <a:lnTo>
                    <a:pt x="3056356" y="81295"/>
                  </a:lnTo>
                  <a:lnTo>
                    <a:pt x="3015493" y="60482"/>
                  </a:lnTo>
                  <a:lnTo>
                    <a:pt x="2973033" y="42525"/>
                  </a:lnTo>
                  <a:lnTo>
                    <a:pt x="2929099" y="27552"/>
                  </a:lnTo>
                  <a:lnTo>
                    <a:pt x="2883819" y="15686"/>
                  </a:lnTo>
                  <a:lnTo>
                    <a:pt x="2837317" y="7055"/>
                  </a:lnTo>
                  <a:lnTo>
                    <a:pt x="2789721" y="1784"/>
                  </a:lnTo>
                  <a:lnTo>
                    <a:pt x="2741155" y="0"/>
                  </a:lnTo>
                  <a:close/>
                </a:path>
              </a:pathLst>
            </a:custGeom>
            <a:solidFill>
              <a:srgbClr val="7EBE42"/>
            </a:solidFill>
          </p:spPr>
          <p:txBody>
            <a:bodyPr wrap="square" lIns="0" tIns="0" rIns="0" bIns="0" rtlCol="0"/>
            <a:lstStyle/>
            <a:p>
              <a:endParaRPr/>
            </a:p>
          </p:txBody>
        </p:sp>
        <p:sp>
          <p:nvSpPr>
            <p:cNvPr id="8" name="object 10">
              <a:extLst>
                <a:ext uri="{FF2B5EF4-FFF2-40B4-BE49-F238E27FC236}">
                  <a16:creationId xmlns:a16="http://schemas.microsoft.com/office/drawing/2014/main" id="{FF3A4D36-54F6-CD39-E4CA-E3C5EB277F75}"/>
                </a:ext>
              </a:extLst>
            </p:cNvPr>
            <p:cNvSpPr/>
            <p:nvPr/>
          </p:nvSpPr>
          <p:spPr>
            <a:xfrm>
              <a:off x="1023419" y="3507126"/>
              <a:ext cx="3392170" cy="1428115"/>
            </a:xfrm>
            <a:custGeom>
              <a:avLst/>
              <a:gdLst/>
              <a:ahLst/>
              <a:cxnLst/>
              <a:rect l="l" t="t" r="r" b="b"/>
              <a:pathLst>
                <a:path w="3392170" h="14281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77176"/>
                  </a:lnTo>
                  <a:lnTo>
                    <a:pt x="1784" y="825742"/>
                  </a:lnTo>
                  <a:lnTo>
                    <a:pt x="7055" y="873338"/>
                  </a:lnTo>
                  <a:lnTo>
                    <a:pt x="15686" y="919839"/>
                  </a:lnTo>
                  <a:lnTo>
                    <a:pt x="27551" y="965119"/>
                  </a:lnTo>
                  <a:lnTo>
                    <a:pt x="42524" y="1009052"/>
                  </a:lnTo>
                  <a:lnTo>
                    <a:pt x="60479" y="1051512"/>
                  </a:lnTo>
                  <a:lnTo>
                    <a:pt x="81292" y="1092374"/>
                  </a:lnTo>
                  <a:lnTo>
                    <a:pt x="104835" y="1131511"/>
                  </a:lnTo>
                  <a:lnTo>
                    <a:pt x="130984" y="1168798"/>
                  </a:lnTo>
                  <a:lnTo>
                    <a:pt x="159612" y="1204109"/>
                  </a:lnTo>
                  <a:lnTo>
                    <a:pt x="190593" y="1237318"/>
                  </a:lnTo>
                  <a:lnTo>
                    <a:pt x="223802" y="1268299"/>
                  </a:lnTo>
                  <a:lnTo>
                    <a:pt x="259113" y="1296927"/>
                  </a:lnTo>
                  <a:lnTo>
                    <a:pt x="296400" y="1323075"/>
                  </a:lnTo>
                  <a:lnTo>
                    <a:pt x="335537" y="1346619"/>
                  </a:lnTo>
                  <a:lnTo>
                    <a:pt x="376399" y="1367431"/>
                  </a:lnTo>
                  <a:lnTo>
                    <a:pt x="418859" y="1385387"/>
                  </a:lnTo>
                  <a:lnTo>
                    <a:pt x="462792" y="1400360"/>
                  </a:lnTo>
                  <a:lnTo>
                    <a:pt x="508071" y="1412225"/>
                  </a:lnTo>
                  <a:lnTo>
                    <a:pt x="554573" y="1420856"/>
                  </a:lnTo>
                  <a:lnTo>
                    <a:pt x="602169" y="1426126"/>
                  </a:lnTo>
                  <a:lnTo>
                    <a:pt x="650735" y="1427911"/>
                  </a:lnTo>
                  <a:lnTo>
                    <a:pt x="2741155" y="1427911"/>
                  </a:lnTo>
                  <a:lnTo>
                    <a:pt x="2789721" y="1426126"/>
                  </a:lnTo>
                  <a:lnTo>
                    <a:pt x="2837317" y="1420856"/>
                  </a:lnTo>
                  <a:lnTo>
                    <a:pt x="2883819" y="1412225"/>
                  </a:lnTo>
                  <a:lnTo>
                    <a:pt x="2929099" y="1400360"/>
                  </a:lnTo>
                  <a:lnTo>
                    <a:pt x="2973033" y="1385387"/>
                  </a:lnTo>
                  <a:lnTo>
                    <a:pt x="3015493" y="1367431"/>
                  </a:lnTo>
                  <a:lnTo>
                    <a:pt x="3056356" y="1346619"/>
                  </a:lnTo>
                  <a:lnTo>
                    <a:pt x="3095494" y="1323075"/>
                  </a:lnTo>
                  <a:lnTo>
                    <a:pt x="3132781" y="1296927"/>
                  </a:lnTo>
                  <a:lnTo>
                    <a:pt x="3168093" y="1268299"/>
                  </a:lnTo>
                  <a:lnTo>
                    <a:pt x="3201303" y="1237318"/>
                  </a:lnTo>
                  <a:lnTo>
                    <a:pt x="3232285" y="1204109"/>
                  </a:lnTo>
                  <a:lnTo>
                    <a:pt x="3260914" y="1168798"/>
                  </a:lnTo>
                  <a:lnTo>
                    <a:pt x="3287063" y="1131511"/>
                  </a:lnTo>
                  <a:lnTo>
                    <a:pt x="3310607" y="1092374"/>
                  </a:lnTo>
                  <a:lnTo>
                    <a:pt x="3331420" y="1051512"/>
                  </a:lnTo>
                  <a:lnTo>
                    <a:pt x="3349377" y="1009052"/>
                  </a:lnTo>
                  <a:lnTo>
                    <a:pt x="3364351" y="965119"/>
                  </a:lnTo>
                  <a:lnTo>
                    <a:pt x="3376216" y="919839"/>
                  </a:lnTo>
                  <a:lnTo>
                    <a:pt x="3384847" y="873338"/>
                  </a:lnTo>
                  <a:lnTo>
                    <a:pt x="3390118" y="825742"/>
                  </a:lnTo>
                  <a:lnTo>
                    <a:pt x="3391903" y="777176"/>
                  </a:lnTo>
                  <a:lnTo>
                    <a:pt x="3391903" y="650735"/>
                  </a:lnTo>
                  <a:lnTo>
                    <a:pt x="3390118" y="602170"/>
                  </a:lnTo>
                  <a:lnTo>
                    <a:pt x="3384847" y="554575"/>
                  </a:lnTo>
                  <a:lnTo>
                    <a:pt x="3376216" y="508075"/>
                  </a:lnTo>
                  <a:lnTo>
                    <a:pt x="3364351" y="462796"/>
                  </a:lnTo>
                  <a:lnTo>
                    <a:pt x="3349377" y="418864"/>
                  </a:lnTo>
                  <a:lnTo>
                    <a:pt x="3331420" y="376404"/>
                  </a:lnTo>
                  <a:lnTo>
                    <a:pt x="3310607" y="335543"/>
                  </a:lnTo>
                  <a:lnTo>
                    <a:pt x="3287063" y="296406"/>
                  </a:lnTo>
                  <a:lnTo>
                    <a:pt x="3260914" y="259118"/>
                  </a:lnTo>
                  <a:lnTo>
                    <a:pt x="3232285" y="223807"/>
                  </a:lnTo>
                  <a:lnTo>
                    <a:pt x="3201303" y="190598"/>
                  </a:lnTo>
                  <a:lnTo>
                    <a:pt x="3168093" y="159616"/>
                  </a:lnTo>
                  <a:lnTo>
                    <a:pt x="3132781" y="130988"/>
                  </a:lnTo>
                  <a:lnTo>
                    <a:pt x="3095494" y="104839"/>
                  </a:lnTo>
                  <a:lnTo>
                    <a:pt x="3056356" y="81295"/>
                  </a:lnTo>
                  <a:lnTo>
                    <a:pt x="3015493" y="60482"/>
                  </a:lnTo>
                  <a:lnTo>
                    <a:pt x="2973033" y="42525"/>
                  </a:lnTo>
                  <a:lnTo>
                    <a:pt x="2929099" y="27552"/>
                  </a:lnTo>
                  <a:lnTo>
                    <a:pt x="2883819" y="15686"/>
                  </a:lnTo>
                  <a:lnTo>
                    <a:pt x="2837317" y="7055"/>
                  </a:lnTo>
                  <a:lnTo>
                    <a:pt x="2789721" y="1784"/>
                  </a:lnTo>
                  <a:lnTo>
                    <a:pt x="2741155" y="0"/>
                  </a:lnTo>
                  <a:lnTo>
                    <a:pt x="650735" y="0"/>
                  </a:lnTo>
                  <a:close/>
                </a:path>
              </a:pathLst>
            </a:custGeom>
            <a:ln w="12077">
              <a:solidFill>
                <a:srgbClr val="7EBE42"/>
              </a:solidFill>
            </a:ln>
          </p:spPr>
          <p:txBody>
            <a:bodyPr wrap="square" lIns="0" tIns="0" rIns="0" bIns="0" rtlCol="0"/>
            <a:lstStyle/>
            <a:p>
              <a:endParaRPr/>
            </a:p>
          </p:txBody>
        </p:sp>
        <p:sp>
          <p:nvSpPr>
            <p:cNvPr id="9" name="object 11">
              <a:extLst>
                <a:ext uri="{FF2B5EF4-FFF2-40B4-BE49-F238E27FC236}">
                  <a16:creationId xmlns:a16="http://schemas.microsoft.com/office/drawing/2014/main" id="{B883C834-FCBE-EC33-3AA8-05D791D5A3BD}"/>
                </a:ext>
              </a:extLst>
            </p:cNvPr>
            <p:cNvSpPr/>
            <p:nvPr/>
          </p:nvSpPr>
          <p:spPr>
            <a:xfrm>
              <a:off x="1110282" y="3574221"/>
              <a:ext cx="3218180" cy="1294130"/>
            </a:xfrm>
            <a:custGeom>
              <a:avLst/>
              <a:gdLst/>
              <a:ahLst/>
              <a:cxnLst/>
              <a:rect l="l" t="t" r="r" b="b"/>
              <a:pathLst>
                <a:path w="3218179" h="1294129">
                  <a:moveTo>
                    <a:pt x="2612821"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88390"/>
                  </a:lnTo>
                  <a:lnTo>
                    <a:pt x="1821" y="735697"/>
                  </a:lnTo>
                  <a:lnTo>
                    <a:pt x="7195" y="782007"/>
                  </a:lnTo>
                  <a:lnTo>
                    <a:pt x="15988" y="827187"/>
                  </a:lnTo>
                  <a:lnTo>
                    <a:pt x="28064" y="871102"/>
                  </a:lnTo>
                  <a:lnTo>
                    <a:pt x="43289" y="913618"/>
                  </a:lnTo>
                  <a:lnTo>
                    <a:pt x="61529" y="954600"/>
                  </a:lnTo>
                  <a:lnTo>
                    <a:pt x="82649" y="993913"/>
                  </a:lnTo>
                  <a:lnTo>
                    <a:pt x="106514" y="1031423"/>
                  </a:lnTo>
                  <a:lnTo>
                    <a:pt x="132990" y="1066995"/>
                  </a:lnTo>
                  <a:lnTo>
                    <a:pt x="161942" y="1100494"/>
                  </a:lnTo>
                  <a:lnTo>
                    <a:pt x="193235" y="1131787"/>
                  </a:lnTo>
                  <a:lnTo>
                    <a:pt x="226736" y="1160738"/>
                  </a:lnTo>
                  <a:lnTo>
                    <a:pt x="262309" y="1187213"/>
                  </a:lnTo>
                  <a:lnTo>
                    <a:pt x="299819" y="1211077"/>
                  </a:lnTo>
                  <a:lnTo>
                    <a:pt x="339133" y="1232196"/>
                  </a:lnTo>
                  <a:lnTo>
                    <a:pt x="380115" y="1250435"/>
                  </a:lnTo>
                  <a:lnTo>
                    <a:pt x="422632" y="1265660"/>
                  </a:lnTo>
                  <a:lnTo>
                    <a:pt x="466547" y="1277736"/>
                  </a:lnTo>
                  <a:lnTo>
                    <a:pt x="511728" y="1286528"/>
                  </a:lnTo>
                  <a:lnTo>
                    <a:pt x="558039" y="1291902"/>
                  </a:lnTo>
                  <a:lnTo>
                    <a:pt x="605345" y="1293723"/>
                  </a:lnTo>
                  <a:lnTo>
                    <a:pt x="2612821" y="1293723"/>
                  </a:lnTo>
                  <a:lnTo>
                    <a:pt x="2660129" y="1291902"/>
                  </a:lnTo>
                  <a:lnTo>
                    <a:pt x="2706441" y="1286528"/>
                  </a:lnTo>
                  <a:lnTo>
                    <a:pt x="2751623" y="1277736"/>
                  </a:lnTo>
                  <a:lnTo>
                    <a:pt x="2795539" y="1265660"/>
                  </a:lnTo>
                  <a:lnTo>
                    <a:pt x="2838056" y="1250435"/>
                  </a:lnTo>
                  <a:lnTo>
                    <a:pt x="2879039" y="1232196"/>
                  </a:lnTo>
                  <a:lnTo>
                    <a:pt x="2918353" y="1211077"/>
                  </a:lnTo>
                  <a:lnTo>
                    <a:pt x="2955863" y="1187213"/>
                  </a:lnTo>
                  <a:lnTo>
                    <a:pt x="2991436" y="1160738"/>
                  </a:lnTo>
                  <a:lnTo>
                    <a:pt x="3024936" y="1131787"/>
                  </a:lnTo>
                  <a:lnTo>
                    <a:pt x="3056229" y="1100494"/>
                  </a:lnTo>
                  <a:lnTo>
                    <a:pt x="3085181" y="1066995"/>
                  </a:lnTo>
                  <a:lnTo>
                    <a:pt x="3111656" y="1031423"/>
                  </a:lnTo>
                  <a:lnTo>
                    <a:pt x="3135520" y="993913"/>
                  </a:lnTo>
                  <a:lnTo>
                    <a:pt x="3156640" y="954600"/>
                  </a:lnTo>
                  <a:lnTo>
                    <a:pt x="3174879" y="913618"/>
                  </a:lnTo>
                  <a:lnTo>
                    <a:pt x="3190104" y="871102"/>
                  </a:lnTo>
                  <a:lnTo>
                    <a:pt x="3202179" y="827187"/>
                  </a:lnTo>
                  <a:lnTo>
                    <a:pt x="3210972" y="782007"/>
                  </a:lnTo>
                  <a:lnTo>
                    <a:pt x="3216346" y="735697"/>
                  </a:lnTo>
                  <a:lnTo>
                    <a:pt x="3218167" y="688390"/>
                  </a:lnTo>
                  <a:lnTo>
                    <a:pt x="3218167" y="605345"/>
                  </a:lnTo>
                  <a:lnTo>
                    <a:pt x="3216346" y="558037"/>
                  </a:lnTo>
                  <a:lnTo>
                    <a:pt x="3210972" y="511725"/>
                  </a:lnTo>
                  <a:lnTo>
                    <a:pt x="3202179" y="466543"/>
                  </a:lnTo>
                  <a:lnTo>
                    <a:pt x="3190104" y="422627"/>
                  </a:lnTo>
                  <a:lnTo>
                    <a:pt x="3174879" y="380110"/>
                  </a:lnTo>
                  <a:lnTo>
                    <a:pt x="3156640" y="339127"/>
                  </a:lnTo>
                  <a:lnTo>
                    <a:pt x="3135520" y="299814"/>
                  </a:lnTo>
                  <a:lnTo>
                    <a:pt x="3111656" y="262303"/>
                  </a:lnTo>
                  <a:lnTo>
                    <a:pt x="3085181" y="226730"/>
                  </a:lnTo>
                  <a:lnTo>
                    <a:pt x="3056229" y="193230"/>
                  </a:lnTo>
                  <a:lnTo>
                    <a:pt x="3024936" y="161937"/>
                  </a:lnTo>
                  <a:lnTo>
                    <a:pt x="2991436" y="132986"/>
                  </a:lnTo>
                  <a:lnTo>
                    <a:pt x="2955863" y="106510"/>
                  </a:lnTo>
                  <a:lnTo>
                    <a:pt x="2918353" y="82646"/>
                  </a:lnTo>
                  <a:lnTo>
                    <a:pt x="2879039" y="61527"/>
                  </a:lnTo>
                  <a:lnTo>
                    <a:pt x="2838056" y="43287"/>
                  </a:lnTo>
                  <a:lnTo>
                    <a:pt x="2795539" y="28063"/>
                  </a:lnTo>
                  <a:lnTo>
                    <a:pt x="2751623" y="15987"/>
                  </a:lnTo>
                  <a:lnTo>
                    <a:pt x="2706441" y="7195"/>
                  </a:lnTo>
                  <a:lnTo>
                    <a:pt x="2660129" y="1821"/>
                  </a:lnTo>
                  <a:lnTo>
                    <a:pt x="2612821" y="0"/>
                  </a:lnTo>
                  <a:close/>
                </a:path>
              </a:pathLst>
            </a:custGeom>
            <a:solidFill>
              <a:srgbClr val="FFFFFF"/>
            </a:solidFill>
          </p:spPr>
          <p:txBody>
            <a:bodyPr wrap="square" lIns="0" tIns="0" rIns="0" bIns="0" rtlCol="0"/>
            <a:lstStyle/>
            <a:p>
              <a:endParaRPr/>
            </a:p>
          </p:txBody>
        </p:sp>
        <p:sp>
          <p:nvSpPr>
            <p:cNvPr id="10" name="object 12">
              <a:extLst>
                <a:ext uri="{FF2B5EF4-FFF2-40B4-BE49-F238E27FC236}">
                  <a16:creationId xmlns:a16="http://schemas.microsoft.com/office/drawing/2014/main" id="{1E75ABBD-3664-DC86-5EBB-44EAF1E78FFF}"/>
                </a:ext>
              </a:extLst>
            </p:cNvPr>
            <p:cNvSpPr/>
            <p:nvPr/>
          </p:nvSpPr>
          <p:spPr>
            <a:xfrm>
              <a:off x="1110282" y="3574221"/>
              <a:ext cx="3218180" cy="1294130"/>
            </a:xfrm>
            <a:custGeom>
              <a:avLst/>
              <a:gdLst/>
              <a:ahLst/>
              <a:cxnLst/>
              <a:rect l="l" t="t" r="r" b="b"/>
              <a:pathLst>
                <a:path w="3218179" h="1294129">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88390"/>
                  </a:lnTo>
                  <a:lnTo>
                    <a:pt x="1821" y="735697"/>
                  </a:lnTo>
                  <a:lnTo>
                    <a:pt x="7195" y="782007"/>
                  </a:lnTo>
                  <a:lnTo>
                    <a:pt x="15988" y="827187"/>
                  </a:lnTo>
                  <a:lnTo>
                    <a:pt x="28064" y="871102"/>
                  </a:lnTo>
                  <a:lnTo>
                    <a:pt x="43289" y="913618"/>
                  </a:lnTo>
                  <a:lnTo>
                    <a:pt x="61529" y="954600"/>
                  </a:lnTo>
                  <a:lnTo>
                    <a:pt x="82649" y="993913"/>
                  </a:lnTo>
                  <a:lnTo>
                    <a:pt x="106514" y="1031423"/>
                  </a:lnTo>
                  <a:lnTo>
                    <a:pt x="132990" y="1066995"/>
                  </a:lnTo>
                  <a:lnTo>
                    <a:pt x="161942" y="1100494"/>
                  </a:lnTo>
                  <a:lnTo>
                    <a:pt x="193235" y="1131787"/>
                  </a:lnTo>
                  <a:lnTo>
                    <a:pt x="226736" y="1160738"/>
                  </a:lnTo>
                  <a:lnTo>
                    <a:pt x="262309" y="1187213"/>
                  </a:lnTo>
                  <a:lnTo>
                    <a:pt x="299819" y="1211077"/>
                  </a:lnTo>
                  <a:lnTo>
                    <a:pt x="339133" y="1232196"/>
                  </a:lnTo>
                  <a:lnTo>
                    <a:pt x="380115" y="1250435"/>
                  </a:lnTo>
                  <a:lnTo>
                    <a:pt x="422632" y="1265660"/>
                  </a:lnTo>
                  <a:lnTo>
                    <a:pt x="466547" y="1277736"/>
                  </a:lnTo>
                  <a:lnTo>
                    <a:pt x="511728" y="1286528"/>
                  </a:lnTo>
                  <a:lnTo>
                    <a:pt x="558039" y="1291902"/>
                  </a:lnTo>
                  <a:lnTo>
                    <a:pt x="605345" y="1293723"/>
                  </a:lnTo>
                  <a:lnTo>
                    <a:pt x="2612821" y="1293723"/>
                  </a:lnTo>
                  <a:lnTo>
                    <a:pt x="2660129" y="1291902"/>
                  </a:lnTo>
                  <a:lnTo>
                    <a:pt x="2706441" y="1286528"/>
                  </a:lnTo>
                  <a:lnTo>
                    <a:pt x="2751623" y="1277736"/>
                  </a:lnTo>
                  <a:lnTo>
                    <a:pt x="2795539" y="1265660"/>
                  </a:lnTo>
                  <a:lnTo>
                    <a:pt x="2838056" y="1250435"/>
                  </a:lnTo>
                  <a:lnTo>
                    <a:pt x="2879039" y="1232196"/>
                  </a:lnTo>
                  <a:lnTo>
                    <a:pt x="2918353" y="1211077"/>
                  </a:lnTo>
                  <a:lnTo>
                    <a:pt x="2955863" y="1187213"/>
                  </a:lnTo>
                  <a:lnTo>
                    <a:pt x="2991436" y="1160738"/>
                  </a:lnTo>
                  <a:lnTo>
                    <a:pt x="3024936" y="1131787"/>
                  </a:lnTo>
                  <a:lnTo>
                    <a:pt x="3056229" y="1100494"/>
                  </a:lnTo>
                  <a:lnTo>
                    <a:pt x="3085181" y="1066995"/>
                  </a:lnTo>
                  <a:lnTo>
                    <a:pt x="3111656" y="1031423"/>
                  </a:lnTo>
                  <a:lnTo>
                    <a:pt x="3135520" y="993913"/>
                  </a:lnTo>
                  <a:lnTo>
                    <a:pt x="3156640" y="954600"/>
                  </a:lnTo>
                  <a:lnTo>
                    <a:pt x="3174879" y="913618"/>
                  </a:lnTo>
                  <a:lnTo>
                    <a:pt x="3190104" y="871102"/>
                  </a:lnTo>
                  <a:lnTo>
                    <a:pt x="3202179" y="827187"/>
                  </a:lnTo>
                  <a:lnTo>
                    <a:pt x="3210972" y="782007"/>
                  </a:lnTo>
                  <a:lnTo>
                    <a:pt x="3216346" y="735697"/>
                  </a:lnTo>
                  <a:lnTo>
                    <a:pt x="3218167" y="688390"/>
                  </a:lnTo>
                  <a:lnTo>
                    <a:pt x="3218167" y="605345"/>
                  </a:lnTo>
                  <a:lnTo>
                    <a:pt x="3216346" y="558037"/>
                  </a:lnTo>
                  <a:lnTo>
                    <a:pt x="3210972" y="511725"/>
                  </a:lnTo>
                  <a:lnTo>
                    <a:pt x="3202179" y="466543"/>
                  </a:lnTo>
                  <a:lnTo>
                    <a:pt x="3190104" y="422627"/>
                  </a:lnTo>
                  <a:lnTo>
                    <a:pt x="3174879" y="380110"/>
                  </a:lnTo>
                  <a:lnTo>
                    <a:pt x="3156640" y="339127"/>
                  </a:lnTo>
                  <a:lnTo>
                    <a:pt x="3135520" y="299814"/>
                  </a:lnTo>
                  <a:lnTo>
                    <a:pt x="3111656" y="262303"/>
                  </a:lnTo>
                  <a:lnTo>
                    <a:pt x="3085181" y="226730"/>
                  </a:lnTo>
                  <a:lnTo>
                    <a:pt x="3056229" y="193230"/>
                  </a:lnTo>
                  <a:lnTo>
                    <a:pt x="3024936" y="161937"/>
                  </a:lnTo>
                  <a:lnTo>
                    <a:pt x="2991436" y="132986"/>
                  </a:lnTo>
                  <a:lnTo>
                    <a:pt x="2955863" y="106510"/>
                  </a:lnTo>
                  <a:lnTo>
                    <a:pt x="2918353" y="82646"/>
                  </a:lnTo>
                  <a:lnTo>
                    <a:pt x="2879039" y="61527"/>
                  </a:lnTo>
                  <a:lnTo>
                    <a:pt x="2838056" y="43287"/>
                  </a:lnTo>
                  <a:lnTo>
                    <a:pt x="2795539" y="28063"/>
                  </a:lnTo>
                  <a:lnTo>
                    <a:pt x="2751623" y="15987"/>
                  </a:lnTo>
                  <a:lnTo>
                    <a:pt x="2706441" y="7195"/>
                  </a:lnTo>
                  <a:lnTo>
                    <a:pt x="2660129" y="1821"/>
                  </a:lnTo>
                  <a:lnTo>
                    <a:pt x="2612821" y="0"/>
                  </a:lnTo>
                  <a:lnTo>
                    <a:pt x="605345" y="0"/>
                  </a:lnTo>
                  <a:close/>
                </a:path>
              </a:pathLst>
            </a:custGeom>
            <a:ln w="11239">
              <a:solidFill>
                <a:srgbClr val="7EBE42"/>
              </a:solidFill>
            </a:ln>
          </p:spPr>
          <p:txBody>
            <a:bodyPr wrap="square" lIns="0" tIns="0" rIns="0" bIns="0" rtlCol="0"/>
            <a:lstStyle/>
            <a:p>
              <a:endParaRPr/>
            </a:p>
          </p:txBody>
        </p:sp>
      </p:grpSp>
      <p:sp>
        <p:nvSpPr>
          <p:cNvPr id="11" name="object 13">
            <a:extLst>
              <a:ext uri="{FF2B5EF4-FFF2-40B4-BE49-F238E27FC236}">
                <a16:creationId xmlns:a16="http://schemas.microsoft.com/office/drawing/2014/main" id="{9437FB22-A7E1-C02B-69E7-C3A5FC3237CE}"/>
              </a:ext>
            </a:extLst>
          </p:cNvPr>
          <p:cNvSpPr txBox="1"/>
          <p:nvPr/>
        </p:nvSpPr>
        <p:spPr>
          <a:xfrm>
            <a:off x="1367032" y="3920961"/>
            <a:ext cx="2743200" cy="742315"/>
          </a:xfrm>
          <a:prstGeom prst="rect">
            <a:avLst/>
          </a:prstGeom>
        </p:spPr>
        <p:txBody>
          <a:bodyPr vert="horz" wrap="square" lIns="0" tIns="22860" rIns="0" bIns="0" rtlCol="0">
            <a:spAutoFit/>
          </a:bodyPr>
          <a:lstStyle/>
          <a:p>
            <a:pPr marL="365125" marR="356870" indent="-635" algn="ctr">
              <a:lnSpc>
                <a:spcPts val="1400"/>
              </a:lnSpc>
              <a:spcBef>
                <a:spcPts val="180"/>
              </a:spcBef>
            </a:pPr>
            <a:r>
              <a:rPr sz="1200" dirty="0">
                <a:latin typeface="Lato"/>
                <a:cs typeface="Lato"/>
              </a:rPr>
              <a:t>Register</a:t>
            </a:r>
            <a:r>
              <a:rPr sz="1200" spc="-15" dirty="0">
                <a:latin typeface="Lato"/>
                <a:cs typeface="Lato"/>
              </a:rPr>
              <a:t> </a:t>
            </a:r>
            <a:r>
              <a:rPr sz="1200" dirty="0">
                <a:latin typeface="Lato"/>
                <a:cs typeface="Lato"/>
              </a:rPr>
              <a:t>on</a:t>
            </a:r>
            <a:r>
              <a:rPr sz="1200" spc="-15" dirty="0">
                <a:latin typeface="Lato"/>
                <a:cs typeface="Lato"/>
              </a:rPr>
              <a:t> </a:t>
            </a:r>
            <a:r>
              <a:rPr sz="1200" dirty="0">
                <a:latin typeface="Lato"/>
                <a:cs typeface="Lato"/>
              </a:rPr>
              <a:t>the</a:t>
            </a:r>
            <a:r>
              <a:rPr sz="1200" spc="-15" dirty="0">
                <a:latin typeface="Lato"/>
                <a:cs typeface="Lato"/>
              </a:rPr>
              <a:t> </a:t>
            </a:r>
            <a:r>
              <a:rPr sz="1200" spc="-10" dirty="0">
                <a:latin typeface="Lato"/>
                <a:cs typeface="Lato"/>
              </a:rPr>
              <a:t>programme. </a:t>
            </a:r>
            <a:r>
              <a:rPr sz="1200" dirty="0">
                <a:latin typeface="Lato"/>
                <a:cs typeface="Lato"/>
              </a:rPr>
              <a:t>Get</a:t>
            </a:r>
            <a:r>
              <a:rPr sz="1200" spc="-15" dirty="0">
                <a:latin typeface="Lato"/>
                <a:cs typeface="Lato"/>
              </a:rPr>
              <a:t> </a:t>
            </a:r>
            <a:r>
              <a:rPr sz="1200" dirty="0">
                <a:latin typeface="Lato"/>
                <a:cs typeface="Lato"/>
              </a:rPr>
              <a:t>your</a:t>
            </a:r>
            <a:r>
              <a:rPr sz="1200" spc="-10" dirty="0">
                <a:latin typeface="Lato"/>
                <a:cs typeface="Lato"/>
              </a:rPr>
              <a:t> </a:t>
            </a:r>
            <a:r>
              <a:rPr sz="1200" dirty="0">
                <a:latin typeface="Lato"/>
                <a:cs typeface="Lato"/>
              </a:rPr>
              <a:t>blood</a:t>
            </a:r>
            <a:r>
              <a:rPr sz="1200" spc="-15" dirty="0">
                <a:latin typeface="Lato"/>
                <a:cs typeface="Lato"/>
              </a:rPr>
              <a:t> </a:t>
            </a:r>
            <a:r>
              <a:rPr sz="1200" dirty="0">
                <a:latin typeface="Lato"/>
                <a:cs typeface="Lato"/>
              </a:rPr>
              <a:t>glucose</a:t>
            </a:r>
            <a:r>
              <a:rPr sz="1200" spc="-10" dirty="0">
                <a:latin typeface="Lato"/>
                <a:cs typeface="Lato"/>
              </a:rPr>
              <a:t> tested. </a:t>
            </a:r>
            <a:r>
              <a:rPr sz="1200" dirty="0">
                <a:latin typeface="Lato"/>
                <a:cs typeface="Lato"/>
              </a:rPr>
              <a:t>Receive</a:t>
            </a:r>
            <a:r>
              <a:rPr sz="1200" spc="-45" dirty="0">
                <a:latin typeface="Lato"/>
                <a:cs typeface="Lato"/>
              </a:rPr>
              <a:t> </a:t>
            </a:r>
            <a:r>
              <a:rPr sz="1200" dirty="0">
                <a:latin typeface="Lato"/>
                <a:cs typeface="Lato"/>
              </a:rPr>
              <a:t>expert</a:t>
            </a:r>
            <a:r>
              <a:rPr sz="1200" spc="-45" dirty="0">
                <a:latin typeface="Lato"/>
                <a:cs typeface="Lato"/>
              </a:rPr>
              <a:t> </a:t>
            </a:r>
            <a:r>
              <a:rPr sz="1200" dirty="0">
                <a:latin typeface="Lato"/>
                <a:cs typeface="Lato"/>
              </a:rPr>
              <a:t>advise</a:t>
            </a:r>
            <a:r>
              <a:rPr sz="1200" spc="-40" dirty="0">
                <a:latin typeface="Lato"/>
                <a:cs typeface="Lato"/>
              </a:rPr>
              <a:t> </a:t>
            </a:r>
            <a:r>
              <a:rPr sz="1200" spc="-20" dirty="0">
                <a:latin typeface="Lato"/>
                <a:cs typeface="Lato"/>
              </a:rPr>
              <a:t>from</a:t>
            </a:r>
            <a:endParaRPr sz="1200" dirty="0">
              <a:latin typeface="Lato"/>
              <a:cs typeface="Lato"/>
            </a:endParaRPr>
          </a:p>
          <a:p>
            <a:pPr algn="ctr">
              <a:lnSpc>
                <a:spcPts val="1360"/>
              </a:lnSpc>
            </a:pPr>
            <a:r>
              <a:rPr sz="1200" b="1" dirty="0">
                <a:latin typeface="Lato"/>
                <a:cs typeface="Lato"/>
              </a:rPr>
              <a:t>CLICKS</a:t>
            </a:r>
            <a:r>
              <a:rPr sz="1200" b="1" spc="-25" dirty="0">
                <a:latin typeface="Lato"/>
                <a:cs typeface="Lato"/>
              </a:rPr>
              <a:t> </a:t>
            </a:r>
            <a:r>
              <a:rPr sz="1200" b="1" spc="-10" dirty="0">
                <a:latin typeface="Lato"/>
                <a:cs typeface="Lato"/>
              </a:rPr>
              <a:t>DIABETES</a:t>
            </a:r>
            <a:r>
              <a:rPr sz="1200" b="1" spc="-20" dirty="0">
                <a:latin typeface="Lato"/>
                <a:cs typeface="Lato"/>
              </a:rPr>
              <a:t> </a:t>
            </a:r>
            <a:r>
              <a:rPr sz="1200" b="1" spc="-10" dirty="0">
                <a:latin typeface="Lato"/>
                <a:cs typeface="Lato"/>
              </a:rPr>
              <a:t>NURSE</a:t>
            </a:r>
            <a:r>
              <a:rPr sz="1200" b="1" spc="-20" dirty="0">
                <a:latin typeface="Lato"/>
                <a:cs typeface="Lato"/>
              </a:rPr>
              <a:t> </a:t>
            </a:r>
            <a:r>
              <a:rPr sz="1200" b="1" spc="-10" dirty="0">
                <a:latin typeface="Lato"/>
                <a:cs typeface="Lato"/>
              </a:rPr>
              <a:t>EDUCATORS</a:t>
            </a:r>
            <a:endParaRPr sz="1200" dirty="0">
              <a:latin typeface="Lato"/>
              <a:cs typeface="Lato"/>
            </a:endParaRPr>
          </a:p>
        </p:txBody>
      </p:sp>
      <p:grpSp>
        <p:nvGrpSpPr>
          <p:cNvPr id="12" name="object 14">
            <a:extLst>
              <a:ext uri="{FF2B5EF4-FFF2-40B4-BE49-F238E27FC236}">
                <a16:creationId xmlns:a16="http://schemas.microsoft.com/office/drawing/2014/main" id="{346A7472-B9A8-08E0-D673-98E613DEB090}"/>
              </a:ext>
            </a:extLst>
          </p:cNvPr>
          <p:cNvGrpSpPr/>
          <p:nvPr/>
        </p:nvGrpSpPr>
        <p:grpSpPr>
          <a:xfrm>
            <a:off x="4617069" y="3500776"/>
            <a:ext cx="3404870" cy="1440815"/>
            <a:chOff x="4617069" y="3500776"/>
            <a:chExt cx="3404870" cy="1440815"/>
          </a:xfrm>
        </p:grpSpPr>
        <p:sp>
          <p:nvSpPr>
            <p:cNvPr id="13" name="object 15">
              <a:extLst>
                <a:ext uri="{FF2B5EF4-FFF2-40B4-BE49-F238E27FC236}">
                  <a16:creationId xmlns:a16="http://schemas.microsoft.com/office/drawing/2014/main" id="{85A45E8C-6647-8627-6CC7-A8119F36FF15}"/>
                </a:ext>
              </a:extLst>
            </p:cNvPr>
            <p:cNvSpPr/>
            <p:nvPr/>
          </p:nvSpPr>
          <p:spPr>
            <a:xfrm>
              <a:off x="4623419" y="3507126"/>
              <a:ext cx="3392170" cy="1428115"/>
            </a:xfrm>
            <a:custGeom>
              <a:avLst/>
              <a:gdLst/>
              <a:ahLst/>
              <a:cxnLst/>
              <a:rect l="l" t="t" r="r" b="b"/>
              <a:pathLst>
                <a:path w="3392170" h="1428114">
                  <a:moveTo>
                    <a:pt x="2741155"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77176"/>
                  </a:lnTo>
                  <a:lnTo>
                    <a:pt x="1784" y="825742"/>
                  </a:lnTo>
                  <a:lnTo>
                    <a:pt x="7055" y="873338"/>
                  </a:lnTo>
                  <a:lnTo>
                    <a:pt x="15686" y="919839"/>
                  </a:lnTo>
                  <a:lnTo>
                    <a:pt x="27551" y="965119"/>
                  </a:lnTo>
                  <a:lnTo>
                    <a:pt x="42524" y="1009052"/>
                  </a:lnTo>
                  <a:lnTo>
                    <a:pt x="60479" y="1051512"/>
                  </a:lnTo>
                  <a:lnTo>
                    <a:pt x="81292" y="1092374"/>
                  </a:lnTo>
                  <a:lnTo>
                    <a:pt x="104835" y="1131511"/>
                  </a:lnTo>
                  <a:lnTo>
                    <a:pt x="130984" y="1168798"/>
                  </a:lnTo>
                  <a:lnTo>
                    <a:pt x="159612" y="1204109"/>
                  </a:lnTo>
                  <a:lnTo>
                    <a:pt x="190593" y="1237318"/>
                  </a:lnTo>
                  <a:lnTo>
                    <a:pt x="223802" y="1268299"/>
                  </a:lnTo>
                  <a:lnTo>
                    <a:pt x="259113" y="1296927"/>
                  </a:lnTo>
                  <a:lnTo>
                    <a:pt x="296400" y="1323075"/>
                  </a:lnTo>
                  <a:lnTo>
                    <a:pt x="335537" y="1346619"/>
                  </a:lnTo>
                  <a:lnTo>
                    <a:pt x="376399" y="1367431"/>
                  </a:lnTo>
                  <a:lnTo>
                    <a:pt x="418859" y="1385387"/>
                  </a:lnTo>
                  <a:lnTo>
                    <a:pt x="462792" y="1400360"/>
                  </a:lnTo>
                  <a:lnTo>
                    <a:pt x="508071" y="1412225"/>
                  </a:lnTo>
                  <a:lnTo>
                    <a:pt x="554573" y="1420856"/>
                  </a:lnTo>
                  <a:lnTo>
                    <a:pt x="602169" y="1426126"/>
                  </a:lnTo>
                  <a:lnTo>
                    <a:pt x="650735" y="1427911"/>
                  </a:lnTo>
                  <a:lnTo>
                    <a:pt x="2741155" y="1427911"/>
                  </a:lnTo>
                  <a:lnTo>
                    <a:pt x="2789721" y="1426126"/>
                  </a:lnTo>
                  <a:lnTo>
                    <a:pt x="2837317" y="1420856"/>
                  </a:lnTo>
                  <a:lnTo>
                    <a:pt x="2883819" y="1412225"/>
                  </a:lnTo>
                  <a:lnTo>
                    <a:pt x="2929099" y="1400360"/>
                  </a:lnTo>
                  <a:lnTo>
                    <a:pt x="2973033" y="1385387"/>
                  </a:lnTo>
                  <a:lnTo>
                    <a:pt x="3015493" y="1367431"/>
                  </a:lnTo>
                  <a:lnTo>
                    <a:pt x="3056356" y="1346619"/>
                  </a:lnTo>
                  <a:lnTo>
                    <a:pt x="3095494" y="1323075"/>
                  </a:lnTo>
                  <a:lnTo>
                    <a:pt x="3132781" y="1296927"/>
                  </a:lnTo>
                  <a:lnTo>
                    <a:pt x="3168093" y="1268299"/>
                  </a:lnTo>
                  <a:lnTo>
                    <a:pt x="3201303" y="1237318"/>
                  </a:lnTo>
                  <a:lnTo>
                    <a:pt x="3232285" y="1204109"/>
                  </a:lnTo>
                  <a:lnTo>
                    <a:pt x="3260914" y="1168798"/>
                  </a:lnTo>
                  <a:lnTo>
                    <a:pt x="3287063" y="1131511"/>
                  </a:lnTo>
                  <a:lnTo>
                    <a:pt x="3310607" y="1092374"/>
                  </a:lnTo>
                  <a:lnTo>
                    <a:pt x="3331420" y="1051512"/>
                  </a:lnTo>
                  <a:lnTo>
                    <a:pt x="3349377" y="1009052"/>
                  </a:lnTo>
                  <a:lnTo>
                    <a:pt x="3364351" y="965119"/>
                  </a:lnTo>
                  <a:lnTo>
                    <a:pt x="3376216" y="919839"/>
                  </a:lnTo>
                  <a:lnTo>
                    <a:pt x="3384847" y="873338"/>
                  </a:lnTo>
                  <a:lnTo>
                    <a:pt x="3390118" y="825742"/>
                  </a:lnTo>
                  <a:lnTo>
                    <a:pt x="3391903" y="777176"/>
                  </a:lnTo>
                  <a:lnTo>
                    <a:pt x="3391903" y="650735"/>
                  </a:lnTo>
                  <a:lnTo>
                    <a:pt x="3390118" y="602170"/>
                  </a:lnTo>
                  <a:lnTo>
                    <a:pt x="3384847" y="554575"/>
                  </a:lnTo>
                  <a:lnTo>
                    <a:pt x="3376216" y="508075"/>
                  </a:lnTo>
                  <a:lnTo>
                    <a:pt x="3364351" y="462796"/>
                  </a:lnTo>
                  <a:lnTo>
                    <a:pt x="3349377" y="418864"/>
                  </a:lnTo>
                  <a:lnTo>
                    <a:pt x="3331420" y="376404"/>
                  </a:lnTo>
                  <a:lnTo>
                    <a:pt x="3310607" y="335543"/>
                  </a:lnTo>
                  <a:lnTo>
                    <a:pt x="3287063" y="296406"/>
                  </a:lnTo>
                  <a:lnTo>
                    <a:pt x="3260914" y="259118"/>
                  </a:lnTo>
                  <a:lnTo>
                    <a:pt x="3232285" y="223807"/>
                  </a:lnTo>
                  <a:lnTo>
                    <a:pt x="3201303" y="190598"/>
                  </a:lnTo>
                  <a:lnTo>
                    <a:pt x="3168093" y="159616"/>
                  </a:lnTo>
                  <a:lnTo>
                    <a:pt x="3132781" y="130988"/>
                  </a:lnTo>
                  <a:lnTo>
                    <a:pt x="3095494" y="104839"/>
                  </a:lnTo>
                  <a:lnTo>
                    <a:pt x="3056356" y="81295"/>
                  </a:lnTo>
                  <a:lnTo>
                    <a:pt x="3015493" y="60482"/>
                  </a:lnTo>
                  <a:lnTo>
                    <a:pt x="2973033" y="42525"/>
                  </a:lnTo>
                  <a:lnTo>
                    <a:pt x="2929099" y="27552"/>
                  </a:lnTo>
                  <a:lnTo>
                    <a:pt x="2883819" y="15686"/>
                  </a:lnTo>
                  <a:lnTo>
                    <a:pt x="2837317" y="7055"/>
                  </a:lnTo>
                  <a:lnTo>
                    <a:pt x="2789721" y="1784"/>
                  </a:lnTo>
                  <a:lnTo>
                    <a:pt x="2741155" y="0"/>
                  </a:lnTo>
                  <a:close/>
                </a:path>
              </a:pathLst>
            </a:custGeom>
            <a:solidFill>
              <a:srgbClr val="7EBE42"/>
            </a:solidFill>
          </p:spPr>
          <p:txBody>
            <a:bodyPr wrap="square" lIns="0" tIns="0" rIns="0" bIns="0" rtlCol="0"/>
            <a:lstStyle/>
            <a:p>
              <a:endParaRPr/>
            </a:p>
          </p:txBody>
        </p:sp>
        <p:sp>
          <p:nvSpPr>
            <p:cNvPr id="14" name="object 16">
              <a:extLst>
                <a:ext uri="{FF2B5EF4-FFF2-40B4-BE49-F238E27FC236}">
                  <a16:creationId xmlns:a16="http://schemas.microsoft.com/office/drawing/2014/main" id="{5C9533FD-2CC2-9C79-B6E3-11BBA3848E2E}"/>
                </a:ext>
              </a:extLst>
            </p:cNvPr>
            <p:cNvSpPr/>
            <p:nvPr/>
          </p:nvSpPr>
          <p:spPr>
            <a:xfrm>
              <a:off x="4623419" y="3507126"/>
              <a:ext cx="3392170" cy="1428115"/>
            </a:xfrm>
            <a:custGeom>
              <a:avLst/>
              <a:gdLst/>
              <a:ahLst/>
              <a:cxnLst/>
              <a:rect l="l" t="t" r="r" b="b"/>
              <a:pathLst>
                <a:path w="3392170" h="14281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77176"/>
                  </a:lnTo>
                  <a:lnTo>
                    <a:pt x="1784" y="825742"/>
                  </a:lnTo>
                  <a:lnTo>
                    <a:pt x="7055" y="873338"/>
                  </a:lnTo>
                  <a:lnTo>
                    <a:pt x="15686" y="919839"/>
                  </a:lnTo>
                  <a:lnTo>
                    <a:pt x="27551" y="965119"/>
                  </a:lnTo>
                  <a:lnTo>
                    <a:pt x="42524" y="1009052"/>
                  </a:lnTo>
                  <a:lnTo>
                    <a:pt x="60479" y="1051512"/>
                  </a:lnTo>
                  <a:lnTo>
                    <a:pt x="81292" y="1092374"/>
                  </a:lnTo>
                  <a:lnTo>
                    <a:pt x="104835" y="1131511"/>
                  </a:lnTo>
                  <a:lnTo>
                    <a:pt x="130984" y="1168798"/>
                  </a:lnTo>
                  <a:lnTo>
                    <a:pt x="159612" y="1204109"/>
                  </a:lnTo>
                  <a:lnTo>
                    <a:pt x="190593" y="1237318"/>
                  </a:lnTo>
                  <a:lnTo>
                    <a:pt x="223802" y="1268299"/>
                  </a:lnTo>
                  <a:lnTo>
                    <a:pt x="259113" y="1296927"/>
                  </a:lnTo>
                  <a:lnTo>
                    <a:pt x="296400" y="1323075"/>
                  </a:lnTo>
                  <a:lnTo>
                    <a:pt x="335537" y="1346619"/>
                  </a:lnTo>
                  <a:lnTo>
                    <a:pt x="376399" y="1367431"/>
                  </a:lnTo>
                  <a:lnTo>
                    <a:pt x="418859" y="1385387"/>
                  </a:lnTo>
                  <a:lnTo>
                    <a:pt x="462792" y="1400360"/>
                  </a:lnTo>
                  <a:lnTo>
                    <a:pt x="508071" y="1412225"/>
                  </a:lnTo>
                  <a:lnTo>
                    <a:pt x="554573" y="1420856"/>
                  </a:lnTo>
                  <a:lnTo>
                    <a:pt x="602169" y="1426126"/>
                  </a:lnTo>
                  <a:lnTo>
                    <a:pt x="650735" y="1427911"/>
                  </a:lnTo>
                  <a:lnTo>
                    <a:pt x="2741155" y="1427911"/>
                  </a:lnTo>
                  <a:lnTo>
                    <a:pt x="2789721" y="1426126"/>
                  </a:lnTo>
                  <a:lnTo>
                    <a:pt x="2837317" y="1420856"/>
                  </a:lnTo>
                  <a:lnTo>
                    <a:pt x="2883819" y="1412225"/>
                  </a:lnTo>
                  <a:lnTo>
                    <a:pt x="2929099" y="1400360"/>
                  </a:lnTo>
                  <a:lnTo>
                    <a:pt x="2973033" y="1385387"/>
                  </a:lnTo>
                  <a:lnTo>
                    <a:pt x="3015493" y="1367431"/>
                  </a:lnTo>
                  <a:lnTo>
                    <a:pt x="3056356" y="1346619"/>
                  </a:lnTo>
                  <a:lnTo>
                    <a:pt x="3095494" y="1323075"/>
                  </a:lnTo>
                  <a:lnTo>
                    <a:pt x="3132781" y="1296927"/>
                  </a:lnTo>
                  <a:lnTo>
                    <a:pt x="3168093" y="1268299"/>
                  </a:lnTo>
                  <a:lnTo>
                    <a:pt x="3201303" y="1237318"/>
                  </a:lnTo>
                  <a:lnTo>
                    <a:pt x="3232285" y="1204109"/>
                  </a:lnTo>
                  <a:lnTo>
                    <a:pt x="3260914" y="1168798"/>
                  </a:lnTo>
                  <a:lnTo>
                    <a:pt x="3287063" y="1131511"/>
                  </a:lnTo>
                  <a:lnTo>
                    <a:pt x="3310607" y="1092374"/>
                  </a:lnTo>
                  <a:lnTo>
                    <a:pt x="3331420" y="1051512"/>
                  </a:lnTo>
                  <a:lnTo>
                    <a:pt x="3349377" y="1009052"/>
                  </a:lnTo>
                  <a:lnTo>
                    <a:pt x="3364351" y="965119"/>
                  </a:lnTo>
                  <a:lnTo>
                    <a:pt x="3376216" y="919839"/>
                  </a:lnTo>
                  <a:lnTo>
                    <a:pt x="3384847" y="873338"/>
                  </a:lnTo>
                  <a:lnTo>
                    <a:pt x="3390118" y="825742"/>
                  </a:lnTo>
                  <a:lnTo>
                    <a:pt x="3391903" y="777176"/>
                  </a:lnTo>
                  <a:lnTo>
                    <a:pt x="3391903" y="650735"/>
                  </a:lnTo>
                  <a:lnTo>
                    <a:pt x="3390118" y="602170"/>
                  </a:lnTo>
                  <a:lnTo>
                    <a:pt x="3384847" y="554575"/>
                  </a:lnTo>
                  <a:lnTo>
                    <a:pt x="3376216" y="508075"/>
                  </a:lnTo>
                  <a:lnTo>
                    <a:pt x="3364351" y="462796"/>
                  </a:lnTo>
                  <a:lnTo>
                    <a:pt x="3349377" y="418864"/>
                  </a:lnTo>
                  <a:lnTo>
                    <a:pt x="3331420" y="376404"/>
                  </a:lnTo>
                  <a:lnTo>
                    <a:pt x="3310607" y="335543"/>
                  </a:lnTo>
                  <a:lnTo>
                    <a:pt x="3287063" y="296406"/>
                  </a:lnTo>
                  <a:lnTo>
                    <a:pt x="3260914" y="259118"/>
                  </a:lnTo>
                  <a:lnTo>
                    <a:pt x="3232285" y="223807"/>
                  </a:lnTo>
                  <a:lnTo>
                    <a:pt x="3201303" y="190598"/>
                  </a:lnTo>
                  <a:lnTo>
                    <a:pt x="3168093" y="159616"/>
                  </a:lnTo>
                  <a:lnTo>
                    <a:pt x="3132781" y="130988"/>
                  </a:lnTo>
                  <a:lnTo>
                    <a:pt x="3095494" y="104839"/>
                  </a:lnTo>
                  <a:lnTo>
                    <a:pt x="3056356" y="81295"/>
                  </a:lnTo>
                  <a:lnTo>
                    <a:pt x="3015493" y="60482"/>
                  </a:lnTo>
                  <a:lnTo>
                    <a:pt x="2973033" y="42525"/>
                  </a:lnTo>
                  <a:lnTo>
                    <a:pt x="2929099" y="27552"/>
                  </a:lnTo>
                  <a:lnTo>
                    <a:pt x="2883819" y="15686"/>
                  </a:lnTo>
                  <a:lnTo>
                    <a:pt x="2837317" y="7055"/>
                  </a:lnTo>
                  <a:lnTo>
                    <a:pt x="2789721" y="1784"/>
                  </a:lnTo>
                  <a:lnTo>
                    <a:pt x="2741155" y="0"/>
                  </a:lnTo>
                  <a:lnTo>
                    <a:pt x="650735" y="0"/>
                  </a:lnTo>
                  <a:close/>
                </a:path>
              </a:pathLst>
            </a:custGeom>
            <a:ln w="12077">
              <a:solidFill>
                <a:srgbClr val="7EBE42"/>
              </a:solidFill>
            </a:ln>
          </p:spPr>
          <p:txBody>
            <a:bodyPr wrap="square" lIns="0" tIns="0" rIns="0" bIns="0" rtlCol="0"/>
            <a:lstStyle/>
            <a:p>
              <a:endParaRPr/>
            </a:p>
          </p:txBody>
        </p:sp>
        <p:sp>
          <p:nvSpPr>
            <p:cNvPr id="15" name="object 17">
              <a:extLst>
                <a:ext uri="{FF2B5EF4-FFF2-40B4-BE49-F238E27FC236}">
                  <a16:creationId xmlns:a16="http://schemas.microsoft.com/office/drawing/2014/main" id="{0141C1CD-BDFD-8703-204F-6D1B2A135B7C}"/>
                </a:ext>
              </a:extLst>
            </p:cNvPr>
            <p:cNvSpPr/>
            <p:nvPr/>
          </p:nvSpPr>
          <p:spPr>
            <a:xfrm>
              <a:off x="4710281" y="3574221"/>
              <a:ext cx="3218180" cy="1294130"/>
            </a:xfrm>
            <a:custGeom>
              <a:avLst/>
              <a:gdLst/>
              <a:ahLst/>
              <a:cxnLst/>
              <a:rect l="l" t="t" r="r" b="b"/>
              <a:pathLst>
                <a:path w="3218179" h="1294129">
                  <a:moveTo>
                    <a:pt x="2612821"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88390"/>
                  </a:lnTo>
                  <a:lnTo>
                    <a:pt x="1821" y="735697"/>
                  </a:lnTo>
                  <a:lnTo>
                    <a:pt x="7195" y="782007"/>
                  </a:lnTo>
                  <a:lnTo>
                    <a:pt x="15988" y="827187"/>
                  </a:lnTo>
                  <a:lnTo>
                    <a:pt x="28064" y="871102"/>
                  </a:lnTo>
                  <a:lnTo>
                    <a:pt x="43289" y="913618"/>
                  </a:lnTo>
                  <a:lnTo>
                    <a:pt x="61529" y="954600"/>
                  </a:lnTo>
                  <a:lnTo>
                    <a:pt x="82649" y="993913"/>
                  </a:lnTo>
                  <a:lnTo>
                    <a:pt x="106514" y="1031423"/>
                  </a:lnTo>
                  <a:lnTo>
                    <a:pt x="132990" y="1066995"/>
                  </a:lnTo>
                  <a:lnTo>
                    <a:pt x="161942" y="1100494"/>
                  </a:lnTo>
                  <a:lnTo>
                    <a:pt x="193235" y="1131787"/>
                  </a:lnTo>
                  <a:lnTo>
                    <a:pt x="226736" y="1160738"/>
                  </a:lnTo>
                  <a:lnTo>
                    <a:pt x="262309" y="1187213"/>
                  </a:lnTo>
                  <a:lnTo>
                    <a:pt x="299819" y="1211077"/>
                  </a:lnTo>
                  <a:lnTo>
                    <a:pt x="339133" y="1232196"/>
                  </a:lnTo>
                  <a:lnTo>
                    <a:pt x="380115" y="1250435"/>
                  </a:lnTo>
                  <a:lnTo>
                    <a:pt x="422632" y="1265660"/>
                  </a:lnTo>
                  <a:lnTo>
                    <a:pt x="466547" y="1277736"/>
                  </a:lnTo>
                  <a:lnTo>
                    <a:pt x="511728" y="1286528"/>
                  </a:lnTo>
                  <a:lnTo>
                    <a:pt x="558039" y="1291902"/>
                  </a:lnTo>
                  <a:lnTo>
                    <a:pt x="605345" y="1293723"/>
                  </a:lnTo>
                  <a:lnTo>
                    <a:pt x="2612821" y="1293723"/>
                  </a:lnTo>
                  <a:lnTo>
                    <a:pt x="2660129" y="1291902"/>
                  </a:lnTo>
                  <a:lnTo>
                    <a:pt x="2706441" y="1286528"/>
                  </a:lnTo>
                  <a:lnTo>
                    <a:pt x="2751623" y="1277736"/>
                  </a:lnTo>
                  <a:lnTo>
                    <a:pt x="2795539" y="1265660"/>
                  </a:lnTo>
                  <a:lnTo>
                    <a:pt x="2838056" y="1250435"/>
                  </a:lnTo>
                  <a:lnTo>
                    <a:pt x="2879039" y="1232196"/>
                  </a:lnTo>
                  <a:lnTo>
                    <a:pt x="2918353" y="1211077"/>
                  </a:lnTo>
                  <a:lnTo>
                    <a:pt x="2955863" y="1187213"/>
                  </a:lnTo>
                  <a:lnTo>
                    <a:pt x="2991436" y="1160738"/>
                  </a:lnTo>
                  <a:lnTo>
                    <a:pt x="3024936" y="1131787"/>
                  </a:lnTo>
                  <a:lnTo>
                    <a:pt x="3056229" y="1100494"/>
                  </a:lnTo>
                  <a:lnTo>
                    <a:pt x="3085181" y="1066995"/>
                  </a:lnTo>
                  <a:lnTo>
                    <a:pt x="3111656" y="1031423"/>
                  </a:lnTo>
                  <a:lnTo>
                    <a:pt x="3135520" y="993913"/>
                  </a:lnTo>
                  <a:lnTo>
                    <a:pt x="3156640" y="954600"/>
                  </a:lnTo>
                  <a:lnTo>
                    <a:pt x="3174879" y="913618"/>
                  </a:lnTo>
                  <a:lnTo>
                    <a:pt x="3190104" y="871102"/>
                  </a:lnTo>
                  <a:lnTo>
                    <a:pt x="3202179" y="827187"/>
                  </a:lnTo>
                  <a:lnTo>
                    <a:pt x="3210972" y="782007"/>
                  </a:lnTo>
                  <a:lnTo>
                    <a:pt x="3216346" y="735697"/>
                  </a:lnTo>
                  <a:lnTo>
                    <a:pt x="3218167" y="688390"/>
                  </a:lnTo>
                  <a:lnTo>
                    <a:pt x="3218167" y="605345"/>
                  </a:lnTo>
                  <a:lnTo>
                    <a:pt x="3216346" y="558037"/>
                  </a:lnTo>
                  <a:lnTo>
                    <a:pt x="3210972" y="511725"/>
                  </a:lnTo>
                  <a:lnTo>
                    <a:pt x="3202179" y="466543"/>
                  </a:lnTo>
                  <a:lnTo>
                    <a:pt x="3190104" y="422627"/>
                  </a:lnTo>
                  <a:lnTo>
                    <a:pt x="3174879" y="380110"/>
                  </a:lnTo>
                  <a:lnTo>
                    <a:pt x="3156640" y="339127"/>
                  </a:lnTo>
                  <a:lnTo>
                    <a:pt x="3135520" y="299814"/>
                  </a:lnTo>
                  <a:lnTo>
                    <a:pt x="3111656" y="262303"/>
                  </a:lnTo>
                  <a:lnTo>
                    <a:pt x="3085181" y="226730"/>
                  </a:lnTo>
                  <a:lnTo>
                    <a:pt x="3056229" y="193230"/>
                  </a:lnTo>
                  <a:lnTo>
                    <a:pt x="3024936" y="161937"/>
                  </a:lnTo>
                  <a:lnTo>
                    <a:pt x="2991436" y="132986"/>
                  </a:lnTo>
                  <a:lnTo>
                    <a:pt x="2955863" y="106510"/>
                  </a:lnTo>
                  <a:lnTo>
                    <a:pt x="2918353" y="82646"/>
                  </a:lnTo>
                  <a:lnTo>
                    <a:pt x="2879039" y="61527"/>
                  </a:lnTo>
                  <a:lnTo>
                    <a:pt x="2838056" y="43287"/>
                  </a:lnTo>
                  <a:lnTo>
                    <a:pt x="2795539" y="28063"/>
                  </a:lnTo>
                  <a:lnTo>
                    <a:pt x="2751623" y="15987"/>
                  </a:lnTo>
                  <a:lnTo>
                    <a:pt x="2706441" y="7195"/>
                  </a:lnTo>
                  <a:lnTo>
                    <a:pt x="2660129" y="1821"/>
                  </a:lnTo>
                  <a:lnTo>
                    <a:pt x="2612821" y="0"/>
                  </a:lnTo>
                  <a:close/>
                </a:path>
              </a:pathLst>
            </a:custGeom>
            <a:solidFill>
              <a:srgbClr val="FFFFFF"/>
            </a:solidFill>
          </p:spPr>
          <p:txBody>
            <a:bodyPr wrap="square" lIns="0" tIns="0" rIns="0" bIns="0" rtlCol="0"/>
            <a:lstStyle/>
            <a:p>
              <a:endParaRPr/>
            </a:p>
          </p:txBody>
        </p:sp>
        <p:sp>
          <p:nvSpPr>
            <p:cNvPr id="16" name="object 18">
              <a:extLst>
                <a:ext uri="{FF2B5EF4-FFF2-40B4-BE49-F238E27FC236}">
                  <a16:creationId xmlns:a16="http://schemas.microsoft.com/office/drawing/2014/main" id="{1D777F97-F2AA-BB90-9F7C-471BE730E762}"/>
                </a:ext>
              </a:extLst>
            </p:cNvPr>
            <p:cNvSpPr/>
            <p:nvPr/>
          </p:nvSpPr>
          <p:spPr>
            <a:xfrm>
              <a:off x="4710281" y="3574221"/>
              <a:ext cx="3218180" cy="1294130"/>
            </a:xfrm>
            <a:custGeom>
              <a:avLst/>
              <a:gdLst/>
              <a:ahLst/>
              <a:cxnLst/>
              <a:rect l="l" t="t" r="r" b="b"/>
              <a:pathLst>
                <a:path w="3218179" h="1294129">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88390"/>
                  </a:lnTo>
                  <a:lnTo>
                    <a:pt x="1821" y="735697"/>
                  </a:lnTo>
                  <a:lnTo>
                    <a:pt x="7195" y="782007"/>
                  </a:lnTo>
                  <a:lnTo>
                    <a:pt x="15988" y="827187"/>
                  </a:lnTo>
                  <a:lnTo>
                    <a:pt x="28064" y="871102"/>
                  </a:lnTo>
                  <a:lnTo>
                    <a:pt x="43289" y="913618"/>
                  </a:lnTo>
                  <a:lnTo>
                    <a:pt x="61529" y="954600"/>
                  </a:lnTo>
                  <a:lnTo>
                    <a:pt x="82649" y="993913"/>
                  </a:lnTo>
                  <a:lnTo>
                    <a:pt x="106514" y="1031423"/>
                  </a:lnTo>
                  <a:lnTo>
                    <a:pt x="132990" y="1066995"/>
                  </a:lnTo>
                  <a:lnTo>
                    <a:pt x="161942" y="1100494"/>
                  </a:lnTo>
                  <a:lnTo>
                    <a:pt x="193235" y="1131787"/>
                  </a:lnTo>
                  <a:lnTo>
                    <a:pt x="226736" y="1160738"/>
                  </a:lnTo>
                  <a:lnTo>
                    <a:pt x="262309" y="1187213"/>
                  </a:lnTo>
                  <a:lnTo>
                    <a:pt x="299819" y="1211077"/>
                  </a:lnTo>
                  <a:lnTo>
                    <a:pt x="339133" y="1232196"/>
                  </a:lnTo>
                  <a:lnTo>
                    <a:pt x="380115" y="1250435"/>
                  </a:lnTo>
                  <a:lnTo>
                    <a:pt x="422632" y="1265660"/>
                  </a:lnTo>
                  <a:lnTo>
                    <a:pt x="466547" y="1277736"/>
                  </a:lnTo>
                  <a:lnTo>
                    <a:pt x="511728" y="1286528"/>
                  </a:lnTo>
                  <a:lnTo>
                    <a:pt x="558039" y="1291902"/>
                  </a:lnTo>
                  <a:lnTo>
                    <a:pt x="605345" y="1293723"/>
                  </a:lnTo>
                  <a:lnTo>
                    <a:pt x="2612821" y="1293723"/>
                  </a:lnTo>
                  <a:lnTo>
                    <a:pt x="2660129" y="1291902"/>
                  </a:lnTo>
                  <a:lnTo>
                    <a:pt x="2706441" y="1286528"/>
                  </a:lnTo>
                  <a:lnTo>
                    <a:pt x="2751623" y="1277736"/>
                  </a:lnTo>
                  <a:lnTo>
                    <a:pt x="2795539" y="1265660"/>
                  </a:lnTo>
                  <a:lnTo>
                    <a:pt x="2838056" y="1250435"/>
                  </a:lnTo>
                  <a:lnTo>
                    <a:pt x="2879039" y="1232196"/>
                  </a:lnTo>
                  <a:lnTo>
                    <a:pt x="2918353" y="1211077"/>
                  </a:lnTo>
                  <a:lnTo>
                    <a:pt x="2955863" y="1187213"/>
                  </a:lnTo>
                  <a:lnTo>
                    <a:pt x="2991436" y="1160738"/>
                  </a:lnTo>
                  <a:lnTo>
                    <a:pt x="3024936" y="1131787"/>
                  </a:lnTo>
                  <a:lnTo>
                    <a:pt x="3056229" y="1100494"/>
                  </a:lnTo>
                  <a:lnTo>
                    <a:pt x="3085181" y="1066995"/>
                  </a:lnTo>
                  <a:lnTo>
                    <a:pt x="3111656" y="1031423"/>
                  </a:lnTo>
                  <a:lnTo>
                    <a:pt x="3135520" y="993913"/>
                  </a:lnTo>
                  <a:lnTo>
                    <a:pt x="3156640" y="954600"/>
                  </a:lnTo>
                  <a:lnTo>
                    <a:pt x="3174879" y="913618"/>
                  </a:lnTo>
                  <a:lnTo>
                    <a:pt x="3190104" y="871102"/>
                  </a:lnTo>
                  <a:lnTo>
                    <a:pt x="3202179" y="827187"/>
                  </a:lnTo>
                  <a:lnTo>
                    <a:pt x="3210972" y="782007"/>
                  </a:lnTo>
                  <a:lnTo>
                    <a:pt x="3216346" y="735697"/>
                  </a:lnTo>
                  <a:lnTo>
                    <a:pt x="3218167" y="688390"/>
                  </a:lnTo>
                  <a:lnTo>
                    <a:pt x="3218167" y="605345"/>
                  </a:lnTo>
                  <a:lnTo>
                    <a:pt x="3216346" y="558037"/>
                  </a:lnTo>
                  <a:lnTo>
                    <a:pt x="3210972" y="511725"/>
                  </a:lnTo>
                  <a:lnTo>
                    <a:pt x="3202179" y="466543"/>
                  </a:lnTo>
                  <a:lnTo>
                    <a:pt x="3190104" y="422627"/>
                  </a:lnTo>
                  <a:lnTo>
                    <a:pt x="3174879" y="380110"/>
                  </a:lnTo>
                  <a:lnTo>
                    <a:pt x="3156640" y="339127"/>
                  </a:lnTo>
                  <a:lnTo>
                    <a:pt x="3135520" y="299814"/>
                  </a:lnTo>
                  <a:lnTo>
                    <a:pt x="3111656" y="262303"/>
                  </a:lnTo>
                  <a:lnTo>
                    <a:pt x="3085181" y="226730"/>
                  </a:lnTo>
                  <a:lnTo>
                    <a:pt x="3056229" y="193230"/>
                  </a:lnTo>
                  <a:lnTo>
                    <a:pt x="3024936" y="161937"/>
                  </a:lnTo>
                  <a:lnTo>
                    <a:pt x="2991436" y="132986"/>
                  </a:lnTo>
                  <a:lnTo>
                    <a:pt x="2955863" y="106510"/>
                  </a:lnTo>
                  <a:lnTo>
                    <a:pt x="2918353" y="82646"/>
                  </a:lnTo>
                  <a:lnTo>
                    <a:pt x="2879039" y="61527"/>
                  </a:lnTo>
                  <a:lnTo>
                    <a:pt x="2838056" y="43287"/>
                  </a:lnTo>
                  <a:lnTo>
                    <a:pt x="2795539" y="28063"/>
                  </a:lnTo>
                  <a:lnTo>
                    <a:pt x="2751623" y="15987"/>
                  </a:lnTo>
                  <a:lnTo>
                    <a:pt x="2706441" y="7195"/>
                  </a:lnTo>
                  <a:lnTo>
                    <a:pt x="2660129" y="1821"/>
                  </a:lnTo>
                  <a:lnTo>
                    <a:pt x="2612821" y="0"/>
                  </a:lnTo>
                  <a:lnTo>
                    <a:pt x="605345" y="0"/>
                  </a:lnTo>
                  <a:close/>
                </a:path>
              </a:pathLst>
            </a:custGeom>
            <a:ln w="11239">
              <a:solidFill>
                <a:srgbClr val="7EBE42"/>
              </a:solidFill>
            </a:ln>
          </p:spPr>
          <p:txBody>
            <a:bodyPr wrap="square" lIns="0" tIns="0" rIns="0" bIns="0" rtlCol="0"/>
            <a:lstStyle/>
            <a:p>
              <a:endParaRPr/>
            </a:p>
          </p:txBody>
        </p:sp>
      </p:grpSp>
      <p:sp>
        <p:nvSpPr>
          <p:cNvPr id="17" name="object 19">
            <a:extLst>
              <a:ext uri="{FF2B5EF4-FFF2-40B4-BE49-F238E27FC236}">
                <a16:creationId xmlns:a16="http://schemas.microsoft.com/office/drawing/2014/main" id="{9E02FBB0-5FCE-629C-68C0-8C95F5E972FE}"/>
              </a:ext>
            </a:extLst>
          </p:cNvPr>
          <p:cNvSpPr txBox="1"/>
          <p:nvPr/>
        </p:nvSpPr>
        <p:spPr>
          <a:xfrm>
            <a:off x="4983655" y="3920961"/>
            <a:ext cx="2698750" cy="685800"/>
          </a:xfrm>
          <a:prstGeom prst="rect">
            <a:avLst/>
          </a:prstGeom>
        </p:spPr>
        <p:txBody>
          <a:bodyPr vert="horz" wrap="square" lIns="0" tIns="12700" rIns="0" bIns="0" rtlCol="0">
            <a:spAutoFit/>
          </a:bodyPr>
          <a:lstStyle/>
          <a:p>
            <a:pPr algn="ctr">
              <a:lnSpc>
                <a:spcPct val="100000"/>
              </a:lnSpc>
              <a:spcBef>
                <a:spcPts val="100"/>
              </a:spcBef>
            </a:pPr>
            <a:r>
              <a:rPr sz="1600" b="1" spc="-25" dirty="0">
                <a:latin typeface="Lato"/>
                <a:cs typeface="Lato"/>
              </a:rPr>
              <a:t>NEW</a:t>
            </a:r>
            <a:endParaRPr sz="1600">
              <a:latin typeface="Lato"/>
              <a:cs typeface="Lato"/>
            </a:endParaRPr>
          </a:p>
          <a:p>
            <a:pPr algn="ctr">
              <a:lnSpc>
                <a:spcPts val="1880"/>
              </a:lnSpc>
            </a:pPr>
            <a:r>
              <a:rPr sz="1600" b="1" spc="-10" dirty="0">
                <a:latin typeface="Lato"/>
                <a:cs typeface="Lato"/>
              </a:rPr>
              <a:t>No-</a:t>
            </a:r>
            <a:r>
              <a:rPr sz="1600" b="1" spc="-35" dirty="0">
                <a:latin typeface="Lato"/>
                <a:cs typeface="Lato"/>
              </a:rPr>
              <a:t>Prick-</a:t>
            </a:r>
            <a:r>
              <a:rPr sz="1600" b="1" dirty="0">
                <a:latin typeface="Lato"/>
                <a:cs typeface="Lato"/>
              </a:rPr>
              <a:t>’n-</a:t>
            </a:r>
            <a:r>
              <a:rPr sz="1600" b="1" spc="-10" dirty="0">
                <a:latin typeface="Lato"/>
                <a:cs typeface="Lato"/>
              </a:rPr>
              <a:t>Bleed</a:t>
            </a:r>
            <a:endParaRPr sz="1600">
              <a:latin typeface="Lato"/>
              <a:cs typeface="Lato"/>
            </a:endParaRPr>
          </a:p>
          <a:p>
            <a:pPr algn="ctr">
              <a:lnSpc>
                <a:spcPts val="1400"/>
              </a:lnSpc>
            </a:pPr>
            <a:r>
              <a:rPr sz="1200" dirty="0">
                <a:latin typeface="Lato"/>
                <a:cs typeface="Lato"/>
              </a:rPr>
              <a:t>product</a:t>
            </a:r>
            <a:r>
              <a:rPr sz="1200" spc="-20" dirty="0">
                <a:latin typeface="Lato"/>
                <a:cs typeface="Lato"/>
              </a:rPr>
              <a:t> </a:t>
            </a:r>
            <a:r>
              <a:rPr sz="1200" dirty="0">
                <a:latin typeface="Lato"/>
                <a:cs typeface="Lato"/>
              </a:rPr>
              <a:t>to</a:t>
            </a:r>
            <a:r>
              <a:rPr sz="1200" spc="-20" dirty="0">
                <a:latin typeface="Lato"/>
                <a:cs typeface="Lato"/>
              </a:rPr>
              <a:t> </a:t>
            </a:r>
            <a:r>
              <a:rPr sz="1200" dirty="0">
                <a:latin typeface="Lato"/>
                <a:cs typeface="Lato"/>
              </a:rPr>
              <a:t>test</a:t>
            </a:r>
            <a:r>
              <a:rPr sz="1200" spc="-20" dirty="0">
                <a:latin typeface="Lato"/>
                <a:cs typeface="Lato"/>
              </a:rPr>
              <a:t> </a:t>
            </a:r>
            <a:r>
              <a:rPr sz="1200" dirty="0">
                <a:latin typeface="Lato"/>
                <a:cs typeface="Lato"/>
              </a:rPr>
              <a:t>your</a:t>
            </a:r>
            <a:r>
              <a:rPr sz="1200" spc="-15" dirty="0">
                <a:latin typeface="Lato"/>
                <a:cs typeface="Lato"/>
              </a:rPr>
              <a:t> </a:t>
            </a:r>
            <a:r>
              <a:rPr sz="1200" dirty="0">
                <a:latin typeface="Lato"/>
                <a:cs typeface="Lato"/>
              </a:rPr>
              <a:t>blood</a:t>
            </a:r>
            <a:r>
              <a:rPr sz="1200" spc="-20" dirty="0">
                <a:latin typeface="Lato"/>
                <a:cs typeface="Lato"/>
              </a:rPr>
              <a:t> </a:t>
            </a:r>
            <a:r>
              <a:rPr sz="1200" dirty="0">
                <a:latin typeface="Lato"/>
                <a:cs typeface="Lato"/>
              </a:rPr>
              <a:t>glucose</a:t>
            </a:r>
            <a:r>
              <a:rPr sz="1200" spc="-20" dirty="0">
                <a:latin typeface="Lato"/>
                <a:cs typeface="Lato"/>
              </a:rPr>
              <a:t> </a:t>
            </a:r>
            <a:r>
              <a:rPr sz="1200" spc="-10" dirty="0">
                <a:latin typeface="Lato"/>
                <a:cs typeface="Lato"/>
              </a:rPr>
              <a:t>levels</a:t>
            </a:r>
            <a:endParaRPr sz="1200">
              <a:latin typeface="Lato"/>
              <a:cs typeface="Lato"/>
            </a:endParaRPr>
          </a:p>
        </p:txBody>
      </p:sp>
      <p:pic>
        <p:nvPicPr>
          <p:cNvPr id="18" name="object 20">
            <a:extLst>
              <a:ext uri="{FF2B5EF4-FFF2-40B4-BE49-F238E27FC236}">
                <a16:creationId xmlns:a16="http://schemas.microsoft.com/office/drawing/2014/main" id="{A60489C7-0442-EA11-830B-A626D3340B57}"/>
              </a:ext>
            </a:extLst>
          </p:cNvPr>
          <p:cNvPicPr/>
          <p:nvPr/>
        </p:nvPicPr>
        <p:blipFill>
          <a:blip r:embed="rId3" cstate="print"/>
          <a:stretch>
            <a:fillRect/>
          </a:stretch>
        </p:blipFill>
        <p:spPr>
          <a:xfrm>
            <a:off x="8217381" y="2974506"/>
            <a:ext cx="3403981" cy="1966570"/>
          </a:xfrm>
          <a:prstGeom prst="rect">
            <a:avLst/>
          </a:prstGeom>
        </p:spPr>
      </p:pic>
      <p:sp>
        <p:nvSpPr>
          <p:cNvPr id="19" name="object 21">
            <a:extLst>
              <a:ext uri="{FF2B5EF4-FFF2-40B4-BE49-F238E27FC236}">
                <a16:creationId xmlns:a16="http://schemas.microsoft.com/office/drawing/2014/main" id="{FFAFDAC0-079B-EC27-EF16-4ADEE2C90713}"/>
              </a:ext>
            </a:extLst>
          </p:cNvPr>
          <p:cNvSpPr txBox="1"/>
          <p:nvPr/>
        </p:nvSpPr>
        <p:spPr>
          <a:xfrm>
            <a:off x="8705865" y="3930868"/>
            <a:ext cx="2496185" cy="635000"/>
          </a:xfrm>
          <a:prstGeom prst="rect">
            <a:avLst/>
          </a:prstGeom>
        </p:spPr>
        <p:txBody>
          <a:bodyPr vert="horz" wrap="square" lIns="0" tIns="12700" rIns="0" bIns="0" rtlCol="0">
            <a:spAutoFit/>
          </a:bodyPr>
          <a:lstStyle/>
          <a:p>
            <a:pPr algn="ctr">
              <a:lnSpc>
                <a:spcPct val="100000"/>
              </a:lnSpc>
              <a:spcBef>
                <a:spcPts val="100"/>
              </a:spcBef>
            </a:pPr>
            <a:r>
              <a:rPr sz="1200" dirty="0">
                <a:latin typeface="Lato"/>
                <a:cs typeface="Lato"/>
              </a:rPr>
              <a:t>Register</a:t>
            </a:r>
            <a:r>
              <a:rPr sz="1200" spc="-30" dirty="0">
                <a:latin typeface="Lato"/>
                <a:cs typeface="Lato"/>
              </a:rPr>
              <a:t> </a:t>
            </a:r>
            <a:r>
              <a:rPr sz="1200" dirty="0">
                <a:latin typeface="Lato"/>
                <a:cs typeface="Lato"/>
              </a:rPr>
              <a:t>and</a:t>
            </a:r>
            <a:r>
              <a:rPr sz="1200" spc="-30" dirty="0">
                <a:latin typeface="Lato"/>
                <a:cs typeface="Lato"/>
              </a:rPr>
              <a:t> </a:t>
            </a:r>
            <a:r>
              <a:rPr sz="1200" dirty="0">
                <a:latin typeface="Lato"/>
                <a:cs typeface="Lato"/>
              </a:rPr>
              <a:t>receive</a:t>
            </a:r>
            <a:r>
              <a:rPr sz="1200" spc="-25" dirty="0">
                <a:latin typeface="Lato"/>
                <a:cs typeface="Lato"/>
              </a:rPr>
              <a:t> </a:t>
            </a:r>
            <a:r>
              <a:rPr sz="1200" dirty="0">
                <a:latin typeface="Lato"/>
                <a:cs typeface="Lato"/>
              </a:rPr>
              <a:t>the</a:t>
            </a:r>
            <a:r>
              <a:rPr sz="1200" spc="-30" dirty="0">
                <a:latin typeface="Lato"/>
                <a:cs typeface="Lato"/>
              </a:rPr>
              <a:t> </a:t>
            </a:r>
            <a:r>
              <a:rPr sz="1200" dirty="0">
                <a:latin typeface="Lato"/>
                <a:cs typeface="Lato"/>
              </a:rPr>
              <a:t>DNE</a:t>
            </a:r>
            <a:r>
              <a:rPr sz="1200" spc="-30" dirty="0">
                <a:latin typeface="Lato"/>
                <a:cs typeface="Lato"/>
              </a:rPr>
              <a:t> </a:t>
            </a:r>
            <a:r>
              <a:rPr sz="1200" spc="-10" dirty="0">
                <a:latin typeface="Lato"/>
                <a:cs typeface="Lato"/>
              </a:rPr>
              <a:t>Service</a:t>
            </a:r>
            <a:endParaRPr sz="1200">
              <a:latin typeface="Lato"/>
              <a:cs typeface="Lato"/>
            </a:endParaRPr>
          </a:p>
          <a:p>
            <a:pPr algn="ctr">
              <a:lnSpc>
                <a:spcPts val="1880"/>
              </a:lnSpc>
              <a:spcBef>
                <a:spcPts val="80"/>
              </a:spcBef>
            </a:pPr>
            <a:r>
              <a:rPr sz="1600" b="1" dirty="0">
                <a:latin typeface="Lato"/>
                <a:cs typeface="Lato"/>
              </a:rPr>
              <a:t>Call</a:t>
            </a:r>
            <a:r>
              <a:rPr sz="1600" b="1" spc="-10" dirty="0">
                <a:latin typeface="Lato"/>
                <a:cs typeface="Lato"/>
              </a:rPr>
              <a:t> </a:t>
            </a:r>
            <a:r>
              <a:rPr sz="1600" b="1" dirty="0">
                <a:latin typeface="Lato"/>
                <a:cs typeface="Lato"/>
              </a:rPr>
              <a:t>011</a:t>
            </a:r>
            <a:r>
              <a:rPr sz="1600" b="1" spc="-10" dirty="0">
                <a:latin typeface="Lato"/>
                <a:cs typeface="Lato"/>
              </a:rPr>
              <a:t> </a:t>
            </a:r>
            <a:r>
              <a:rPr sz="1600" b="1" dirty="0">
                <a:latin typeface="Lato"/>
                <a:cs typeface="Lato"/>
              </a:rPr>
              <a:t>353</a:t>
            </a:r>
            <a:r>
              <a:rPr sz="1600" b="1" spc="-10" dirty="0">
                <a:latin typeface="Lato"/>
                <a:cs typeface="Lato"/>
              </a:rPr>
              <a:t> </a:t>
            </a:r>
            <a:r>
              <a:rPr sz="1600" b="1" spc="-20" dirty="0">
                <a:latin typeface="Lato"/>
                <a:cs typeface="Lato"/>
              </a:rPr>
              <a:t>0454</a:t>
            </a:r>
            <a:endParaRPr sz="1600">
              <a:latin typeface="Lato"/>
              <a:cs typeface="Lato"/>
            </a:endParaRPr>
          </a:p>
          <a:p>
            <a:pPr algn="ctr">
              <a:lnSpc>
                <a:spcPts val="1400"/>
              </a:lnSpc>
            </a:pPr>
            <a:r>
              <a:rPr sz="1200" dirty="0">
                <a:latin typeface="Lato"/>
                <a:cs typeface="Lato"/>
              </a:rPr>
              <a:t>Email:</a:t>
            </a:r>
            <a:r>
              <a:rPr sz="1200" spc="-35" dirty="0">
                <a:latin typeface="Lato"/>
                <a:cs typeface="Lato"/>
              </a:rPr>
              <a:t> </a:t>
            </a:r>
            <a:r>
              <a:rPr sz="1200" spc="-10" dirty="0">
                <a:latin typeface="Lato"/>
                <a:cs typeface="Lato"/>
                <a:hlinkClick r:id="rId4"/>
              </a:rPr>
              <a:t>chronic@sizwehosmed.co.za</a:t>
            </a:r>
            <a:endParaRPr sz="1200">
              <a:latin typeface="Lato"/>
              <a:cs typeface="Lato"/>
            </a:endParaRPr>
          </a:p>
        </p:txBody>
      </p:sp>
      <p:grpSp>
        <p:nvGrpSpPr>
          <p:cNvPr id="20" name="object 22">
            <a:extLst>
              <a:ext uri="{FF2B5EF4-FFF2-40B4-BE49-F238E27FC236}">
                <a16:creationId xmlns:a16="http://schemas.microsoft.com/office/drawing/2014/main" id="{CE0DA208-F32E-E9E6-7B1A-3DA892E951F9}"/>
              </a:ext>
            </a:extLst>
          </p:cNvPr>
          <p:cNvGrpSpPr/>
          <p:nvPr/>
        </p:nvGrpSpPr>
        <p:grpSpPr>
          <a:xfrm>
            <a:off x="2292061" y="2974506"/>
            <a:ext cx="4495800" cy="981710"/>
            <a:chOff x="2292061" y="2974506"/>
            <a:chExt cx="4495800" cy="981710"/>
          </a:xfrm>
        </p:grpSpPr>
        <p:sp>
          <p:nvSpPr>
            <p:cNvPr id="21" name="object 23">
              <a:extLst>
                <a:ext uri="{FF2B5EF4-FFF2-40B4-BE49-F238E27FC236}">
                  <a16:creationId xmlns:a16="http://schemas.microsoft.com/office/drawing/2014/main" id="{3379361E-76CA-8C34-1502-98EF7B0D30CC}"/>
                </a:ext>
              </a:extLst>
            </p:cNvPr>
            <p:cNvSpPr/>
            <p:nvPr/>
          </p:nvSpPr>
          <p:spPr>
            <a:xfrm>
              <a:off x="2292057" y="2974517"/>
              <a:ext cx="4495800" cy="981075"/>
            </a:xfrm>
            <a:custGeom>
              <a:avLst/>
              <a:gdLst/>
              <a:ahLst/>
              <a:cxnLst/>
              <a:rect l="l" t="t" r="r" b="b"/>
              <a:pathLst>
                <a:path w="4495800" h="981075">
                  <a:moveTo>
                    <a:pt x="908989" y="526580"/>
                  </a:moveTo>
                  <a:lnTo>
                    <a:pt x="906640" y="480110"/>
                  </a:lnTo>
                  <a:lnTo>
                    <a:pt x="899756" y="434987"/>
                  </a:lnTo>
                  <a:lnTo>
                    <a:pt x="888555" y="391426"/>
                  </a:lnTo>
                  <a:lnTo>
                    <a:pt x="873277" y="349669"/>
                  </a:lnTo>
                  <a:lnTo>
                    <a:pt x="854138" y="309943"/>
                  </a:lnTo>
                  <a:lnTo>
                    <a:pt x="831367" y="272465"/>
                  </a:lnTo>
                  <a:lnTo>
                    <a:pt x="805205" y="237477"/>
                  </a:lnTo>
                  <a:lnTo>
                    <a:pt x="775868" y="205206"/>
                  </a:lnTo>
                  <a:lnTo>
                    <a:pt x="743597" y="175869"/>
                  </a:lnTo>
                  <a:lnTo>
                    <a:pt x="708609" y="149707"/>
                  </a:lnTo>
                  <a:lnTo>
                    <a:pt x="671131" y="126949"/>
                  </a:lnTo>
                  <a:lnTo>
                    <a:pt x="631405" y="107810"/>
                  </a:lnTo>
                  <a:lnTo>
                    <a:pt x="589648" y="92519"/>
                  </a:lnTo>
                  <a:lnTo>
                    <a:pt x="546087" y="81318"/>
                  </a:lnTo>
                  <a:lnTo>
                    <a:pt x="500964" y="74434"/>
                  </a:lnTo>
                  <a:lnTo>
                    <a:pt x="454494" y="72085"/>
                  </a:lnTo>
                  <a:lnTo>
                    <a:pt x="408025" y="74434"/>
                  </a:lnTo>
                  <a:lnTo>
                    <a:pt x="362889" y="81318"/>
                  </a:lnTo>
                  <a:lnTo>
                    <a:pt x="319341" y="92519"/>
                  </a:lnTo>
                  <a:lnTo>
                    <a:pt x="277583" y="107810"/>
                  </a:lnTo>
                  <a:lnTo>
                    <a:pt x="237845" y="126949"/>
                  </a:lnTo>
                  <a:lnTo>
                    <a:pt x="200380" y="149707"/>
                  </a:lnTo>
                  <a:lnTo>
                    <a:pt x="165392" y="175869"/>
                  </a:lnTo>
                  <a:lnTo>
                    <a:pt x="133108" y="205206"/>
                  </a:lnTo>
                  <a:lnTo>
                    <a:pt x="103784" y="237477"/>
                  </a:lnTo>
                  <a:lnTo>
                    <a:pt x="77622" y="272465"/>
                  </a:lnTo>
                  <a:lnTo>
                    <a:pt x="54851" y="309943"/>
                  </a:lnTo>
                  <a:lnTo>
                    <a:pt x="35712" y="349669"/>
                  </a:lnTo>
                  <a:lnTo>
                    <a:pt x="20434" y="391426"/>
                  </a:lnTo>
                  <a:lnTo>
                    <a:pt x="9232" y="434987"/>
                  </a:lnTo>
                  <a:lnTo>
                    <a:pt x="2349" y="480110"/>
                  </a:lnTo>
                  <a:lnTo>
                    <a:pt x="0" y="526580"/>
                  </a:lnTo>
                  <a:lnTo>
                    <a:pt x="2349" y="573049"/>
                  </a:lnTo>
                  <a:lnTo>
                    <a:pt x="9232" y="618185"/>
                  </a:lnTo>
                  <a:lnTo>
                    <a:pt x="20434" y="661746"/>
                  </a:lnTo>
                  <a:lnTo>
                    <a:pt x="35712" y="703491"/>
                  </a:lnTo>
                  <a:lnTo>
                    <a:pt x="54851" y="743229"/>
                  </a:lnTo>
                  <a:lnTo>
                    <a:pt x="77622" y="780694"/>
                  </a:lnTo>
                  <a:lnTo>
                    <a:pt x="103784" y="815682"/>
                  </a:lnTo>
                  <a:lnTo>
                    <a:pt x="133108" y="847966"/>
                  </a:lnTo>
                  <a:lnTo>
                    <a:pt x="165392" y="877303"/>
                  </a:lnTo>
                  <a:lnTo>
                    <a:pt x="200380" y="903465"/>
                  </a:lnTo>
                  <a:lnTo>
                    <a:pt x="237845" y="926223"/>
                  </a:lnTo>
                  <a:lnTo>
                    <a:pt x="277583" y="945362"/>
                  </a:lnTo>
                  <a:lnTo>
                    <a:pt x="319341" y="960653"/>
                  </a:lnTo>
                  <a:lnTo>
                    <a:pt x="362889" y="971842"/>
                  </a:lnTo>
                  <a:lnTo>
                    <a:pt x="408025" y="978738"/>
                  </a:lnTo>
                  <a:lnTo>
                    <a:pt x="454494" y="981075"/>
                  </a:lnTo>
                  <a:lnTo>
                    <a:pt x="500964" y="978738"/>
                  </a:lnTo>
                  <a:lnTo>
                    <a:pt x="546087" y="971842"/>
                  </a:lnTo>
                  <a:lnTo>
                    <a:pt x="589648" y="960653"/>
                  </a:lnTo>
                  <a:lnTo>
                    <a:pt x="631405" y="945362"/>
                  </a:lnTo>
                  <a:lnTo>
                    <a:pt x="671131" y="926223"/>
                  </a:lnTo>
                  <a:lnTo>
                    <a:pt x="708609" y="903465"/>
                  </a:lnTo>
                  <a:lnTo>
                    <a:pt x="743597" y="877303"/>
                  </a:lnTo>
                  <a:lnTo>
                    <a:pt x="775868" y="847966"/>
                  </a:lnTo>
                  <a:lnTo>
                    <a:pt x="805205" y="815682"/>
                  </a:lnTo>
                  <a:lnTo>
                    <a:pt x="831367" y="780694"/>
                  </a:lnTo>
                  <a:lnTo>
                    <a:pt x="854138" y="743229"/>
                  </a:lnTo>
                  <a:lnTo>
                    <a:pt x="873277" y="703491"/>
                  </a:lnTo>
                  <a:lnTo>
                    <a:pt x="888555" y="661746"/>
                  </a:lnTo>
                  <a:lnTo>
                    <a:pt x="899756" y="618185"/>
                  </a:lnTo>
                  <a:lnTo>
                    <a:pt x="906640" y="573049"/>
                  </a:lnTo>
                  <a:lnTo>
                    <a:pt x="908989" y="526580"/>
                  </a:lnTo>
                  <a:close/>
                </a:path>
                <a:path w="4495800" h="981075">
                  <a:moveTo>
                    <a:pt x="4495393" y="454494"/>
                  </a:moveTo>
                  <a:lnTo>
                    <a:pt x="4493044" y="408025"/>
                  </a:lnTo>
                  <a:lnTo>
                    <a:pt x="4486160" y="362889"/>
                  </a:lnTo>
                  <a:lnTo>
                    <a:pt x="4474959" y="319328"/>
                  </a:lnTo>
                  <a:lnTo>
                    <a:pt x="4459681" y="277583"/>
                  </a:lnTo>
                  <a:lnTo>
                    <a:pt x="4440542" y="237845"/>
                  </a:lnTo>
                  <a:lnTo>
                    <a:pt x="4417771" y="200380"/>
                  </a:lnTo>
                  <a:lnTo>
                    <a:pt x="4391609" y="165392"/>
                  </a:lnTo>
                  <a:lnTo>
                    <a:pt x="4362272" y="133108"/>
                  </a:lnTo>
                  <a:lnTo>
                    <a:pt x="4330001" y="103771"/>
                  </a:lnTo>
                  <a:lnTo>
                    <a:pt x="4295013" y="77609"/>
                  </a:lnTo>
                  <a:lnTo>
                    <a:pt x="4257535" y="54851"/>
                  </a:lnTo>
                  <a:lnTo>
                    <a:pt x="4217809" y="35712"/>
                  </a:lnTo>
                  <a:lnTo>
                    <a:pt x="4176052" y="20421"/>
                  </a:lnTo>
                  <a:lnTo>
                    <a:pt x="4132491" y="9232"/>
                  </a:lnTo>
                  <a:lnTo>
                    <a:pt x="4087368" y="2336"/>
                  </a:lnTo>
                  <a:lnTo>
                    <a:pt x="4040898" y="0"/>
                  </a:lnTo>
                  <a:lnTo>
                    <a:pt x="3994429" y="2336"/>
                  </a:lnTo>
                  <a:lnTo>
                    <a:pt x="3949293" y="9232"/>
                  </a:lnTo>
                  <a:lnTo>
                    <a:pt x="3905745" y="20421"/>
                  </a:lnTo>
                  <a:lnTo>
                    <a:pt x="3863987" y="35712"/>
                  </a:lnTo>
                  <a:lnTo>
                    <a:pt x="3824262" y="54851"/>
                  </a:lnTo>
                  <a:lnTo>
                    <a:pt x="3786784" y="77609"/>
                  </a:lnTo>
                  <a:lnTo>
                    <a:pt x="3751796" y="103771"/>
                  </a:lnTo>
                  <a:lnTo>
                    <a:pt x="3719525" y="133108"/>
                  </a:lnTo>
                  <a:lnTo>
                    <a:pt x="3690188" y="165392"/>
                  </a:lnTo>
                  <a:lnTo>
                    <a:pt x="3664026" y="200380"/>
                  </a:lnTo>
                  <a:lnTo>
                    <a:pt x="3641255" y="237845"/>
                  </a:lnTo>
                  <a:lnTo>
                    <a:pt x="3622116" y="277583"/>
                  </a:lnTo>
                  <a:lnTo>
                    <a:pt x="3606838" y="319328"/>
                  </a:lnTo>
                  <a:lnTo>
                    <a:pt x="3595636" y="362889"/>
                  </a:lnTo>
                  <a:lnTo>
                    <a:pt x="3588753" y="408025"/>
                  </a:lnTo>
                  <a:lnTo>
                    <a:pt x="3586403" y="454494"/>
                  </a:lnTo>
                  <a:lnTo>
                    <a:pt x="3588753" y="500964"/>
                  </a:lnTo>
                  <a:lnTo>
                    <a:pt x="3595636" y="546087"/>
                  </a:lnTo>
                  <a:lnTo>
                    <a:pt x="3606838" y="589648"/>
                  </a:lnTo>
                  <a:lnTo>
                    <a:pt x="3622116" y="631405"/>
                  </a:lnTo>
                  <a:lnTo>
                    <a:pt x="3641255" y="671131"/>
                  </a:lnTo>
                  <a:lnTo>
                    <a:pt x="3664026" y="708609"/>
                  </a:lnTo>
                  <a:lnTo>
                    <a:pt x="3690188" y="743597"/>
                  </a:lnTo>
                  <a:lnTo>
                    <a:pt x="3719525" y="775868"/>
                  </a:lnTo>
                  <a:lnTo>
                    <a:pt x="3751796" y="805205"/>
                  </a:lnTo>
                  <a:lnTo>
                    <a:pt x="3786784" y="831367"/>
                  </a:lnTo>
                  <a:lnTo>
                    <a:pt x="3824262" y="854125"/>
                  </a:lnTo>
                  <a:lnTo>
                    <a:pt x="3863987" y="873264"/>
                  </a:lnTo>
                  <a:lnTo>
                    <a:pt x="3905745" y="888555"/>
                  </a:lnTo>
                  <a:lnTo>
                    <a:pt x="3949293" y="899756"/>
                  </a:lnTo>
                  <a:lnTo>
                    <a:pt x="3994429" y="906640"/>
                  </a:lnTo>
                  <a:lnTo>
                    <a:pt x="4040898" y="908989"/>
                  </a:lnTo>
                  <a:lnTo>
                    <a:pt x="4087368" y="906640"/>
                  </a:lnTo>
                  <a:lnTo>
                    <a:pt x="4132491" y="899756"/>
                  </a:lnTo>
                  <a:lnTo>
                    <a:pt x="4176052" y="888555"/>
                  </a:lnTo>
                  <a:lnTo>
                    <a:pt x="4217809" y="873264"/>
                  </a:lnTo>
                  <a:lnTo>
                    <a:pt x="4257535" y="854125"/>
                  </a:lnTo>
                  <a:lnTo>
                    <a:pt x="4295013" y="831367"/>
                  </a:lnTo>
                  <a:lnTo>
                    <a:pt x="4330001" y="805205"/>
                  </a:lnTo>
                  <a:lnTo>
                    <a:pt x="4362272" y="775868"/>
                  </a:lnTo>
                  <a:lnTo>
                    <a:pt x="4391609" y="743597"/>
                  </a:lnTo>
                  <a:lnTo>
                    <a:pt x="4417771" y="708609"/>
                  </a:lnTo>
                  <a:lnTo>
                    <a:pt x="4440542" y="671131"/>
                  </a:lnTo>
                  <a:lnTo>
                    <a:pt x="4459681" y="631405"/>
                  </a:lnTo>
                  <a:lnTo>
                    <a:pt x="4474959" y="589648"/>
                  </a:lnTo>
                  <a:lnTo>
                    <a:pt x="4486160" y="546087"/>
                  </a:lnTo>
                  <a:lnTo>
                    <a:pt x="4493044" y="500964"/>
                  </a:lnTo>
                  <a:lnTo>
                    <a:pt x="4495393" y="454494"/>
                  </a:lnTo>
                  <a:close/>
                </a:path>
              </a:pathLst>
            </a:custGeom>
            <a:solidFill>
              <a:srgbClr val="7EBE42"/>
            </a:solidFill>
          </p:spPr>
          <p:txBody>
            <a:bodyPr wrap="square" lIns="0" tIns="0" rIns="0" bIns="0" rtlCol="0"/>
            <a:lstStyle/>
            <a:p>
              <a:endParaRPr/>
            </a:p>
          </p:txBody>
        </p:sp>
        <p:sp>
          <p:nvSpPr>
            <p:cNvPr id="22" name="object 24">
              <a:extLst>
                <a:ext uri="{FF2B5EF4-FFF2-40B4-BE49-F238E27FC236}">
                  <a16:creationId xmlns:a16="http://schemas.microsoft.com/office/drawing/2014/main" id="{E5847F8D-A236-F44D-DC73-185C8A0E1927}"/>
                </a:ext>
              </a:extLst>
            </p:cNvPr>
            <p:cNvSpPr/>
            <p:nvPr/>
          </p:nvSpPr>
          <p:spPr>
            <a:xfrm>
              <a:off x="5985488" y="3186574"/>
              <a:ext cx="207010" cy="300355"/>
            </a:xfrm>
            <a:custGeom>
              <a:avLst/>
              <a:gdLst/>
              <a:ahLst/>
              <a:cxnLst/>
              <a:rect l="l" t="t" r="r" b="b"/>
              <a:pathLst>
                <a:path w="207010" h="300354">
                  <a:moveTo>
                    <a:pt x="120154" y="0"/>
                  </a:moveTo>
                  <a:lnTo>
                    <a:pt x="117124" y="0"/>
                  </a:lnTo>
                  <a:lnTo>
                    <a:pt x="111963" y="2032"/>
                  </a:lnTo>
                  <a:lnTo>
                    <a:pt x="109842" y="4076"/>
                  </a:lnTo>
                  <a:lnTo>
                    <a:pt x="0" y="257467"/>
                  </a:lnTo>
                  <a:lnTo>
                    <a:pt x="2489" y="263753"/>
                  </a:lnTo>
                  <a:lnTo>
                    <a:pt x="81886" y="298170"/>
                  </a:lnTo>
                  <a:lnTo>
                    <a:pt x="85532" y="299707"/>
                  </a:lnTo>
                  <a:lnTo>
                    <a:pt x="86791" y="299961"/>
                  </a:lnTo>
                  <a:lnTo>
                    <a:pt x="89573" y="299961"/>
                  </a:lnTo>
                  <a:lnTo>
                    <a:pt x="82689" y="275259"/>
                  </a:lnTo>
                  <a:lnTo>
                    <a:pt x="26174" y="250761"/>
                  </a:lnTo>
                  <a:lnTo>
                    <a:pt x="124053" y="24942"/>
                  </a:lnTo>
                  <a:lnTo>
                    <a:pt x="177694" y="24942"/>
                  </a:lnTo>
                  <a:lnTo>
                    <a:pt x="120154" y="0"/>
                  </a:lnTo>
                  <a:close/>
                </a:path>
                <a:path w="207010" h="300354">
                  <a:moveTo>
                    <a:pt x="177694" y="24942"/>
                  </a:moveTo>
                  <a:lnTo>
                    <a:pt x="124053" y="24942"/>
                  </a:lnTo>
                  <a:lnTo>
                    <a:pt x="180581" y="49453"/>
                  </a:lnTo>
                  <a:lnTo>
                    <a:pt x="82689" y="275259"/>
                  </a:lnTo>
                  <a:lnTo>
                    <a:pt x="105951" y="275259"/>
                  </a:lnTo>
                  <a:lnTo>
                    <a:pt x="206743" y="42735"/>
                  </a:lnTo>
                  <a:lnTo>
                    <a:pt x="204266" y="36461"/>
                  </a:lnTo>
                  <a:lnTo>
                    <a:pt x="177694" y="24942"/>
                  </a:lnTo>
                  <a:close/>
                </a:path>
              </a:pathLst>
            </a:custGeom>
            <a:solidFill>
              <a:srgbClr val="FFFFFF"/>
            </a:solidFill>
          </p:spPr>
          <p:txBody>
            <a:bodyPr wrap="square" lIns="0" tIns="0" rIns="0" bIns="0" rtlCol="0"/>
            <a:lstStyle/>
            <a:p>
              <a:endParaRPr/>
            </a:p>
          </p:txBody>
        </p:sp>
        <p:pic>
          <p:nvPicPr>
            <p:cNvPr id="23" name="object 25">
              <a:extLst>
                <a:ext uri="{FF2B5EF4-FFF2-40B4-BE49-F238E27FC236}">
                  <a16:creationId xmlns:a16="http://schemas.microsoft.com/office/drawing/2014/main" id="{49E95661-0969-279D-BB84-C33FB227F788}"/>
                </a:ext>
              </a:extLst>
            </p:cNvPr>
            <p:cNvPicPr/>
            <p:nvPr/>
          </p:nvPicPr>
          <p:blipFill>
            <a:blip r:embed="rId5" cstate="print"/>
            <a:stretch>
              <a:fillRect/>
            </a:stretch>
          </p:blipFill>
          <p:spPr>
            <a:xfrm>
              <a:off x="6101387" y="3445140"/>
              <a:ext cx="163461" cy="118465"/>
            </a:xfrm>
            <a:prstGeom prst="rect">
              <a:avLst/>
            </a:prstGeom>
          </p:spPr>
        </p:pic>
        <p:sp>
          <p:nvSpPr>
            <p:cNvPr id="24" name="object 26">
              <a:extLst>
                <a:ext uri="{FF2B5EF4-FFF2-40B4-BE49-F238E27FC236}">
                  <a16:creationId xmlns:a16="http://schemas.microsoft.com/office/drawing/2014/main" id="{8908DCC5-6C20-DFC5-4C73-9E97B007EDE6}"/>
                </a:ext>
              </a:extLst>
            </p:cNvPr>
            <p:cNvSpPr/>
            <p:nvPr/>
          </p:nvSpPr>
          <p:spPr>
            <a:xfrm>
              <a:off x="6182157" y="3233623"/>
              <a:ext cx="499109" cy="282575"/>
            </a:xfrm>
            <a:custGeom>
              <a:avLst/>
              <a:gdLst/>
              <a:ahLst/>
              <a:cxnLst/>
              <a:rect l="l" t="t" r="r" b="b"/>
              <a:pathLst>
                <a:path w="499109" h="282575">
                  <a:moveTo>
                    <a:pt x="499110" y="239750"/>
                  </a:moveTo>
                  <a:lnTo>
                    <a:pt x="480580" y="203631"/>
                  </a:lnTo>
                  <a:lnTo>
                    <a:pt x="331965" y="138315"/>
                  </a:lnTo>
                  <a:lnTo>
                    <a:pt x="333184" y="137388"/>
                  </a:lnTo>
                  <a:lnTo>
                    <a:pt x="339178" y="130441"/>
                  </a:lnTo>
                  <a:lnTo>
                    <a:pt x="343268" y="122453"/>
                  </a:lnTo>
                  <a:lnTo>
                    <a:pt x="345338" y="113728"/>
                  </a:lnTo>
                  <a:lnTo>
                    <a:pt x="345274" y="104533"/>
                  </a:lnTo>
                  <a:lnTo>
                    <a:pt x="220345" y="18770"/>
                  </a:lnTo>
                  <a:lnTo>
                    <a:pt x="165798" y="1117"/>
                  </a:lnTo>
                  <a:lnTo>
                    <a:pt x="137172" y="0"/>
                  </a:lnTo>
                  <a:lnTo>
                    <a:pt x="108559" y="4140"/>
                  </a:lnTo>
                  <a:lnTo>
                    <a:pt x="3530" y="29324"/>
                  </a:lnTo>
                  <a:lnTo>
                    <a:pt x="0" y="35090"/>
                  </a:lnTo>
                  <a:lnTo>
                    <a:pt x="2743" y="46545"/>
                  </a:lnTo>
                  <a:lnTo>
                    <a:pt x="8521" y="50088"/>
                  </a:lnTo>
                  <a:lnTo>
                    <a:pt x="113525" y="24892"/>
                  </a:lnTo>
                  <a:lnTo>
                    <a:pt x="138264" y="21310"/>
                  </a:lnTo>
                  <a:lnTo>
                    <a:pt x="187198" y="27711"/>
                  </a:lnTo>
                  <a:lnTo>
                    <a:pt x="320243" y="97015"/>
                  </a:lnTo>
                  <a:lnTo>
                    <a:pt x="324789" y="112649"/>
                  </a:lnTo>
                  <a:lnTo>
                    <a:pt x="322834" y="117932"/>
                  </a:lnTo>
                  <a:lnTo>
                    <a:pt x="313855" y="126174"/>
                  </a:lnTo>
                  <a:lnTo>
                    <a:pt x="306743" y="127368"/>
                  </a:lnTo>
                  <a:lnTo>
                    <a:pt x="216293" y="88150"/>
                  </a:lnTo>
                  <a:lnTo>
                    <a:pt x="214007" y="87160"/>
                  </a:lnTo>
                  <a:lnTo>
                    <a:pt x="207733" y="89649"/>
                  </a:lnTo>
                  <a:lnTo>
                    <a:pt x="203034" y="100469"/>
                  </a:lnTo>
                  <a:lnTo>
                    <a:pt x="205524" y="106743"/>
                  </a:lnTo>
                  <a:lnTo>
                    <a:pt x="207797" y="107734"/>
                  </a:lnTo>
                  <a:lnTo>
                    <a:pt x="469988" y="221399"/>
                  </a:lnTo>
                  <a:lnTo>
                    <a:pt x="474103" y="225640"/>
                  </a:lnTo>
                  <a:lnTo>
                    <a:pt x="478370" y="236448"/>
                  </a:lnTo>
                  <a:lnTo>
                    <a:pt x="478269" y="242366"/>
                  </a:lnTo>
                  <a:lnTo>
                    <a:pt x="473646" y="253022"/>
                  </a:lnTo>
                  <a:lnTo>
                    <a:pt x="469404" y="257136"/>
                  </a:lnTo>
                  <a:lnTo>
                    <a:pt x="458584" y="261404"/>
                  </a:lnTo>
                  <a:lnTo>
                    <a:pt x="452678" y="261315"/>
                  </a:lnTo>
                  <a:lnTo>
                    <a:pt x="264591" y="179768"/>
                  </a:lnTo>
                  <a:lnTo>
                    <a:pt x="258305" y="182257"/>
                  </a:lnTo>
                  <a:lnTo>
                    <a:pt x="253606" y="193065"/>
                  </a:lnTo>
                  <a:lnTo>
                    <a:pt x="256095" y="199351"/>
                  </a:lnTo>
                  <a:lnTo>
                    <a:pt x="444436" y="280987"/>
                  </a:lnTo>
                  <a:lnTo>
                    <a:pt x="450227" y="282130"/>
                  </a:lnTo>
                  <a:lnTo>
                    <a:pt x="455942" y="282130"/>
                  </a:lnTo>
                  <a:lnTo>
                    <a:pt x="495541" y="256184"/>
                  </a:lnTo>
                  <a:lnTo>
                    <a:pt x="498144" y="248081"/>
                  </a:lnTo>
                  <a:lnTo>
                    <a:pt x="499110" y="239750"/>
                  </a:lnTo>
                  <a:close/>
                </a:path>
              </a:pathLst>
            </a:custGeom>
            <a:solidFill>
              <a:srgbClr val="FFFFFF"/>
            </a:solidFill>
          </p:spPr>
          <p:txBody>
            <a:bodyPr wrap="square" lIns="0" tIns="0" rIns="0" bIns="0" rtlCol="0"/>
            <a:lstStyle/>
            <a:p>
              <a:endParaRPr/>
            </a:p>
          </p:txBody>
        </p:sp>
        <p:pic>
          <p:nvPicPr>
            <p:cNvPr id="25" name="object 27">
              <a:extLst>
                <a:ext uri="{FF2B5EF4-FFF2-40B4-BE49-F238E27FC236}">
                  <a16:creationId xmlns:a16="http://schemas.microsoft.com/office/drawing/2014/main" id="{DAE4347C-72BD-A3C9-F91B-AFF8F346E748}"/>
                </a:ext>
              </a:extLst>
            </p:cNvPr>
            <p:cNvPicPr/>
            <p:nvPr/>
          </p:nvPicPr>
          <p:blipFill>
            <a:blip r:embed="rId6" cstate="print"/>
            <a:stretch>
              <a:fillRect/>
            </a:stretch>
          </p:blipFill>
          <p:spPr>
            <a:xfrm>
              <a:off x="6226923" y="3413387"/>
              <a:ext cx="307132" cy="216742"/>
            </a:xfrm>
            <a:prstGeom prst="rect">
              <a:avLst/>
            </a:prstGeom>
          </p:spPr>
        </p:pic>
        <p:pic>
          <p:nvPicPr>
            <p:cNvPr id="26" name="object 28">
              <a:extLst>
                <a:ext uri="{FF2B5EF4-FFF2-40B4-BE49-F238E27FC236}">
                  <a16:creationId xmlns:a16="http://schemas.microsoft.com/office/drawing/2014/main" id="{D3E1F535-2457-BA49-9820-851B0AF411B3}"/>
                </a:ext>
              </a:extLst>
            </p:cNvPr>
            <p:cNvPicPr/>
            <p:nvPr/>
          </p:nvPicPr>
          <p:blipFill>
            <a:blip r:embed="rId7" cstate="print"/>
            <a:stretch>
              <a:fillRect/>
            </a:stretch>
          </p:blipFill>
          <p:spPr>
            <a:xfrm>
              <a:off x="6603215" y="3535935"/>
              <a:ext cx="77981" cy="109842"/>
            </a:xfrm>
            <a:prstGeom prst="rect">
              <a:avLst/>
            </a:prstGeom>
          </p:spPr>
        </p:pic>
        <p:sp>
          <p:nvSpPr>
            <p:cNvPr id="27" name="object 29">
              <a:extLst>
                <a:ext uri="{FF2B5EF4-FFF2-40B4-BE49-F238E27FC236}">
                  <a16:creationId xmlns:a16="http://schemas.microsoft.com/office/drawing/2014/main" id="{C138AEA6-585A-EDEB-55CB-577B3C346855}"/>
                </a:ext>
              </a:extLst>
            </p:cNvPr>
            <p:cNvSpPr/>
            <p:nvPr/>
          </p:nvSpPr>
          <p:spPr>
            <a:xfrm>
              <a:off x="6071199" y="3038001"/>
              <a:ext cx="467995" cy="842010"/>
            </a:xfrm>
            <a:custGeom>
              <a:avLst/>
              <a:gdLst/>
              <a:ahLst/>
              <a:cxnLst/>
              <a:rect l="l" t="t" r="r" b="b"/>
              <a:pathLst>
                <a:path w="467995" h="842010">
                  <a:moveTo>
                    <a:pt x="0" y="841502"/>
                  </a:moveTo>
                  <a:lnTo>
                    <a:pt x="467995" y="0"/>
                  </a:lnTo>
                </a:path>
              </a:pathLst>
            </a:custGeom>
            <a:ln w="63500">
              <a:solidFill>
                <a:srgbClr val="FFFFFF"/>
              </a:solidFill>
            </a:ln>
          </p:spPr>
          <p:txBody>
            <a:bodyPr wrap="square" lIns="0" tIns="0" rIns="0" bIns="0" rtlCol="0"/>
            <a:lstStyle/>
            <a:p>
              <a:endParaRPr/>
            </a:p>
          </p:txBody>
        </p:sp>
        <p:sp>
          <p:nvSpPr>
            <p:cNvPr id="28" name="object 30">
              <a:extLst>
                <a:ext uri="{FF2B5EF4-FFF2-40B4-BE49-F238E27FC236}">
                  <a16:creationId xmlns:a16="http://schemas.microsoft.com/office/drawing/2014/main" id="{ABAEF39A-9F49-4591-9328-D8E9936353AA}"/>
                </a:ext>
              </a:extLst>
            </p:cNvPr>
            <p:cNvSpPr/>
            <p:nvPr/>
          </p:nvSpPr>
          <p:spPr>
            <a:xfrm>
              <a:off x="2503538" y="3265131"/>
              <a:ext cx="339725" cy="467995"/>
            </a:xfrm>
            <a:custGeom>
              <a:avLst/>
              <a:gdLst/>
              <a:ahLst/>
              <a:cxnLst/>
              <a:rect l="l" t="t" r="r" b="b"/>
              <a:pathLst>
                <a:path w="339725" h="467995">
                  <a:moveTo>
                    <a:pt x="257721" y="454914"/>
                  </a:moveTo>
                  <a:lnTo>
                    <a:pt x="254266" y="451218"/>
                  </a:lnTo>
                  <a:lnTo>
                    <a:pt x="15443" y="451218"/>
                  </a:lnTo>
                  <a:lnTo>
                    <a:pt x="15443" y="16535"/>
                  </a:lnTo>
                  <a:lnTo>
                    <a:pt x="66636" y="16535"/>
                  </a:lnTo>
                  <a:lnTo>
                    <a:pt x="70091" y="12839"/>
                  </a:lnTo>
                  <a:lnTo>
                    <a:pt x="70091" y="3708"/>
                  </a:lnTo>
                  <a:lnTo>
                    <a:pt x="66636" y="0"/>
                  </a:lnTo>
                  <a:lnTo>
                    <a:pt x="3454" y="0"/>
                  </a:lnTo>
                  <a:lnTo>
                    <a:pt x="0" y="3708"/>
                  </a:lnTo>
                  <a:lnTo>
                    <a:pt x="0" y="464045"/>
                  </a:lnTo>
                  <a:lnTo>
                    <a:pt x="3454" y="467753"/>
                  </a:lnTo>
                  <a:lnTo>
                    <a:pt x="249999" y="467753"/>
                  </a:lnTo>
                  <a:lnTo>
                    <a:pt x="254266" y="467753"/>
                  </a:lnTo>
                  <a:lnTo>
                    <a:pt x="257721" y="464045"/>
                  </a:lnTo>
                  <a:lnTo>
                    <a:pt x="257721" y="454914"/>
                  </a:lnTo>
                  <a:close/>
                </a:path>
                <a:path w="339725" h="467995">
                  <a:moveTo>
                    <a:pt x="339242" y="39179"/>
                  </a:moveTo>
                  <a:lnTo>
                    <a:pt x="335788" y="35483"/>
                  </a:lnTo>
                  <a:lnTo>
                    <a:pt x="38125" y="35483"/>
                  </a:lnTo>
                  <a:lnTo>
                    <a:pt x="34671" y="39179"/>
                  </a:lnTo>
                  <a:lnTo>
                    <a:pt x="34671" y="428574"/>
                  </a:lnTo>
                  <a:lnTo>
                    <a:pt x="38125" y="432282"/>
                  </a:lnTo>
                  <a:lnTo>
                    <a:pt x="186956" y="432282"/>
                  </a:lnTo>
                  <a:lnTo>
                    <a:pt x="191223" y="432282"/>
                  </a:lnTo>
                  <a:lnTo>
                    <a:pt x="194678" y="428574"/>
                  </a:lnTo>
                  <a:lnTo>
                    <a:pt x="194678" y="419442"/>
                  </a:lnTo>
                  <a:lnTo>
                    <a:pt x="191223" y="415747"/>
                  </a:lnTo>
                  <a:lnTo>
                    <a:pt x="50101" y="415747"/>
                  </a:lnTo>
                  <a:lnTo>
                    <a:pt x="50101" y="52019"/>
                  </a:lnTo>
                  <a:lnTo>
                    <a:pt x="323811" y="52019"/>
                  </a:lnTo>
                  <a:lnTo>
                    <a:pt x="323811" y="100418"/>
                  </a:lnTo>
                  <a:lnTo>
                    <a:pt x="327266" y="104114"/>
                  </a:lnTo>
                  <a:lnTo>
                    <a:pt x="335788" y="104114"/>
                  </a:lnTo>
                  <a:lnTo>
                    <a:pt x="339242" y="100418"/>
                  </a:lnTo>
                  <a:lnTo>
                    <a:pt x="339242" y="39179"/>
                  </a:lnTo>
                  <a:close/>
                </a:path>
              </a:pathLst>
            </a:custGeom>
            <a:solidFill>
              <a:srgbClr val="FFFFFF"/>
            </a:solidFill>
          </p:spPr>
          <p:txBody>
            <a:bodyPr wrap="square" lIns="0" tIns="0" rIns="0" bIns="0" rtlCol="0"/>
            <a:lstStyle/>
            <a:p>
              <a:endParaRPr/>
            </a:p>
          </p:txBody>
        </p:sp>
        <p:pic>
          <p:nvPicPr>
            <p:cNvPr id="29" name="object 31">
              <a:extLst>
                <a:ext uri="{FF2B5EF4-FFF2-40B4-BE49-F238E27FC236}">
                  <a16:creationId xmlns:a16="http://schemas.microsoft.com/office/drawing/2014/main" id="{06C417B1-26C0-BDB2-A605-D2FB541825CD}"/>
                </a:ext>
              </a:extLst>
            </p:cNvPr>
            <p:cNvPicPr/>
            <p:nvPr/>
          </p:nvPicPr>
          <p:blipFill>
            <a:blip r:embed="rId8" cstate="print"/>
            <a:stretch>
              <a:fillRect/>
            </a:stretch>
          </p:blipFill>
          <p:spPr>
            <a:xfrm>
              <a:off x="2590098" y="3237985"/>
              <a:ext cx="287355" cy="176047"/>
            </a:xfrm>
            <a:prstGeom prst="rect">
              <a:avLst/>
            </a:prstGeom>
          </p:spPr>
        </p:pic>
        <p:sp>
          <p:nvSpPr>
            <p:cNvPr id="30" name="object 32">
              <a:extLst>
                <a:ext uri="{FF2B5EF4-FFF2-40B4-BE49-F238E27FC236}">
                  <a16:creationId xmlns:a16="http://schemas.microsoft.com/office/drawing/2014/main" id="{CD71B0C3-B1E4-E800-43ED-52188060B542}"/>
                </a:ext>
              </a:extLst>
            </p:cNvPr>
            <p:cNvSpPr/>
            <p:nvPr/>
          </p:nvSpPr>
          <p:spPr>
            <a:xfrm>
              <a:off x="2591790" y="3442385"/>
              <a:ext cx="434975" cy="290830"/>
            </a:xfrm>
            <a:custGeom>
              <a:avLst/>
              <a:gdLst/>
              <a:ahLst/>
              <a:cxnLst/>
              <a:rect l="l" t="t" r="r" b="b"/>
              <a:pathLst>
                <a:path w="434975" h="290829">
                  <a:moveTo>
                    <a:pt x="56184" y="85432"/>
                  </a:moveTo>
                  <a:lnTo>
                    <a:pt x="55956" y="80200"/>
                  </a:lnTo>
                  <a:lnTo>
                    <a:pt x="49631" y="74053"/>
                  </a:lnTo>
                  <a:lnTo>
                    <a:pt x="44754" y="74307"/>
                  </a:lnTo>
                  <a:lnTo>
                    <a:pt x="23672" y="99212"/>
                  </a:lnTo>
                  <a:lnTo>
                    <a:pt x="11430" y="84747"/>
                  </a:lnTo>
                  <a:lnTo>
                    <a:pt x="6540" y="84493"/>
                  </a:lnTo>
                  <a:lnTo>
                    <a:pt x="228" y="90639"/>
                  </a:lnTo>
                  <a:lnTo>
                    <a:pt x="0" y="95859"/>
                  </a:lnTo>
                  <a:lnTo>
                    <a:pt x="19418" y="118795"/>
                  </a:lnTo>
                  <a:lnTo>
                    <a:pt x="21501" y="119786"/>
                  </a:lnTo>
                  <a:lnTo>
                    <a:pt x="23672" y="119786"/>
                  </a:lnTo>
                  <a:lnTo>
                    <a:pt x="25844" y="119786"/>
                  </a:lnTo>
                  <a:lnTo>
                    <a:pt x="27927" y="118795"/>
                  </a:lnTo>
                  <a:lnTo>
                    <a:pt x="56184" y="85432"/>
                  </a:lnTo>
                  <a:close/>
                </a:path>
                <a:path w="434975" h="290829">
                  <a:moveTo>
                    <a:pt x="56184" y="11366"/>
                  </a:moveTo>
                  <a:lnTo>
                    <a:pt x="55956" y="6134"/>
                  </a:lnTo>
                  <a:lnTo>
                    <a:pt x="49631" y="0"/>
                  </a:lnTo>
                  <a:lnTo>
                    <a:pt x="44754" y="241"/>
                  </a:lnTo>
                  <a:lnTo>
                    <a:pt x="23672" y="25146"/>
                  </a:lnTo>
                  <a:lnTo>
                    <a:pt x="11430" y="10680"/>
                  </a:lnTo>
                  <a:lnTo>
                    <a:pt x="6540" y="10426"/>
                  </a:lnTo>
                  <a:lnTo>
                    <a:pt x="228" y="16560"/>
                  </a:lnTo>
                  <a:lnTo>
                    <a:pt x="0" y="21793"/>
                  </a:lnTo>
                  <a:lnTo>
                    <a:pt x="19418" y="44729"/>
                  </a:lnTo>
                  <a:lnTo>
                    <a:pt x="21501" y="45720"/>
                  </a:lnTo>
                  <a:lnTo>
                    <a:pt x="23672" y="45720"/>
                  </a:lnTo>
                  <a:lnTo>
                    <a:pt x="25844" y="45720"/>
                  </a:lnTo>
                  <a:lnTo>
                    <a:pt x="27927" y="44729"/>
                  </a:lnTo>
                  <a:lnTo>
                    <a:pt x="56184" y="11366"/>
                  </a:lnTo>
                  <a:close/>
                </a:path>
                <a:path w="434975" h="290829">
                  <a:moveTo>
                    <a:pt x="135216" y="100266"/>
                  </a:moveTo>
                  <a:lnTo>
                    <a:pt x="131762" y="96570"/>
                  </a:lnTo>
                  <a:lnTo>
                    <a:pt x="77228" y="96570"/>
                  </a:lnTo>
                  <a:lnTo>
                    <a:pt x="73774" y="100266"/>
                  </a:lnTo>
                  <a:lnTo>
                    <a:pt x="73774" y="109397"/>
                  </a:lnTo>
                  <a:lnTo>
                    <a:pt x="77228" y="113106"/>
                  </a:lnTo>
                  <a:lnTo>
                    <a:pt x="127495" y="113106"/>
                  </a:lnTo>
                  <a:lnTo>
                    <a:pt x="131762" y="113106"/>
                  </a:lnTo>
                  <a:lnTo>
                    <a:pt x="135216" y="109397"/>
                  </a:lnTo>
                  <a:lnTo>
                    <a:pt x="135216" y="100266"/>
                  </a:lnTo>
                  <a:close/>
                </a:path>
                <a:path w="434975" h="290829">
                  <a:moveTo>
                    <a:pt x="190004" y="26200"/>
                  </a:moveTo>
                  <a:lnTo>
                    <a:pt x="186550" y="22504"/>
                  </a:lnTo>
                  <a:lnTo>
                    <a:pt x="77228" y="22504"/>
                  </a:lnTo>
                  <a:lnTo>
                    <a:pt x="73774" y="26200"/>
                  </a:lnTo>
                  <a:lnTo>
                    <a:pt x="73774" y="35331"/>
                  </a:lnTo>
                  <a:lnTo>
                    <a:pt x="77228" y="39039"/>
                  </a:lnTo>
                  <a:lnTo>
                    <a:pt x="182283" y="39039"/>
                  </a:lnTo>
                  <a:lnTo>
                    <a:pt x="186550" y="39039"/>
                  </a:lnTo>
                  <a:lnTo>
                    <a:pt x="190004" y="35331"/>
                  </a:lnTo>
                  <a:lnTo>
                    <a:pt x="190004" y="26200"/>
                  </a:lnTo>
                  <a:close/>
                </a:path>
                <a:path w="434975" h="290829">
                  <a:moveTo>
                    <a:pt x="434492" y="142570"/>
                  </a:moveTo>
                  <a:lnTo>
                    <a:pt x="423976" y="100050"/>
                  </a:lnTo>
                  <a:lnTo>
                    <a:pt x="419354" y="93052"/>
                  </a:lnTo>
                  <a:lnTo>
                    <a:pt x="419354" y="145618"/>
                  </a:lnTo>
                  <a:lnTo>
                    <a:pt x="417068" y="187286"/>
                  </a:lnTo>
                  <a:lnTo>
                    <a:pt x="400507" y="232460"/>
                  </a:lnTo>
                  <a:lnTo>
                    <a:pt x="372516" y="263728"/>
                  </a:lnTo>
                  <a:lnTo>
                    <a:pt x="340474" y="273926"/>
                  </a:lnTo>
                  <a:lnTo>
                    <a:pt x="330212" y="272440"/>
                  </a:lnTo>
                  <a:lnTo>
                    <a:pt x="330073" y="272440"/>
                  </a:lnTo>
                  <a:lnTo>
                    <a:pt x="314744" y="269379"/>
                  </a:lnTo>
                  <a:lnTo>
                    <a:pt x="315074" y="269379"/>
                  </a:lnTo>
                  <a:lnTo>
                    <a:pt x="299262" y="268363"/>
                  </a:lnTo>
                  <a:lnTo>
                    <a:pt x="283870" y="269379"/>
                  </a:lnTo>
                  <a:lnTo>
                    <a:pt x="268630" y="272440"/>
                  </a:lnTo>
                  <a:lnTo>
                    <a:pt x="258000" y="273951"/>
                  </a:lnTo>
                  <a:lnTo>
                    <a:pt x="210908" y="250266"/>
                  </a:lnTo>
                  <a:lnTo>
                    <a:pt x="188125" y="211175"/>
                  </a:lnTo>
                  <a:lnTo>
                    <a:pt x="179247" y="145618"/>
                  </a:lnTo>
                  <a:lnTo>
                    <a:pt x="187617" y="108877"/>
                  </a:lnTo>
                  <a:lnTo>
                    <a:pt x="205041" y="80987"/>
                  </a:lnTo>
                  <a:lnTo>
                    <a:pt x="229997" y="65900"/>
                  </a:lnTo>
                  <a:lnTo>
                    <a:pt x="233908" y="64871"/>
                  </a:lnTo>
                  <a:lnTo>
                    <a:pt x="237858" y="64363"/>
                  </a:lnTo>
                  <a:lnTo>
                    <a:pt x="241820" y="64363"/>
                  </a:lnTo>
                  <a:lnTo>
                    <a:pt x="275920" y="77063"/>
                  </a:lnTo>
                  <a:lnTo>
                    <a:pt x="287159" y="83083"/>
                  </a:lnTo>
                  <a:lnTo>
                    <a:pt x="299300" y="85102"/>
                  </a:lnTo>
                  <a:lnTo>
                    <a:pt x="311442" y="83083"/>
                  </a:lnTo>
                  <a:lnTo>
                    <a:pt x="322694" y="77063"/>
                  </a:lnTo>
                  <a:lnTo>
                    <a:pt x="333959" y="69977"/>
                  </a:lnTo>
                  <a:lnTo>
                    <a:pt x="337820" y="68554"/>
                  </a:lnTo>
                  <a:lnTo>
                    <a:pt x="345465" y="65735"/>
                  </a:lnTo>
                  <a:lnTo>
                    <a:pt x="357060" y="64363"/>
                  </a:lnTo>
                  <a:lnTo>
                    <a:pt x="368617" y="65900"/>
                  </a:lnTo>
                  <a:lnTo>
                    <a:pt x="393547" y="80987"/>
                  </a:lnTo>
                  <a:lnTo>
                    <a:pt x="410984" y="108877"/>
                  </a:lnTo>
                  <a:lnTo>
                    <a:pt x="419354" y="145618"/>
                  </a:lnTo>
                  <a:lnTo>
                    <a:pt x="419354" y="93052"/>
                  </a:lnTo>
                  <a:lnTo>
                    <a:pt x="402590" y="67627"/>
                  </a:lnTo>
                  <a:lnTo>
                    <a:pt x="397027" y="64363"/>
                  </a:lnTo>
                  <a:lnTo>
                    <a:pt x="372287" y="49834"/>
                  </a:lnTo>
                  <a:lnTo>
                    <a:pt x="357517" y="47866"/>
                  </a:lnTo>
                  <a:lnTo>
                    <a:pt x="342531" y="49555"/>
                  </a:lnTo>
                  <a:lnTo>
                    <a:pt x="327837" y="54838"/>
                  </a:lnTo>
                  <a:lnTo>
                    <a:pt x="313728" y="63614"/>
                  </a:lnTo>
                  <a:lnTo>
                    <a:pt x="306793" y="67322"/>
                  </a:lnTo>
                  <a:lnTo>
                    <a:pt x="299300" y="68554"/>
                  </a:lnTo>
                  <a:lnTo>
                    <a:pt x="291807" y="67322"/>
                  </a:lnTo>
                  <a:lnTo>
                    <a:pt x="286283" y="64363"/>
                  </a:lnTo>
                  <a:lnTo>
                    <a:pt x="284886" y="63614"/>
                  </a:lnTo>
                  <a:lnTo>
                    <a:pt x="270764" y="54838"/>
                  </a:lnTo>
                  <a:lnTo>
                    <a:pt x="256057" y="49555"/>
                  </a:lnTo>
                  <a:lnTo>
                    <a:pt x="195999" y="67627"/>
                  </a:lnTo>
                  <a:lnTo>
                    <a:pt x="174612" y="100050"/>
                  </a:lnTo>
                  <a:lnTo>
                    <a:pt x="164109" y="142570"/>
                  </a:lnTo>
                  <a:lnTo>
                    <a:pt x="166420" y="190588"/>
                  </a:lnTo>
                  <a:lnTo>
                    <a:pt x="185305" y="241947"/>
                  </a:lnTo>
                  <a:lnTo>
                    <a:pt x="217830" y="277710"/>
                  </a:lnTo>
                  <a:lnTo>
                    <a:pt x="258711" y="290461"/>
                  </a:lnTo>
                  <a:lnTo>
                    <a:pt x="271970" y="288505"/>
                  </a:lnTo>
                  <a:lnTo>
                    <a:pt x="272148" y="288505"/>
                  </a:lnTo>
                  <a:lnTo>
                    <a:pt x="285686" y="285800"/>
                  </a:lnTo>
                  <a:lnTo>
                    <a:pt x="285254" y="285800"/>
                  </a:lnTo>
                  <a:lnTo>
                    <a:pt x="299339" y="284899"/>
                  </a:lnTo>
                  <a:lnTo>
                    <a:pt x="312864" y="285800"/>
                  </a:lnTo>
                  <a:lnTo>
                    <a:pt x="326313" y="288505"/>
                  </a:lnTo>
                  <a:lnTo>
                    <a:pt x="331444" y="289852"/>
                  </a:lnTo>
                  <a:lnTo>
                    <a:pt x="336638" y="290525"/>
                  </a:lnTo>
                  <a:lnTo>
                    <a:pt x="341833" y="290525"/>
                  </a:lnTo>
                  <a:lnTo>
                    <a:pt x="351713" y="289712"/>
                  </a:lnTo>
                  <a:lnTo>
                    <a:pt x="398513" y="262166"/>
                  </a:lnTo>
                  <a:lnTo>
                    <a:pt x="424675" y="217830"/>
                  </a:lnTo>
                  <a:lnTo>
                    <a:pt x="432193" y="190588"/>
                  </a:lnTo>
                  <a:lnTo>
                    <a:pt x="434492" y="142570"/>
                  </a:lnTo>
                  <a:close/>
                </a:path>
              </a:pathLst>
            </a:custGeom>
            <a:solidFill>
              <a:srgbClr val="FFFFFF"/>
            </a:solidFill>
          </p:spPr>
          <p:txBody>
            <a:bodyPr wrap="square" lIns="0" tIns="0" rIns="0" bIns="0" rtlCol="0"/>
            <a:lstStyle/>
            <a:p>
              <a:endParaRPr/>
            </a:p>
          </p:txBody>
        </p:sp>
        <p:pic>
          <p:nvPicPr>
            <p:cNvPr id="31" name="object 33">
              <a:extLst>
                <a:ext uri="{FF2B5EF4-FFF2-40B4-BE49-F238E27FC236}">
                  <a16:creationId xmlns:a16="http://schemas.microsoft.com/office/drawing/2014/main" id="{11FB1FDA-5B46-66B6-3B5F-7A4E5531A2EF}"/>
                </a:ext>
              </a:extLst>
            </p:cNvPr>
            <p:cNvPicPr/>
            <p:nvPr/>
          </p:nvPicPr>
          <p:blipFill>
            <a:blip r:embed="rId9" cstate="print"/>
            <a:stretch>
              <a:fillRect/>
            </a:stretch>
          </p:blipFill>
          <p:spPr>
            <a:xfrm>
              <a:off x="2812285" y="3423855"/>
              <a:ext cx="119799" cy="103564"/>
            </a:xfrm>
            <a:prstGeom prst="rect">
              <a:avLst/>
            </a:prstGeom>
          </p:spPr>
        </p:pic>
      </p:grpSp>
      <p:sp>
        <p:nvSpPr>
          <p:cNvPr id="32" name="TextBox 31">
            <a:extLst>
              <a:ext uri="{FF2B5EF4-FFF2-40B4-BE49-F238E27FC236}">
                <a16:creationId xmlns:a16="http://schemas.microsoft.com/office/drawing/2014/main" id="{46275620-04F1-5325-0574-F1EE1A0B43A3}"/>
              </a:ext>
            </a:extLst>
          </p:cNvPr>
          <p:cNvSpPr txBox="1"/>
          <p:nvPr/>
        </p:nvSpPr>
        <p:spPr>
          <a:xfrm>
            <a:off x="2198451" y="5636512"/>
            <a:ext cx="9737387" cy="954107"/>
          </a:xfrm>
          <a:prstGeom prst="rect">
            <a:avLst/>
          </a:prstGeom>
          <a:noFill/>
        </p:spPr>
        <p:txBody>
          <a:bodyPr wrap="square">
            <a:spAutoFit/>
          </a:bodyPr>
          <a:lstStyle/>
          <a:p>
            <a:pPr marL="285750" indent="-285750">
              <a:buFont typeface="Wingdings" panose="05000000000000000000" pitchFamily="2" charset="2"/>
              <a:buChar char="v"/>
            </a:pPr>
            <a:r>
              <a:rPr lang="en-ZA" sz="1400" dirty="0">
                <a:latin typeface="Lato" panose="020F0502020204030203" pitchFamily="34" charset="0"/>
                <a:ea typeface="Lato" panose="020F0502020204030203" pitchFamily="34" charset="0"/>
                <a:cs typeface="Lato" panose="020F0502020204030203" pitchFamily="34" charset="0"/>
              </a:rPr>
              <a:t>This will be covered in line with</a:t>
            </a:r>
            <a:r>
              <a:rPr lang="en-ZA" sz="1400" dirty="0">
                <a:effectLst/>
                <a:latin typeface="Lato" panose="020F0502020204030203" pitchFamily="34" charset="0"/>
                <a:ea typeface="Lato" panose="020F0502020204030203" pitchFamily="34" charset="0"/>
                <a:cs typeface="Lato" panose="020F0502020204030203" pitchFamily="34" charset="0"/>
              </a:rPr>
              <a:t> PMB benefits </a:t>
            </a:r>
          </a:p>
          <a:p>
            <a:pPr marL="285750" indent="-285750">
              <a:buFont typeface="Wingdings" panose="05000000000000000000" pitchFamily="2" charset="2"/>
              <a:buChar char="v"/>
            </a:pPr>
            <a:r>
              <a:rPr lang="en-ZA" sz="1400" dirty="0">
                <a:latin typeface="Lato" panose="020F0502020204030203" pitchFamily="34" charset="0"/>
                <a:ea typeface="Lato" panose="020F0502020204030203" pitchFamily="34" charset="0"/>
                <a:cs typeface="Lato" panose="020F0502020204030203" pitchFamily="34" charset="0"/>
              </a:rPr>
              <a:t>May</a:t>
            </a:r>
            <a:r>
              <a:rPr lang="en-ZA" sz="1400" dirty="0">
                <a:effectLst/>
                <a:latin typeface="Lato" panose="020F0502020204030203" pitchFamily="34" charset="0"/>
                <a:ea typeface="Lato" panose="020F0502020204030203" pitchFamily="34" charset="0"/>
                <a:cs typeface="Lato" panose="020F0502020204030203" pitchFamily="34" charset="0"/>
              </a:rPr>
              <a:t> be used in lieu of going to the GP for a diabetes check up</a:t>
            </a:r>
          </a:p>
          <a:p>
            <a:pPr marL="285750" indent="-285750">
              <a:buFont typeface="Wingdings" panose="05000000000000000000" pitchFamily="2" charset="2"/>
              <a:buChar char="v"/>
            </a:pPr>
            <a:r>
              <a:rPr lang="en-ZA" sz="1400" dirty="0">
                <a:effectLst/>
                <a:latin typeface="Lato" panose="020F0502020204030203" pitchFamily="34" charset="0"/>
                <a:ea typeface="Lato" panose="020F0502020204030203" pitchFamily="34" charset="0"/>
                <a:cs typeface="Lato" panose="020F0502020204030203" pitchFamily="34" charset="0"/>
              </a:rPr>
              <a:t>The Clicks Diabetes Educators will provide education </a:t>
            </a:r>
            <a:r>
              <a:rPr lang="en-ZA" sz="1400" dirty="0">
                <a:latin typeface="Lato" panose="020F0502020204030203" pitchFamily="34" charset="0"/>
                <a:ea typeface="Lato" panose="020F0502020204030203" pitchFamily="34" charset="0"/>
                <a:cs typeface="Lato" panose="020F0502020204030203" pitchFamily="34" charset="0"/>
              </a:rPr>
              <a:t>on aspects of disease management such as , appropriate nutrition, </a:t>
            </a:r>
            <a:r>
              <a:rPr lang="en-ZA" sz="1400" dirty="0">
                <a:effectLst/>
                <a:latin typeface="Lato" panose="020F0502020204030203" pitchFamily="34" charset="0"/>
                <a:ea typeface="Lato" panose="020F0502020204030203" pitchFamily="34" charset="0"/>
                <a:cs typeface="Lato" panose="020F0502020204030203" pitchFamily="34" charset="0"/>
              </a:rPr>
              <a:t>how to manage your health, podiatry check by the nurse, checking glucose readings</a:t>
            </a:r>
            <a:endParaRPr lang="en-ZA" sz="1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40450697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C3AE89-4470-C55E-92DE-9EF8ED8C0C88}"/>
              </a:ext>
            </a:extLst>
          </p:cNvPr>
          <p:cNvSpPr>
            <a:spLocks noGrp="1"/>
          </p:cNvSpPr>
          <p:nvPr>
            <p:ph type="title"/>
          </p:nvPr>
        </p:nvSpPr>
        <p:spPr/>
        <p:txBody>
          <a:bodyPr/>
          <a:lstStyle/>
          <a:p>
            <a:r>
              <a:rPr lang="en-US" dirty="0"/>
              <a:t>HOSPITAL NETWORK PROVIDERS</a:t>
            </a:r>
            <a:endParaRPr lang="en-ZA" dirty="0"/>
          </a:p>
        </p:txBody>
      </p:sp>
      <p:pic>
        <p:nvPicPr>
          <p:cNvPr id="6" name="Picture 5">
            <a:extLst>
              <a:ext uri="{FF2B5EF4-FFF2-40B4-BE49-F238E27FC236}">
                <a16:creationId xmlns:a16="http://schemas.microsoft.com/office/drawing/2014/main" id="{1A490EEC-A207-7ED8-EC92-531BD90EDFBD}"/>
              </a:ext>
            </a:extLst>
          </p:cNvPr>
          <p:cNvPicPr>
            <a:picLocks noChangeAspect="1"/>
          </p:cNvPicPr>
          <p:nvPr/>
        </p:nvPicPr>
        <p:blipFill>
          <a:blip r:embed="rId2">
            <a:alphaModFix amt="50000"/>
          </a:blip>
          <a:stretch>
            <a:fillRect/>
          </a:stretch>
        </p:blipFill>
        <p:spPr>
          <a:xfrm>
            <a:off x="0" y="1304254"/>
            <a:ext cx="12192000" cy="4736623"/>
          </a:xfrm>
          <a:prstGeom prst="rect">
            <a:avLst/>
          </a:prstGeom>
        </p:spPr>
      </p:pic>
      <p:sp>
        <p:nvSpPr>
          <p:cNvPr id="4" name="TextBox 3">
            <a:extLst>
              <a:ext uri="{FF2B5EF4-FFF2-40B4-BE49-F238E27FC236}">
                <a16:creationId xmlns:a16="http://schemas.microsoft.com/office/drawing/2014/main" id="{D4492ED4-900C-DF29-4987-3D08ED64B8E5}"/>
              </a:ext>
            </a:extLst>
          </p:cNvPr>
          <p:cNvSpPr txBox="1"/>
          <p:nvPr/>
        </p:nvSpPr>
        <p:spPr>
          <a:xfrm>
            <a:off x="3008278" y="2073669"/>
            <a:ext cx="7964522" cy="2129878"/>
          </a:xfrm>
          <a:prstGeom prst="rect">
            <a:avLst/>
          </a:prstGeom>
          <a:solidFill>
            <a:schemeClr val="accent6"/>
          </a:solidFill>
        </p:spPr>
        <p:txBody>
          <a:bodyPr wrap="square">
            <a:spAutoFit/>
          </a:bodyPr>
          <a:lstStyle/>
          <a:p>
            <a:pPr algn="ctr">
              <a:lnSpc>
                <a:spcPct val="150000"/>
              </a:lnSpc>
            </a:pPr>
            <a:r>
              <a:rPr lang="en-US" dirty="0">
                <a:solidFill>
                  <a:schemeClr val="bg1"/>
                </a:solidFill>
              </a:rPr>
              <a:t>Our mission is to provide comprehensive healthcare benefits to our members and their families when they need it most. We’re proud to inform you of our new partnership with Mediclinic and Netcare as our network hospital groups. These partnerships will enhance the quality of care and ensure that our members receive the best possible treatment and support for their health needs.</a:t>
            </a:r>
            <a:endParaRPr lang="en-ZA" dirty="0">
              <a:solidFill>
                <a:schemeClr val="bg1"/>
              </a:solidFill>
            </a:endParaRPr>
          </a:p>
        </p:txBody>
      </p:sp>
      <p:sp>
        <p:nvSpPr>
          <p:cNvPr id="3" name="TextBox 2">
            <a:extLst>
              <a:ext uri="{FF2B5EF4-FFF2-40B4-BE49-F238E27FC236}">
                <a16:creationId xmlns:a16="http://schemas.microsoft.com/office/drawing/2014/main" id="{550DDC23-02B9-D624-9A56-DEBB2DE5EAB9}"/>
              </a:ext>
            </a:extLst>
          </p:cNvPr>
          <p:cNvSpPr txBox="1"/>
          <p:nvPr/>
        </p:nvSpPr>
        <p:spPr>
          <a:xfrm>
            <a:off x="3686784" y="6186968"/>
            <a:ext cx="6342434" cy="307777"/>
          </a:xfrm>
          <a:prstGeom prst="rect">
            <a:avLst/>
          </a:prstGeom>
          <a:noFill/>
        </p:spPr>
        <p:txBody>
          <a:bodyPr wrap="square" rtlCol="0">
            <a:spAutoFit/>
          </a:bodyPr>
          <a:lstStyle/>
          <a:p>
            <a:r>
              <a:rPr lang="en-US" sz="1400" dirty="0">
                <a:latin typeface="Lato" panose="020F0502020204030203" pitchFamily="34" charset="0"/>
                <a:ea typeface="Lato" panose="020F0502020204030203" pitchFamily="34" charset="0"/>
                <a:cs typeface="Lato" panose="020F0502020204030203" pitchFamily="34" charset="0"/>
              </a:rPr>
              <a:t>Visit </a:t>
            </a:r>
            <a:r>
              <a:rPr lang="en-US" sz="1400" dirty="0">
                <a:latin typeface="Lato" panose="020F0502020204030203" pitchFamily="34" charset="0"/>
                <a:ea typeface="Lato" panose="020F0502020204030203" pitchFamily="34" charset="0"/>
                <a:cs typeface="Lato" panose="020F0502020204030203" pitchFamily="34" charset="0"/>
                <a:hlinkClick r:id="rId3"/>
              </a:rPr>
              <a:t>www.sizwehosmed.co.za</a:t>
            </a:r>
            <a:r>
              <a:rPr lang="en-US" sz="1400" dirty="0">
                <a:latin typeface="Lato" panose="020F0502020204030203" pitchFamily="34" charset="0"/>
                <a:ea typeface="Lato" panose="020F0502020204030203" pitchFamily="34" charset="0"/>
                <a:cs typeface="Lato" panose="020F0502020204030203" pitchFamily="34" charset="0"/>
              </a:rPr>
              <a:t> to find your nearest network service provider</a:t>
            </a:r>
            <a:endParaRPr lang="en-ZA" sz="1400" dirty="0">
              <a:latin typeface="Lato" panose="020F0502020204030203" pitchFamily="34" charset="0"/>
              <a:ea typeface="Lato" panose="020F0502020204030203" pitchFamily="34" charset="0"/>
              <a:cs typeface="Lato" panose="020F0502020204030203" pitchFamily="34" charset="0"/>
            </a:endParaRPr>
          </a:p>
        </p:txBody>
      </p:sp>
    </p:spTree>
    <p:extLst>
      <p:ext uri="{BB962C8B-B14F-4D97-AF65-F5344CB8AC3E}">
        <p14:creationId xmlns:p14="http://schemas.microsoft.com/office/powerpoint/2010/main" val="769428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object 13">
            <a:extLst>
              <a:ext uri="{FF2B5EF4-FFF2-40B4-BE49-F238E27FC236}">
                <a16:creationId xmlns:a16="http://schemas.microsoft.com/office/drawing/2014/main" id="{810FB0F5-E7E7-9FC1-BB59-CFA6D36D52EE}"/>
              </a:ext>
            </a:extLst>
          </p:cNvPr>
          <p:cNvSpPr/>
          <p:nvPr/>
        </p:nvSpPr>
        <p:spPr>
          <a:xfrm>
            <a:off x="9090365" y="4910870"/>
            <a:ext cx="2481460" cy="1373343"/>
          </a:xfrm>
          <a:custGeom>
            <a:avLst/>
            <a:gdLst/>
            <a:ahLst/>
            <a:cxnLst/>
            <a:rect l="l" t="t" r="r" b="b"/>
            <a:pathLst>
              <a:path w="2682240" h="1442720">
                <a:moveTo>
                  <a:pt x="2529598" y="0"/>
                </a:moveTo>
                <a:lnTo>
                  <a:pt x="152400" y="0"/>
                </a:lnTo>
                <a:lnTo>
                  <a:pt x="104231" y="7769"/>
                </a:lnTo>
                <a:lnTo>
                  <a:pt x="62396" y="29405"/>
                </a:lnTo>
                <a:lnTo>
                  <a:pt x="29405" y="62396"/>
                </a:lnTo>
                <a:lnTo>
                  <a:pt x="7769" y="104231"/>
                </a:lnTo>
                <a:lnTo>
                  <a:pt x="0" y="152400"/>
                </a:lnTo>
                <a:lnTo>
                  <a:pt x="0" y="1290027"/>
                </a:lnTo>
                <a:lnTo>
                  <a:pt x="7769" y="1338196"/>
                </a:lnTo>
                <a:lnTo>
                  <a:pt x="29405" y="1380031"/>
                </a:lnTo>
                <a:lnTo>
                  <a:pt x="62396" y="1413022"/>
                </a:lnTo>
                <a:lnTo>
                  <a:pt x="104231" y="1434657"/>
                </a:lnTo>
                <a:lnTo>
                  <a:pt x="152400" y="1442427"/>
                </a:lnTo>
                <a:lnTo>
                  <a:pt x="2529598" y="1442427"/>
                </a:lnTo>
                <a:lnTo>
                  <a:pt x="2577766" y="1434657"/>
                </a:lnTo>
                <a:lnTo>
                  <a:pt x="2619601" y="1413022"/>
                </a:lnTo>
                <a:lnTo>
                  <a:pt x="2652592" y="1380031"/>
                </a:lnTo>
                <a:lnTo>
                  <a:pt x="2674228" y="1338196"/>
                </a:lnTo>
                <a:lnTo>
                  <a:pt x="2681998" y="1290027"/>
                </a:lnTo>
                <a:lnTo>
                  <a:pt x="2681998" y="152400"/>
                </a:lnTo>
                <a:lnTo>
                  <a:pt x="2674228" y="104231"/>
                </a:lnTo>
                <a:lnTo>
                  <a:pt x="2652592" y="62396"/>
                </a:lnTo>
                <a:lnTo>
                  <a:pt x="2619601" y="29405"/>
                </a:lnTo>
                <a:lnTo>
                  <a:pt x="2577766" y="7769"/>
                </a:lnTo>
                <a:lnTo>
                  <a:pt x="2529598" y="0"/>
                </a:lnTo>
                <a:close/>
              </a:path>
            </a:pathLst>
          </a:custGeom>
          <a:gradFill>
            <a:gsLst>
              <a:gs pos="0">
                <a:schemeClr val="accent3">
                  <a:lumMod val="67000"/>
                </a:schemeClr>
              </a:gs>
              <a:gs pos="100000">
                <a:srgbClr val="7DBF43"/>
              </a:gs>
            </a:gsLst>
            <a:lin ang="0" scaled="0"/>
          </a:gradFill>
        </p:spPr>
        <p:txBody>
          <a:bodyPr wrap="square" lIns="0" tIns="0" rIns="0" bIns="0" rtlCol="0"/>
          <a:lstStyle/>
          <a:p>
            <a:endParaRPr/>
          </a:p>
        </p:txBody>
      </p:sp>
      <p:sp>
        <p:nvSpPr>
          <p:cNvPr id="2" name="Title 1">
            <a:extLst>
              <a:ext uri="{FF2B5EF4-FFF2-40B4-BE49-F238E27FC236}">
                <a16:creationId xmlns:a16="http://schemas.microsoft.com/office/drawing/2014/main" id="{44CABFF5-0AC4-86B0-BF0B-319A6AD7F88C}"/>
              </a:ext>
            </a:extLst>
          </p:cNvPr>
          <p:cNvSpPr>
            <a:spLocks noGrp="1"/>
          </p:cNvSpPr>
          <p:nvPr>
            <p:ph type="title"/>
          </p:nvPr>
        </p:nvSpPr>
        <p:spPr>
          <a:xfrm>
            <a:off x="0" y="162743"/>
            <a:ext cx="12192000" cy="430055"/>
          </a:xfrm>
        </p:spPr>
        <p:txBody>
          <a:bodyPr>
            <a:normAutofit fontScale="90000"/>
          </a:bodyPr>
          <a:lstStyle/>
          <a:p>
            <a:r>
              <a:rPr lang="en-US" dirty="0"/>
              <a:t>GENERAL BENEFIT CHANGES&amp; ENHANCEMENT SUMMARY 2025</a:t>
            </a:r>
          </a:p>
        </p:txBody>
      </p:sp>
      <p:grpSp>
        <p:nvGrpSpPr>
          <p:cNvPr id="3" name="object 2">
            <a:extLst>
              <a:ext uri="{FF2B5EF4-FFF2-40B4-BE49-F238E27FC236}">
                <a16:creationId xmlns:a16="http://schemas.microsoft.com/office/drawing/2014/main" id="{B48C2B7F-C448-B982-6300-74D3B4DEF4DA}"/>
              </a:ext>
            </a:extLst>
          </p:cNvPr>
          <p:cNvGrpSpPr/>
          <p:nvPr/>
        </p:nvGrpSpPr>
        <p:grpSpPr>
          <a:xfrm>
            <a:off x="3627616" y="4946587"/>
            <a:ext cx="2520315" cy="1389380"/>
            <a:chOff x="3627616" y="4946587"/>
            <a:chExt cx="2520315" cy="1389380"/>
          </a:xfrm>
        </p:grpSpPr>
        <p:sp>
          <p:nvSpPr>
            <p:cNvPr id="4" name="object 3">
              <a:extLst>
                <a:ext uri="{FF2B5EF4-FFF2-40B4-BE49-F238E27FC236}">
                  <a16:creationId xmlns:a16="http://schemas.microsoft.com/office/drawing/2014/main" id="{F545AD4D-B87C-082A-8C32-0175E759C15C}"/>
                </a:ext>
              </a:extLst>
            </p:cNvPr>
            <p:cNvSpPr/>
            <p:nvPr/>
          </p:nvSpPr>
          <p:spPr>
            <a:xfrm>
              <a:off x="3633655" y="4952626"/>
              <a:ext cx="2508250" cy="1377315"/>
            </a:xfrm>
            <a:custGeom>
              <a:avLst/>
              <a:gdLst/>
              <a:ahLst/>
              <a:cxnLst/>
              <a:rect l="l" t="t" r="r" b="b"/>
              <a:pathLst>
                <a:path w="2508250" h="1377314">
                  <a:moveTo>
                    <a:pt x="1857171"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close/>
                </a:path>
              </a:pathLst>
            </a:custGeom>
            <a:solidFill>
              <a:srgbClr val="7EBE42"/>
            </a:solidFill>
          </p:spPr>
          <p:txBody>
            <a:bodyPr wrap="square" lIns="0" tIns="0" rIns="0" bIns="0" rtlCol="0"/>
            <a:lstStyle/>
            <a:p>
              <a:endParaRPr/>
            </a:p>
          </p:txBody>
        </p:sp>
        <p:sp>
          <p:nvSpPr>
            <p:cNvPr id="5" name="object 4">
              <a:extLst>
                <a:ext uri="{FF2B5EF4-FFF2-40B4-BE49-F238E27FC236}">
                  <a16:creationId xmlns:a16="http://schemas.microsoft.com/office/drawing/2014/main" id="{FA08FED3-BDF3-FE27-BFBD-58DE3F91E120}"/>
                </a:ext>
              </a:extLst>
            </p:cNvPr>
            <p:cNvSpPr/>
            <p:nvPr/>
          </p:nvSpPr>
          <p:spPr>
            <a:xfrm>
              <a:off x="3633655" y="4952626"/>
              <a:ext cx="2508250" cy="1377315"/>
            </a:xfrm>
            <a:custGeom>
              <a:avLst/>
              <a:gdLst/>
              <a:ahLst/>
              <a:cxnLst/>
              <a:rect l="l" t="t" r="r" b="b"/>
              <a:pathLst>
                <a:path w="2508250" h="13773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lnTo>
                    <a:pt x="650735" y="0"/>
                  </a:lnTo>
                  <a:close/>
                </a:path>
              </a:pathLst>
            </a:custGeom>
            <a:ln w="12077">
              <a:solidFill>
                <a:srgbClr val="7EBE42"/>
              </a:solidFill>
            </a:ln>
          </p:spPr>
          <p:txBody>
            <a:bodyPr wrap="square" lIns="0" tIns="0" rIns="0" bIns="0" rtlCol="0"/>
            <a:lstStyle/>
            <a:p>
              <a:endParaRPr/>
            </a:p>
          </p:txBody>
        </p:sp>
        <p:sp>
          <p:nvSpPr>
            <p:cNvPr id="6" name="object 5">
              <a:extLst>
                <a:ext uri="{FF2B5EF4-FFF2-40B4-BE49-F238E27FC236}">
                  <a16:creationId xmlns:a16="http://schemas.microsoft.com/office/drawing/2014/main" id="{6E1F8511-30A6-DED9-7A9A-B1E17B34F0C8}"/>
                </a:ext>
              </a:extLst>
            </p:cNvPr>
            <p:cNvSpPr/>
            <p:nvPr/>
          </p:nvSpPr>
          <p:spPr>
            <a:xfrm>
              <a:off x="3697847" y="5017344"/>
              <a:ext cx="2379980" cy="1247775"/>
            </a:xfrm>
            <a:custGeom>
              <a:avLst/>
              <a:gdLst/>
              <a:ahLst/>
              <a:cxnLst/>
              <a:rect l="l" t="t" r="r" b="b"/>
              <a:pathLst>
                <a:path w="2379979" h="1247775">
                  <a:moveTo>
                    <a:pt x="1774177"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4"/>
                  </a:lnTo>
                  <a:lnTo>
                    <a:pt x="1774177" y="1247774"/>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close/>
                </a:path>
              </a:pathLst>
            </a:custGeom>
            <a:solidFill>
              <a:srgbClr val="FFFFFF"/>
            </a:solidFill>
          </p:spPr>
          <p:txBody>
            <a:bodyPr wrap="square" lIns="0" tIns="0" rIns="0" bIns="0" rtlCol="0"/>
            <a:lstStyle/>
            <a:p>
              <a:endParaRPr/>
            </a:p>
          </p:txBody>
        </p:sp>
        <p:sp>
          <p:nvSpPr>
            <p:cNvPr id="7" name="object 6">
              <a:extLst>
                <a:ext uri="{FF2B5EF4-FFF2-40B4-BE49-F238E27FC236}">
                  <a16:creationId xmlns:a16="http://schemas.microsoft.com/office/drawing/2014/main" id="{577F2ED4-EC8D-2BF9-2D88-84D5D48639B8}"/>
                </a:ext>
              </a:extLst>
            </p:cNvPr>
            <p:cNvSpPr/>
            <p:nvPr/>
          </p:nvSpPr>
          <p:spPr>
            <a:xfrm>
              <a:off x="3697847" y="5017344"/>
              <a:ext cx="2379980" cy="1247775"/>
            </a:xfrm>
            <a:custGeom>
              <a:avLst/>
              <a:gdLst/>
              <a:ahLst/>
              <a:cxnLst/>
              <a:rect l="l" t="t" r="r" b="b"/>
              <a:pathLst>
                <a:path w="2379979" h="1247775">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4"/>
                  </a:lnTo>
                  <a:lnTo>
                    <a:pt x="1774177" y="1247774"/>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lnTo>
                    <a:pt x="605345" y="0"/>
                  </a:lnTo>
                  <a:close/>
                </a:path>
              </a:pathLst>
            </a:custGeom>
            <a:ln w="11239">
              <a:solidFill>
                <a:srgbClr val="7EBE42"/>
              </a:solidFill>
            </a:ln>
          </p:spPr>
          <p:txBody>
            <a:bodyPr wrap="square" lIns="0" tIns="0" rIns="0" bIns="0" rtlCol="0"/>
            <a:lstStyle/>
            <a:p>
              <a:endParaRPr/>
            </a:p>
          </p:txBody>
        </p:sp>
      </p:grpSp>
      <p:grpSp>
        <p:nvGrpSpPr>
          <p:cNvPr id="8" name="object 7">
            <a:extLst>
              <a:ext uri="{FF2B5EF4-FFF2-40B4-BE49-F238E27FC236}">
                <a16:creationId xmlns:a16="http://schemas.microsoft.com/office/drawing/2014/main" id="{5F041E5E-7CD8-2D7F-1A0F-6C3D6F546225}"/>
              </a:ext>
            </a:extLst>
          </p:cNvPr>
          <p:cNvGrpSpPr/>
          <p:nvPr/>
        </p:nvGrpSpPr>
        <p:grpSpPr>
          <a:xfrm>
            <a:off x="6408484" y="4946587"/>
            <a:ext cx="2520315" cy="1389380"/>
            <a:chOff x="6408484" y="4946587"/>
            <a:chExt cx="2520315" cy="1389380"/>
          </a:xfrm>
        </p:grpSpPr>
        <p:sp>
          <p:nvSpPr>
            <p:cNvPr id="9" name="object 8">
              <a:extLst>
                <a:ext uri="{FF2B5EF4-FFF2-40B4-BE49-F238E27FC236}">
                  <a16:creationId xmlns:a16="http://schemas.microsoft.com/office/drawing/2014/main" id="{E3944C66-7368-B991-6816-56F8000AB764}"/>
                </a:ext>
              </a:extLst>
            </p:cNvPr>
            <p:cNvSpPr/>
            <p:nvPr/>
          </p:nvSpPr>
          <p:spPr>
            <a:xfrm>
              <a:off x="6414523" y="4952626"/>
              <a:ext cx="2508250" cy="1377315"/>
            </a:xfrm>
            <a:custGeom>
              <a:avLst/>
              <a:gdLst/>
              <a:ahLst/>
              <a:cxnLst/>
              <a:rect l="l" t="t" r="r" b="b"/>
              <a:pathLst>
                <a:path w="2508250" h="1377314">
                  <a:moveTo>
                    <a:pt x="1857171"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close/>
                </a:path>
              </a:pathLst>
            </a:custGeom>
            <a:solidFill>
              <a:srgbClr val="7EBE42"/>
            </a:solidFill>
          </p:spPr>
          <p:txBody>
            <a:bodyPr wrap="square" lIns="0" tIns="0" rIns="0" bIns="0" rtlCol="0"/>
            <a:lstStyle/>
            <a:p>
              <a:endParaRPr/>
            </a:p>
          </p:txBody>
        </p:sp>
        <p:sp>
          <p:nvSpPr>
            <p:cNvPr id="10" name="object 9">
              <a:extLst>
                <a:ext uri="{FF2B5EF4-FFF2-40B4-BE49-F238E27FC236}">
                  <a16:creationId xmlns:a16="http://schemas.microsoft.com/office/drawing/2014/main" id="{627C6F86-664A-17A8-A9E0-C05F4014CB18}"/>
                </a:ext>
              </a:extLst>
            </p:cNvPr>
            <p:cNvSpPr/>
            <p:nvPr/>
          </p:nvSpPr>
          <p:spPr>
            <a:xfrm>
              <a:off x="6414523" y="4952626"/>
              <a:ext cx="2508250" cy="1377315"/>
            </a:xfrm>
            <a:custGeom>
              <a:avLst/>
              <a:gdLst/>
              <a:ahLst/>
              <a:cxnLst/>
              <a:rect l="l" t="t" r="r" b="b"/>
              <a:pathLst>
                <a:path w="2508250" h="13773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lnTo>
                    <a:pt x="650735" y="0"/>
                  </a:lnTo>
                  <a:close/>
                </a:path>
              </a:pathLst>
            </a:custGeom>
            <a:ln w="12077">
              <a:solidFill>
                <a:srgbClr val="7EBE42"/>
              </a:solidFill>
            </a:ln>
          </p:spPr>
          <p:txBody>
            <a:bodyPr wrap="square" lIns="0" tIns="0" rIns="0" bIns="0" rtlCol="0"/>
            <a:lstStyle/>
            <a:p>
              <a:endParaRPr/>
            </a:p>
          </p:txBody>
        </p:sp>
        <p:sp>
          <p:nvSpPr>
            <p:cNvPr id="11" name="object 10">
              <a:extLst>
                <a:ext uri="{FF2B5EF4-FFF2-40B4-BE49-F238E27FC236}">
                  <a16:creationId xmlns:a16="http://schemas.microsoft.com/office/drawing/2014/main" id="{3653AD73-8B6A-7B04-BD7E-C498C340DEE5}"/>
                </a:ext>
              </a:extLst>
            </p:cNvPr>
            <p:cNvSpPr/>
            <p:nvPr/>
          </p:nvSpPr>
          <p:spPr>
            <a:xfrm>
              <a:off x="6478714" y="5017344"/>
              <a:ext cx="2379980" cy="1247775"/>
            </a:xfrm>
            <a:custGeom>
              <a:avLst/>
              <a:gdLst/>
              <a:ahLst/>
              <a:cxnLst/>
              <a:rect l="l" t="t" r="r" b="b"/>
              <a:pathLst>
                <a:path w="2379979" h="1247775">
                  <a:moveTo>
                    <a:pt x="1774177"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4"/>
                  </a:lnTo>
                  <a:lnTo>
                    <a:pt x="1774177" y="1247774"/>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close/>
                </a:path>
              </a:pathLst>
            </a:custGeom>
            <a:solidFill>
              <a:srgbClr val="FFFFFF"/>
            </a:solidFill>
          </p:spPr>
          <p:txBody>
            <a:bodyPr wrap="square" lIns="0" tIns="0" rIns="0" bIns="0" rtlCol="0"/>
            <a:lstStyle/>
            <a:p>
              <a:endParaRPr/>
            </a:p>
          </p:txBody>
        </p:sp>
        <p:sp>
          <p:nvSpPr>
            <p:cNvPr id="12" name="object 11">
              <a:extLst>
                <a:ext uri="{FF2B5EF4-FFF2-40B4-BE49-F238E27FC236}">
                  <a16:creationId xmlns:a16="http://schemas.microsoft.com/office/drawing/2014/main" id="{BD37C05D-C264-2789-194E-549092700011}"/>
                </a:ext>
              </a:extLst>
            </p:cNvPr>
            <p:cNvSpPr/>
            <p:nvPr/>
          </p:nvSpPr>
          <p:spPr>
            <a:xfrm>
              <a:off x="6478714" y="5017344"/>
              <a:ext cx="2379980" cy="1247775"/>
            </a:xfrm>
            <a:custGeom>
              <a:avLst/>
              <a:gdLst/>
              <a:ahLst/>
              <a:cxnLst/>
              <a:rect l="l" t="t" r="r" b="b"/>
              <a:pathLst>
                <a:path w="2379979" h="1247775">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4"/>
                  </a:lnTo>
                  <a:lnTo>
                    <a:pt x="1774177" y="1247774"/>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lnTo>
                    <a:pt x="605345" y="0"/>
                  </a:lnTo>
                  <a:close/>
                </a:path>
              </a:pathLst>
            </a:custGeom>
            <a:ln w="11239">
              <a:solidFill>
                <a:srgbClr val="7EBE42"/>
              </a:solidFill>
            </a:ln>
          </p:spPr>
          <p:txBody>
            <a:bodyPr wrap="square" lIns="0" tIns="0" rIns="0" bIns="0" rtlCol="0"/>
            <a:lstStyle/>
            <a:p>
              <a:endParaRPr/>
            </a:p>
          </p:txBody>
        </p:sp>
      </p:grpSp>
      <p:grpSp>
        <p:nvGrpSpPr>
          <p:cNvPr id="13" name="object 12">
            <a:extLst>
              <a:ext uri="{FF2B5EF4-FFF2-40B4-BE49-F238E27FC236}">
                <a16:creationId xmlns:a16="http://schemas.microsoft.com/office/drawing/2014/main" id="{075E769B-2E1E-0016-FF10-3565BA65CD4E}"/>
              </a:ext>
            </a:extLst>
          </p:cNvPr>
          <p:cNvGrpSpPr/>
          <p:nvPr/>
        </p:nvGrpSpPr>
        <p:grpSpPr>
          <a:xfrm>
            <a:off x="3627616" y="3355856"/>
            <a:ext cx="2520315" cy="1389380"/>
            <a:chOff x="3627616" y="3355856"/>
            <a:chExt cx="2520315" cy="1389380"/>
          </a:xfrm>
        </p:grpSpPr>
        <p:sp>
          <p:nvSpPr>
            <p:cNvPr id="14" name="object 13">
              <a:extLst>
                <a:ext uri="{FF2B5EF4-FFF2-40B4-BE49-F238E27FC236}">
                  <a16:creationId xmlns:a16="http://schemas.microsoft.com/office/drawing/2014/main" id="{4AD45893-726B-85BD-CE22-D87A76C92CD7}"/>
                </a:ext>
              </a:extLst>
            </p:cNvPr>
            <p:cNvSpPr/>
            <p:nvPr/>
          </p:nvSpPr>
          <p:spPr>
            <a:xfrm>
              <a:off x="3633655" y="3361895"/>
              <a:ext cx="2508250" cy="1377315"/>
            </a:xfrm>
            <a:custGeom>
              <a:avLst/>
              <a:gdLst/>
              <a:ahLst/>
              <a:cxnLst/>
              <a:rect l="l" t="t" r="r" b="b"/>
              <a:pathLst>
                <a:path w="2508250" h="1377314">
                  <a:moveTo>
                    <a:pt x="1857171"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close/>
                </a:path>
              </a:pathLst>
            </a:custGeom>
            <a:solidFill>
              <a:srgbClr val="7EBE42"/>
            </a:solidFill>
          </p:spPr>
          <p:txBody>
            <a:bodyPr wrap="square" lIns="0" tIns="0" rIns="0" bIns="0" rtlCol="0"/>
            <a:lstStyle/>
            <a:p>
              <a:endParaRPr/>
            </a:p>
          </p:txBody>
        </p:sp>
        <p:sp>
          <p:nvSpPr>
            <p:cNvPr id="15" name="object 14">
              <a:extLst>
                <a:ext uri="{FF2B5EF4-FFF2-40B4-BE49-F238E27FC236}">
                  <a16:creationId xmlns:a16="http://schemas.microsoft.com/office/drawing/2014/main" id="{CB467AB5-D48F-0F27-5E68-736D113F0FF6}"/>
                </a:ext>
              </a:extLst>
            </p:cNvPr>
            <p:cNvSpPr/>
            <p:nvPr/>
          </p:nvSpPr>
          <p:spPr>
            <a:xfrm>
              <a:off x="3633655" y="3361895"/>
              <a:ext cx="2508250" cy="1377315"/>
            </a:xfrm>
            <a:custGeom>
              <a:avLst/>
              <a:gdLst/>
              <a:ahLst/>
              <a:cxnLst/>
              <a:rect l="l" t="t" r="r" b="b"/>
              <a:pathLst>
                <a:path w="2508250" h="13773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lnTo>
                    <a:pt x="650735" y="0"/>
                  </a:lnTo>
                  <a:close/>
                </a:path>
              </a:pathLst>
            </a:custGeom>
            <a:ln w="12077">
              <a:solidFill>
                <a:srgbClr val="7EBE42"/>
              </a:solidFill>
            </a:ln>
          </p:spPr>
          <p:txBody>
            <a:bodyPr wrap="square" lIns="0" tIns="0" rIns="0" bIns="0" rtlCol="0"/>
            <a:lstStyle/>
            <a:p>
              <a:endParaRPr/>
            </a:p>
          </p:txBody>
        </p:sp>
        <p:sp>
          <p:nvSpPr>
            <p:cNvPr id="16" name="object 15">
              <a:extLst>
                <a:ext uri="{FF2B5EF4-FFF2-40B4-BE49-F238E27FC236}">
                  <a16:creationId xmlns:a16="http://schemas.microsoft.com/office/drawing/2014/main" id="{343A18D4-4335-04BA-5E33-15210BDDF067}"/>
                </a:ext>
              </a:extLst>
            </p:cNvPr>
            <p:cNvSpPr/>
            <p:nvPr/>
          </p:nvSpPr>
          <p:spPr>
            <a:xfrm>
              <a:off x="3697847" y="3426612"/>
              <a:ext cx="2379980" cy="1247775"/>
            </a:xfrm>
            <a:custGeom>
              <a:avLst/>
              <a:gdLst/>
              <a:ahLst/>
              <a:cxnLst/>
              <a:rect l="l" t="t" r="r" b="b"/>
              <a:pathLst>
                <a:path w="2379979" h="1247775">
                  <a:moveTo>
                    <a:pt x="1774177"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close/>
                </a:path>
              </a:pathLst>
            </a:custGeom>
            <a:solidFill>
              <a:srgbClr val="A28E57"/>
            </a:solidFill>
          </p:spPr>
          <p:txBody>
            <a:bodyPr wrap="square" lIns="0" tIns="0" rIns="0" bIns="0" rtlCol="0"/>
            <a:lstStyle/>
            <a:p>
              <a:endParaRPr/>
            </a:p>
          </p:txBody>
        </p:sp>
        <p:sp>
          <p:nvSpPr>
            <p:cNvPr id="17" name="object 16">
              <a:extLst>
                <a:ext uri="{FF2B5EF4-FFF2-40B4-BE49-F238E27FC236}">
                  <a16:creationId xmlns:a16="http://schemas.microsoft.com/office/drawing/2014/main" id="{E48258CF-52AB-4BC0-845D-852671C164A1}"/>
                </a:ext>
              </a:extLst>
            </p:cNvPr>
            <p:cNvSpPr/>
            <p:nvPr/>
          </p:nvSpPr>
          <p:spPr>
            <a:xfrm>
              <a:off x="3697847" y="3426612"/>
              <a:ext cx="2379980" cy="1247775"/>
            </a:xfrm>
            <a:custGeom>
              <a:avLst/>
              <a:gdLst/>
              <a:ahLst/>
              <a:cxnLst/>
              <a:rect l="l" t="t" r="r" b="b"/>
              <a:pathLst>
                <a:path w="2379979" h="1247775">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lnTo>
                    <a:pt x="605345" y="0"/>
                  </a:lnTo>
                  <a:close/>
                </a:path>
              </a:pathLst>
            </a:custGeom>
            <a:ln w="11239">
              <a:solidFill>
                <a:srgbClr val="7EBE42"/>
              </a:solidFill>
            </a:ln>
          </p:spPr>
          <p:txBody>
            <a:bodyPr wrap="square" lIns="0" tIns="0" rIns="0" bIns="0" rtlCol="0"/>
            <a:lstStyle/>
            <a:p>
              <a:endParaRPr/>
            </a:p>
          </p:txBody>
        </p:sp>
      </p:grpSp>
      <p:grpSp>
        <p:nvGrpSpPr>
          <p:cNvPr id="18" name="object 17">
            <a:extLst>
              <a:ext uri="{FF2B5EF4-FFF2-40B4-BE49-F238E27FC236}">
                <a16:creationId xmlns:a16="http://schemas.microsoft.com/office/drawing/2014/main" id="{450D1B72-378F-5201-ABD3-2965E96ACC6C}"/>
              </a:ext>
            </a:extLst>
          </p:cNvPr>
          <p:cNvGrpSpPr/>
          <p:nvPr/>
        </p:nvGrpSpPr>
        <p:grpSpPr>
          <a:xfrm>
            <a:off x="922947" y="3355856"/>
            <a:ext cx="2520315" cy="1389380"/>
            <a:chOff x="922947" y="3355856"/>
            <a:chExt cx="2520315" cy="1389380"/>
          </a:xfrm>
        </p:grpSpPr>
        <p:sp>
          <p:nvSpPr>
            <p:cNvPr id="19" name="object 18">
              <a:extLst>
                <a:ext uri="{FF2B5EF4-FFF2-40B4-BE49-F238E27FC236}">
                  <a16:creationId xmlns:a16="http://schemas.microsoft.com/office/drawing/2014/main" id="{DDD072BD-DE62-CA58-7EA5-8F4C9FA0F6CA}"/>
                </a:ext>
              </a:extLst>
            </p:cNvPr>
            <p:cNvSpPr/>
            <p:nvPr/>
          </p:nvSpPr>
          <p:spPr>
            <a:xfrm>
              <a:off x="928985" y="3361895"/>
              <a:ext cx="2508250" cy="1377315"/>
            </a:xfrm>
            <a:custGeom>
              <a:avLst/>
              <a:gdLst/>
              <a:ahLst/>
              <a:cxnLst/>
              <a:rect l="l" t="t" r="r" b="b"/>
              <a:pathLst>
                <a:path w="2508250" h="1377314">
                  <a:moveTo>
                    <a:pt x="1857171"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close/>
                </a:path>
              </a:pathLst>
            </a:custGeom>
            <a:solidFill>
              <a:srgbClr val="7EBE42"/>
            </a:solidFill>
          </p:spPr>
          <p:txBody>
            <a:bodyPr wrap="square" lIns="0" tIns="0" rIns="0" bIns="0" rtlCol="0"/>
            <a:lstStyle/>
            <a:p>
              <a:endParaRPr/>
            </a:p>
          </p:txBody>
        </p:sp>
        <p:sp>
          <p:nvSpPr>
            <p:cNvPr id="20" name="object 19">
              <a:extLst>
                <a:ext uri="{FF2B5EF4-FFF2-40B4-BE49-F238E27FC236}">
                  <a16:creationId xmlns:a16="http://schemas.microsoft.com/office/drawing/2014/main" id="{C1E8D002-04FA-94B9-F099-66A279B1FB15}"/>
                </a:ext>
              </a:extLst>
            </p:cNvPr>
            <p:cNvSpPr/>
            <p:nvPr/>
          </p:nvSpPr>
          <p:spPr>
            <a:xfrm>
              <a:off x="928985" y="3361895"/>
              <a:ext cx="2508250" cy="1377315"/>
            </a:xfrm>
            <a:custGeom>
              <a:avLst/>
              <a:gdLst/>
              <a:ahLst/>
              <a:cxnLst/>
              <a:rect l="l" t="t" r="r" b="b"/>
              <a:pathLst>
                <a:path w="2508250" h="13773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lnTo>
                    <a:pt x="650735" y="0"/>
                  </a:lnTo>
                  <a:close/>
                </a:path>
              </a:pathLst>
            </a:custGeom>
            <a:ln w="12077">
              <a:solidFill>
                <a:srgbClr val="7EBE42"/>
              </a:solidFill>
            </a:ln>
          </p:spPr>
          <p:txBody>
            <a:bodyPr wrap="square" lIns="0" tIns="0" rIns="0" bIns="0" rtlCol="0"/>
            <a:lstStyle/>
            <a:p>
              <a:endParaRPr/>
            </a:p>
          </p:txBody>
        </p:sp>
        <p:sp>
          <p:nvSpPr>
            <p:cNvPr id="21" name="object 20">
              <a:extLst>
                <a:ext uri="{FF2B5EF4-FFF2-40B4-BE49-F238E27FC236}">
                  <a16:creationId xmlns:a16="http://schemas.microsoft.com/office/drawing/2014/main" id="{D286312E-F482-1456-4F96-C0D07FF5AAE8}"/>
                </a:ext>
              </a:extLst>
            </p:cNvPr>
            <p:cNvSpPr/>
            <p:nvPr/>
          </p:nvSpPr>
          <p:spPr>
            <a:xfrm>
              <a:off x="993178" y="3426612"/>
              <a:ext cx="2379980" cy="1247775"/>
            </a:xfrm>
            <a:custGeom>
              <a:avLst/>
              <a:gdLst/>
              <a:ahLst/>
              <a:cxnLst/>
              <a:rect l="l" t="t" r="r" b="b"/>
              <a:pathLst>
                <a:path w="2379979" h="1247775">
                  <a:moveTo>
                    <a:pt x="1774177"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close/>
                </a:path>
              </a:pathLst>
            </a:custGeom>
            <a:solidFill>
              <a:srgbClr val="A28E57"/>
            </a:solidFill>
          </p:spPr>
          <p:txBody>
            <a:bodyPr wrap="square" lIns="0" tIns="0" rIns="0" bIns="0" rtlCol="0"/>
            <a:lstStyle/>
            <a:p>
              <a:endParaRPr/>
            </a:p>
          </p:txBody>
        </p:sp>
        <p:sp>
          <p:nvSpPr>
            <p:cNvPr id="22" name="object 21">
              <a:extLst>
                <a:ext uri="{FF2B5EF4-FFF2-40B4-BE49-F238E27FC236}">
                  <a16:creationId xmlns:a16="http://schemas.microsoft.com/office/drawing/2014/main" id="{F368278D-566D-29C9-82FB-1ED174593ACC}"/>
                </a:ext>
              </a:extLst>
            </p:cNvPr>
            <p:cNvSpPr/>
            <p:nvPr/>
          </p:nvSpPr>
          <p:spPr>
            <a:xfrm>
              <a:off x="993178" y="3426612"/>
              <a:ext cx="2379980" cy="1247775"/>
            </a:xfrm>
            <a:custGeom>
              <a:avLst/>
              <a:gdLst/>
              <a:ahLst/>
              <a:cxnLst/>
              <a:rect l="l" t="t" r="r" b="b"/>
              <a:pathLst>
                <a:path w="2379979" h="1247775">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lnTo>
                    <a:pt x="605345" y="0"/>
                  </a:lnTo>
                  <a:close/>
                </a:path>
              </a:pathLst>
            </a:custGeom>
            <a:ln w="11239">
              <a:solidFill>
                <a:srgbClr val="7EBE42"/>
              </a:solidFill>
            </a:ln>
          </p:spPr>
          <p:txBody>
            <a:bodyPr wrap="square" lIns="0" tIns="0" rIns="0" bIns="0" rtlCol="0"/>
            <a:lstStyle/>
            <a:p>
              <a:endParaRPr/>
            </a:p>
          </p:txBody>
        </p:sp>
      </p:grpSp>
      <p:pic>
        <p:nvPicPr>
          <p:cNvPr id="28" name="object 27">
            <a:extLst>
              <a:ext uri="{FF2B5EF4-FFF2-40B4-BE49-F238E27FC236}">
                <a16:creationId xmlns:a16="http://schemas.microsoft.com/office/drawing/2014/main" id="{564DBF94-6887-7E5A-FCA0-1C3B31904AAC}"/>
              </a:ext>
            </a:extLst>
          </p:cNvPr>
          <p:cNvPicPr/>
          <p:nvPr/>
        </p:nvPicPr>
        <p:blipFill>
          <a:blip r:embed="rId2" cstate="print"/>
          <a:stretch>
            <a:fillRect/>
          </a:stretch>
        </p:blipFill>
        <p:spPr>
          <a:xfrm>
            <a:off x="6332284" y="3081544"/>
            <a:ext cx="2519984" cy="1663590"/>
          </a:xfrm>
          <a:prstGeom prst="rect">
            <a:avLst/>
          </a:prstGeom>
        </p:spPr>
      </p:pic>
      <p:pic>
        <p:nvPicPr>
          <p:cNvPr id="39" name="object 38">
            <a:extLst>
              <a:ext uri="{FF2B5EF4-FFF2-40B4-BE49-F238E27FC236}">
                <a16:creationId xmlns:a16="http://schemas.microsoft.com/office/drawing/2014/main" id="{EBF68025-A14A-DEA2-98E1-A4B99A9701CA}"/>
              </a:ext>
            </a:extLst>
          </p:cNvPr>
          <p:cNvPicPr/>
          <p:nvPr/>
        </p:nvPicPr>
        <p:blipFill>
          <a:blip r:embed="rId3" cstate="print"/>
          <a:stretch>
            <a:fillRect/>
          </a:stretch>
        </p:blipFill>
        <p:spPr>
          <a:xfrm>
            <a:off x="9036953" y="3081544"/>
            <a:ext cx="2519984" cy="1663590"/>
          </a:xfrm>
          <a:prstGeom prst="rect">
            <a:avLst/>
          </a:prstGeom>
        </p:spPr>
      </p:pic>
      <p:sp>
        <p:nvSpPr>
          <p:cNvPr id="49" name="object 49">
            <a:extLst>
              <a:ext uri="{FF2B5EF4-FFF2-40B4-BE49-F238E27FC236}">
                <a16:creationId xmlns:a16="http://schemas.microsoft.com/office/drawing/2014/main" id="{B38D1E10-DE3A-CDCC-6C6E-7A9DDB5CB68D}"/>
              </a:ext>
            </a:extLst>
          </p:cNvPr>
          <p:cNvSpPr txBox="1"/>
          <p:nvPr/>
        </p:nvSpPr>
        <p:spPr>
          <a:xfrm>
            <a:off x="1064735" y="3703222"/>
            <a:ext cx="2236470" cy="940435"/>
          </a:xfrm>
          <a:prstGeom prst="rect">
            <a:avLst/>
          </a:prstGeom>
        </p:spPr>
        <p:txBody>
          <a:bodyPr vert="horz" wrap="square" lIns="0" tIns="12700" rIns="0" bIns="0" rtlCol="0">
            <a:spAutoFit/>
          </a:bodyPr>
          <a:lstStyle/>
          <a:p>
            <a:pPr algn="ctr">
              <a:lnSpc>
                <a:spcPct val="100000"/>
              </a:lnSpc>
              <a:spcBef>
                <a:spcPts val="100"/>
              </a:spcBef>
            </a:pPr>
            <a:r>
              <a:rPr sz="1200" b="1" dirty="0">
                <a:solidFill>
                  <a:srgbClr val="FFFFFF"/>
                </a:solidFill>
                <a:latin typeface="Lato"/>
                <a:cs typeface="Lato"/>
              </a:rPr>
              <a:t>Gold</a:t>
            </a:r>
            <a:r>
              <a:rPr sz="1200" b="1" spc="-35" dirty="0">
                <a:solidFill>
                  <a:srgbClr val="FFFFFF"/>
                </a:solidFill>
                <a:latin typeface="Lato"/>
                <a:cs typeface="Lato"/>
              </a:rPr>
              <a:t> </a:t>
            </a:r>
            <a:r>
              <a:rPr sz="1200" b="1" dirty="0">
                <a:solidFill>
                  <a:srgbClr val="FFFFFF"/>
                </a:solidFill>
                <a:latin typeface="Lato"/>
                <a:cs typeface="Lato"/>
              </a:rPr>
              <a:t>Ascend</a:t>
            </a:r>
            <a:r>
              <a:rPr sz="1200" b="1" spc="-35" dirty="0">
                <a:solidFill>
                  <a:srgbClr val="FFFFFF"/>
                </a:solidFill>
                <a:latin typeface="Lato"/>
                <a:cs typeface="Lato"/>
              </a:rPr>
              <a:t> </a:t>
            </a:r>
            <a:r>
              <a:rPr sz="1200" b="1" spc="-10" dirty="0">
                <a:solidFill>
                  <a:srgbClr val="FFFFFF"/>
                </a:solidFill>
                <a:latin typeface="Lato"/>
                <a:cs typeface="Lato"/>
              </a:rPr>
              <a:t>Range</a:t>
            </a:r>
            <a:endParaRPr sz="1200">
              <a:latin typeface="Lato"/>
              <a:cs typeface="Lato"/>
            </a:endParaRPr>
          </a:p>
          <a:p>
            <a:pPr marL="12700" marR="5080" indent="-635" algn="ctr">
              <a:lnSpc>
                <a:spcPct val="100000"/>
              </a:lnSpc>
            </a:pPr>
            <a:r>
              <a:rPr sz="1200" spc="-70" dirty="0">
                <a:solidFill>
                  <a:srgbClr val="FFFFFF"/>
                </a:solidFill>
                <a:latin typeface="Lato"/>
                <a:cs typeface="Lato"/>
              </a:rPr>
              <a:t>Pharmacy</a:t>
            </a:r>
            <a:r>
              <a:rPr sz="1200" spc="-15" dirty="0">
                <a:solidFill>
                  <a:srgbClr val="FFFFFF"/>
                </a:solidFill>
                <a:latin typeface="Lato"/>
                <a:cs typeface="Lato"/>
              </a:rPr>
              <a:t> </a:t>
            </a:r>
            <a:r>
              <a:rPr sz="1200" spc="-60" dirty="0">
                <a:solidFill>
                  <a:srgbClr val="FFFFFF"/>
                </a:solidFill>
                <a:latin typeface="Lato"/>
                <a:cs typeface="Lato"/>
              </a:rPr>
              <a:t>Advice</a:t>
            </a:r>
            <a:r>
              <a:rPr sz="1200" spc="-10" dirty="0">
                <a:solidFill>
                  <a:srgbClr val="FFFFFF"/>
                </a:solidFill>
                <a:latin typeface="Lato"/>
                <a:cs typeface="Lato"/>
              </a:rPr>
              <a:t> </a:t>
            </a:r>
            <a:r>
              <a:rPr sz="1200" spc="-65" dirty="0">
                <a:solidFill>
                  <a:srgbClr val="FFFFFF"/>
                </a:solidFill>
                <a:latin typeface="Lato"/>
                <a:cs typeface="Lato"/>
              </a:rPr>
              <a:t>Therapy</a:t>
            </a:r>
            <a:r>
              <a:rPr sz="1200" spc="-10" dirty="0">
                <a:solidFill>
                  <a:srgbClr val="FFFFFF"/>
                </a:solidFill>
                <a:latin typeface="Lato"/>
                <a:cs typeface="Lato"/>
              </a:rPr>
              <a:t> (OTC) </a:t>
            </a:r>
            <a:r>
              <a:rPr sz="1200" spc="-65" dirty="0">
                <a:solidFill>
                  <a:srgbClr val="FFFFFF"/>
                </a:solidFill>
                <a:latin typeface="Lato"/>
                <a:cs typeface="Lato"/>
              </a:rPr>
              <a:t>Medication</a:t>
            </a:r>
            <a:r>
              <a:rPr sz="1200" spc="-25" dirty="0">
                <a:solidFill>
                  <a:srgbClr val="FFFFFF"/>
                </a:solidFill>
                <a:latin typeface="Lato"/>
                <a:cs typeface="Lato"/>
              </a:rPr>
              <a:t> </a:t>
            </a:r>
            <a:r>
              <a:rPr sz="1200" spc="-40" dirty="0">
                <a:solidFill>
                  <a:srgbClr val="FFFFFF"/>
                </a:solidFill>
                <a:latin typeface="Lato"/>
                <a:cs typeface="Lato"/>
              </a:rPr>
              <a:t>-</a:t>
            </a:r>
            <a:r>
              <a:rPr sz="1200" spc="-25" dirty="0">
                <a:solidFill>
                  <a:srgbClr val="FFFFFF"/>
                </a:solidFill>
                <a:latin typeface="Lato"/>
                <a:cs typeface="Lato"/>
              </a:rPr>
              <a:t> </a:t>
            </a:r>
            <a:r>
              <a:rPr sz="1200" spc="-65" dirty="0">
                <a:solidFill>
                  <a:srgbClr val="FFFFFF"/>
                </a:solidFill>
                <a:latin typeface="Lato"/>
                <a:cs typeface="Lato"/>
              </a:rPr>
              <a:t>Sub-</a:t>
            </a:r>
            <a:r>
              <a:rPr sz="1200" spc="-40" dirty="0">
                <a:solidFill>
                  <a:srgbClr val="FFFFFF"/>
                </a:solidFill>
                <a:latin typeface="Lato"/>
                <a:cs typeface="Lato"/>
              </a:rPr>
              <a:t>limited</a:t>
            </a:r>
            <a:r>
              <a:rPr sz="1200" spc="175" dirty="0">
                <a:solidFill>
                  <a:srgbClr val="FFFFFF"/>
                </a:solidFill>
                <a:latin typeface="Lato"/>
                <a:cs typeface="Lato"/>
              </a:rPr>
              <a:t> </a:t>
            </a:r>
            <a:r>
              <a:rPr sz="1200" spc="-55" dirty="0">
                <a:solidFill>
                  <a:srgbClr val="FFFFFF"/>
                </a:solidFill>
                <a:latin typeface="Lato"/>
                <a:cs typeface="Lato"/>
              </a:rPr>
              <a:t>introduced</a:t>
            </a:r>
            <a:r>
              <a:rPr sz="1200" spc="500" dirty="0">
                <a:solidFill>
                  <a:srgbClr val="FFFFFF"/>
                </a:solidFill>
                <a:latin typeface="Lato"/>
                <a:cs typeface="Lato"/>
              </a:rPr>
              <a:t> </a:t>
            </a:r>
            <a:r>
              <a:rPr sz="1200" spc="-80" dirty="0">
                <a:solidFill>
                  <a:srgbClr val="FFFFFF"/>
                </a:solidFill>
                <a:latin typeface="Lato"/>
                <a:cs typeface="Lato"/>
              </a:rPr>
              <a:t>R2</a:t>
            </a:r>
            <a:r>
              <a:rPr sz="1200" spc="-15" dirty="0">
                <a:solidFill>
                  <a:srgbClr val="FFFFFF"/>
                </a:solidFill>
                <a:latin typeface="Lato"/>
                <a:cs typeface="Lato"/>
              </a:rPr>
              <a:t> </a:t>
            </a:r>
            <a:r>
              <a:rPr sz="1200" spc="-70" dirty="0">
                <a:solidFill>
                  <a:srgbClr val="FFFFFF"/>
                </a:solidFill>
                <a:latin typeface="Lato"/>
                <a:cs typeface="Lato"/>
              </a:rPr>
              <a:t>442</a:t>
            </a:r>
            <a:r>
              <a:rPr sz="1200" spc="-15" dirty="0">
                <a:solidFill>
                  <a:srgbClr val="FFFFFF"/>
                </a:solidFill>
                <a:latin typeface="Lato"/>
                <a:cs typeface="Lato"/>
              </a:rPr>
              <a:t> </a:t>
            </a:r>
            <a:r>
              <a:rPr sz="1200" spc="-65" dirty="0">
                <a:solidFill>
                  <a:srgbClr val="FFFFFF"/>
                </a:solidFill>
                <a:latin typeface="Lato"/>
                <a:cs typeface="Lato"/>
              </a:rPr>
              <a:t>per</a:t>
            </a:r>
            <a:r>
              <a:rPr sz="1200" spc="-15" dirty="0">
                <a:solidFill>
                  <a:srgbClr val="FFFFFF"/>
                </a:solidFill>
                <a:latin typeface="Lato"/>
                <a:cs typeface="Lato"/>
              </a:rPr>
              <a:t> </a:t>
            </a:r>
            <a:r>
              <a:rPr sz="1200" spc="-55" dirty="0">
                <a:solidFill>
                  <a:srgbClr val="FFFFFF"/>
                </a:solidFill>
                <a:latin typeface="Lato"/>
                <a:cs typeface="Lato"/>
              </a:rPr>
              <a:t>family</a:t>
            </a:r>
            <a:r>
              <a:rPr sz="1200" spc="-15" dirty="0">
                <a:solidFill>
                  <a:srgbClr val="FFFFFF"/>
                </a:solidFill>
                <a:latin typeface="Lato"/>
                <a:cs typeface="Lato"/>
              </a:rPr>
              <a:t> </a:t>
            </a:r>
            <a:r>
              <a:rPr sz="1200" spc="-65" dirty="0">
                <a:solidFill>
                  <a:srgbClr val="FFFFFF"/>
                </a:solidFill>
                <a:latin typeface="Lato"/>
                <a:cs typeface="Lato"/>
              </a:rPr>
              <a:t>per</a:t>
            </a:r>
            <a:r>
              <a:rPr sz="1200" spc="-15" dirty="0">
                <a:solidFill>
                  <a:srgbClr val="FFFFFF"/>
                </a:solidFill>
                <a:latin typeface="Lato"/>
                <a:cs typeface="Lato"/>
              </a:rPr>
              <a:t> </a:t>
            </a:r>
            <a:r>
              <a:rPr sz="1200" spc="-10" dirty="0">
                <a:solidFill>
                  <a:srgbClr val="FFFFFF"/>
                </a:solidFill>
                <a:latin typeface="Lato"/>
                <a:cs typeface="Lato"/>
              </a:rPr>
              <a:t>annum.</a:t>
            </a:r>
            <a:endParaRPr sz="1200">
              <a:latin typeface="Lato"/>
              <a:cs typeface="Lato"/>
            </a:endParaRPr>
          </a:p>
          <a:p>
            <a:pPr algn="ctr">
              <a:lnSpc>
                <a:spcPct val="100000"/>
              </a:lnSpc>
            </a:pPr>
            <a:r>
              <a:rPr sz="1200" spc="-80" dirty="0">
                <a:solidFill>
                  <a:srgbClr val="FFFFFF"/>
                </a:solidFill>
                <a:latin typeface="Lato"/>
                <a:cs typeface="Lato"/>
              </a:rPr>
              <a:t>Maximum</a:t>
            </a:r>
            <a:r>
              <a:rPr sz="1200" dirty="0">
                <a:solidFill>
                  <a:srgbClr val="FFFFFF"/>
                </a:solidFill>
                <a:latin typeface="Lato"/>
                <a:cs typeface="Lato"/>
              </a:rPr>
              <a:t> </a:t>
            </a:r>
            <a:r>
              <a:rPr sz="1200" spc="-80" dirty="0">
                <a:solidFill>
                  <a:srgbClr val="FFFFFF"/>
                </a:solidFill>
                <a:latin typeface="Lato"/>
                <a:cs typeface="Lato"/>
              </a:rPr>
              <a:t>R181</a:t>
            </a:r>
            <a:r>
              <a:rPr sz="1200" spc="5" dirty="0">
                <a:solidFill>
                  <a:srgbClr val="FFFFFF"/>
                </a:solidFill>
                <a:latin typeface="Lato"/>
                <a:cs typeface="Lato"/>
              </a:rPr>
              <a:t> </a:t>
            </a:r>
            <a:r>
              <a:rPr sz="1200" spc="-65" dirty="0">
                <a:solidFill>
                  <a:srgbClr val="FFFFFF"/>
                </a:solidFill>
                <a:latin typeface="Lato"/>
                <a:cs typeface="Lato"/>
              </a:rPr>
              <a:t>per</a:t>
            </a:r>
            <a:r>
              <a:rPr sz="1200" dirty="0">
                <a:solidFill>
                  <a:srgbClr val="FFFFFF"/>
                </a:solidFill>
                <a:latin typeface="Lato"/>
                <a:cs typeface="Lato"/>
              </a:rPr>
              <a:t> </a:t>
            </a:r>
            <a:r>
              <a:rPr sz="1200" spc="-10" dirty="0">
                <a:solidFill>
                  <a:srgbClr val="FFFFFF"/>
                </a:solidFill>
                <a:latin typeface="Lato"/>
                <a:cs typeface="Lato"/>
              </a:rPr>
              <a:t>script</a:t>
            </a:r>
            <a:endParaRPr sz="1200">
              <a:latin typeface="Lato"/>
              <a:cs typeface="Lato"/>
            </a:endParaRPr>
          </a:p>
        </p:txBody>
      </p:sp>
      <p:sp>
        <p:nvSpPr>
          <p:cNvPr id="50" name="object 50">
            <a:extLst>
              <a:ext uri="{FF2B5EF4-FFF2-40B4-BE49-F238E27FC236}">
                <a16:creationId xmlns:a16="http://schemas.microsoft.com/office/drawing/2014/main" id="{2483DCE2-53C6-0594-078C-2424F44E1E7A}"/>
              </a:ext>
            </a:extLst>
          </p:cNvPr>
          <p:cNvSpPr txBox="1"/>
          <p:nvPr/>
        </p:nvSpPr>
        <p:spPr>
          <a:xfrm>
            <a:off x="4011790" y="3762092"/>
            <a:ext cx="1776095" cy="574040"/>
          </a:xfrm>
          <a:prstGeom prst="rect">
            <a:avLst/>
          </a:prstGeom>
        </p:spPr>
        <p:txBody>
          <a:bodyPr vert="horz" wrap="square" lIns="0" tIns="12700" rIns="0" bIns="0" rtlCol="0">
            <a:spAutoFit/>
          </a:bodyPr>
          <a:lstStyle/>
          <a:p>
            <a:pPr marL="12700" marR="5080" indent="-635" algn="ctr">
              <a:lnSpc>
                <a:spcPct val="100000"/>
              </a:lnSpc>
              <a:spcBef>
                <a:spcPts val="100"/>
              </a:spcBef>
            </a:pPr>
            <a:r>
              <a:rPr sz="1200" b="1" dirty="0">
                <a:solidFill>
                  <a:srgbClr val="FFFFFF"/>
                </a:solidFill>
                <a:latin typeface="Lato"/>
                <a:cs typeface="Lato"/>
              </a:rPr>
              <a:t>Gold</a:t>
            </a:r>
            <a:r>
              <a:rPr sz="1200" b="1" spc="-35" dirty="0">
                <a:solidFill>
                  <a:srgbClr val="FFFFFF"/>
                </a:solidFill>
                <a:latin typeface="Lato"/>
                <a:cs typeface="Lato"/>
              </a:rPr>
              <a:t> </a:t>
            </a:r>
            <a:r>
              <a:rPr sz="1200" b="1" dirty="0">
                <a:solidFill>
                  <a:srgbClr val="FFFFFF"/>
                </a:solidFill>
                <a:latin typeface="Lato"/>
                <a:cs typeface="Lato"/>
              </a:rPr>
              <a:t>Ascend</a:t>
            </a:r>
            <a:r>
              <a:rPr sz="1200" b="1" spc="-35" dirty="0">
                <a:solidFill>
                  <a:srgbClr val="FFFFFF"/>
                </a:solidFill>
                <a:latin typeface="Lato"/>
                <a:cs typeface="Lato"/>
              </a:rPr>
              <a:t> </a:t>
            </a:r>
            <a:r>
              <a:rPr sz="1200" b="1" spc="-10" dirty="0">
                <a:solidFill>
                  <a:srgbClr val="FFFFFF"/>
                </a:solidFill>
                <a:latin typeface="Lato"/>
                <a:cs typeface="Lato"/>
              </a:rPr>
              <a:t>Range </a:t>
            </a:r>
            <a:r>
              <a:rPr sz="1200" dirty="0">
                <a:solidFill>
                  <a:srgbClr val="FFFFFF"/>
                </a:solidFill>
                <a:latin typeface="Lato"/>
                <a:cs typeface="Lato"/>
              </a:rPr>
              <a:t>Hospice</a:t>
            </a:r>
            <a:r>
              <a:rPr sz="1200" spc="-30" dirty="0">
                <a:solidFill>
                  <a:srgbClr val="FFFFFF"/>
                </a:solidFill>
                <a:latin typeface="Lato"/>
                <a:cs typeface="Lato"/>
              </a:rPr>
              <a:t> </a:t>
            </a:r>
            <a:r>
              <a:rPr sz="1200" dirty="0">
                <a:solidFill>
                  <a:srgbClr val="FFFFFF"/>
                </a:solidFill>
                <a:latin typeface="Lato"/>
                <a:cs typeface="Lato"/>
              </a:rPr>
              <a:t>&amp;</a:t>
            </a:r>
            <a:r>
              <a:rPr sz="1200" spc="-25" dirty="0">
                <a:solidFill>
                  <a:srgbClr val="FFFFFF"/>
                </a:solidFill>
                <a:latin typeface="Lato"/>
                <a:cs typeface="Lato"/>
              </a:rPr>
              <a:t> </a:t>
            </a:r>
            <a:r>
              <a:rPr sz="1200" dirty="0">
                <a:solidFill>
                  <a:srgbClr val="FFFFFF"/>
                </a:solidFill>
                <a:latin typeface="Lato"/>
                <a:cs typeface="Lato"/>
              </a:rPr>
              <a:t>Private</a:t>
            </a:r>
            <a:r>
              <a:rPr sz="1200" spc="-30" dirty="0">
                <a:solidFill>
                  <a:srgbClr val="FFFFFF"/>
                </a:solidFill>
                <a:latin typeface="Lato"/>
                <a:cs typeface="Lato"/>
              </a:rPr>
              <a:t> </a:t>
            </a:r>
            <a:r>
              <a:rPr sz="1200" spc="-10" dirty="0">
                <a:solidFill>
                  <a:srgbClr val="FFFFFF"/>
                </a:solidFill>
                <a:latin typeface="Lato"/>
                <a:cs typeface="Lato"/>
              </a:rPr>
              <a:t>Nursing </a:t>
            </a:r>
            <a:r>
              <a:rPr sz="1200" dirty="0">
                <a:solidFill>
                  <a:srgbClr val="FFFFFF"/>
                </a:solidFill>
                <a:latin typeface="Lato"/>
                <a:cs typeface="Lato"/>
              </a:rPr>
              <a:t>benefit</a:t>
            </a:r>
            <a:r>
              <a:rPr sz="1200" spc="-35" dirty="0">
                <a:solidFill>
                  <a:srgbClr val="FFFFFF"/>
                </a:solidFill>
                <a:latin typeface="Lato"/>
                <a:cs typeface="Lato"/>
              </a:rPr>
              <a:t> </a:t>
            </a:r>
            <a:r>
              <a:rPr sz="1200" dirty="0">
                <a:solidFill>
                  <a:srgbClr val="FFFFFF"/>
                </a:solidFill>
                <a:latin typeface="Lato"/>
                <a:cs typeface="Lato"/>
              </a:rPr>
              <a:t>limit</a:t>
            </a:r>
            <a:r>
              <a:rPr sz="1200" spc="-30" dirty="0">
                <a:solidFill>
                  <a:srgbClr val="FFFFFF"/>
                </a:solidFill>
                <a:latin typeface="Lato"/>
                <a:cs typeface="Lato"/>
              </a:rPr>
              <a:t> </a:t>
            </a:r>
            <a:r>
              <a:rPr sz="1200" spc="-10" dirty="0">
                <a:solidFill>
                  <a:srgbClr val="FFFFFF"/>
                </a:solidFill>
                <a:latin typeface="Lato"/>
                <a:cs typeface="Lato"/>
              </a:rPr>
              <a:t>introduced</a:t>
            </a:r>
            <a:endParaRPr sz="1200">
              <a:latin typeface="Lato"/>
              <a:cs typeface="Lato"/>
            </a:endParaRPr>
          </a:p>
        </p:txBody>
      </p:sp>
      <p:sp>
        <p:nvSpPr>
          <p:cNvPr id="51" name="object 51">
            <a:extLst>
              <a:ext uri="{FF2B5EF4-FFF2-40B4-BE49-F238E27FC236}">
                <a16:creationId xmlns:a16="http://schemas.microsoft.com/office/drawing/2014/main" id="{5BF564EA-19FC-E6B4-385F-1C4D6FF9EB94}"/>
              </a:ext>
            </a:extLst>
          </p:cNvPr>
          <p:cNvSpPr txBox="1"/>
          <p:nvPr/>
        </p:nvSpPr>
        <p:spPr>
          <a:xfrm>
            <a:off x="6712622" y="3768951"/>
            <a:ext cx="1830070" cy="574040"/>
          </a:xfrm>
          <a:prstGeom prst="rect">
            <a:avLst/>
          </a:prstGeom>
        </p:spPr>
        <p:txBody>
          <a:bodyPr vert="horz" wrap="square" lIns="0" tIns="12700" rIns="0" bIns="0" rtlCol="0">
            <a:spAutoFit/>
          </a:bodyPr>
          <a:lstStyle/>
          <a:p>
            <a:pPr marL="12700" marR="5080" indent="472440">
              <a:lnSpc>
                <a:spcPct val="100000"/>
              </a:lnSpc>
              <a:spcBef>
                <a:spcPts val="100"/>
              </a:spcBef>
            </a:pPr>
            <a:r>
              <a:rPr sz="1200" b="1" dirty="0">
                <a:latin typeface="Lato"/>
                <a:cs typeface="Lato"/>
              </a:rPr>
              <a:t>Access</a:t>
            </a:r>
            <a:r>
              <a:rPr sz="1200" b="1" spc="-40" dirty="0">
                <a:latin typeface="Lato"/>
                <a:cs typeface="Lato"/>
              </a:rPr>
              <a:t> </a:t>
            </a:r>
            <a:r>
              <a:rPr sz="1200" b="1" spc="-20" dirty="0">
                <a:latin typeface="Lato"/>
                <a:cs typeface="Lato"/>
              </a:rPr>
              <a:t>Core</a:t>
            </a:r>
            <a:r>
              <a:rPr sz="1200" b="1" spc="500" dirty="0">
                <a:latin typeface="Lato"/>
                <a:cs typeface="Lato"/>
              </a:rPr>
              <a:t> </a:t>
            </a:r>
            <a:r>
              <a:rPr sz="1200" dirty="0">
                <a:latin typeface="Lato"/>
                <a:cs typeface="Lato"/>
              </a:rPr>
              <a:t>Benefit</a:t>
            </a:r>
            <a:r>
              <a:rPr sz="1200" spc="-40" dirty="0">
                <a:latin typeface="Lato"/>
                <a:cs typeface="Lato"/>
              </a:rPr>
              <a:t> </a:t>
            </a:r>
            <a:r>
              <a:rPr sz="1200" dirty="0">
                <a:latin typeface="Lato"/>
                <a:cs typeface="Lato"/>
              </a:rPr>
              <a:t>limit</a:t>
            </a:r>
            <a:r>
              <a:rPr sz="1200" spc="-40" dirty="0">
                <a:latin typeface="Lato"/>
                <a:cs typeface="Lato"/>
              </a:rPr>
              <a:t> </a:t>
            </a:r>
            <a:r>
              <a:rPr sz="1200" dirty="0">
                <a:latin typeface="Lato"/>
                <a:cs typeface="Lato"/>
              </a:rPr>
              <a:t>introduced</a:t>
            </a:r>
            <a:r>
              <a:rPr sz="1200" spc="-40" dirty="0">
                <a:latin typeface="Lato"/>
                <a:cs typeface="Lato"/>
              </a:rPr>
              <a:t> </a:t>
            </a:r>
            <a:r>
              <a:rPr sz="1200" spc="-25" dirty="0">
                <a:latin typeface="Lato"/>
                <a:cs typeface="Lato"/>
              </a:rPr>
              <a:t>for </a:t>
            </a:r>
            <a:r>
              <a:rPr sz="1200" dirty="0">
                <a:latin typeface="Lato"/>
                <a:cs typeface="Lato"/>
              </a:rPr>
              <a:t>male</a:t>
            </a:r>
            <a:r>
              <a:rPr sz="1200" spc="-10" dirty="0">
                <a:latin typeface="Lato"/>
                <a:cs typeface="Lato"/>
              </a:rPr>
              <a:t> </a:t>
            </a:r>
            <a:r>
              <a:rPr sz="1200" dirty="0">
                <a:latin typeface="Lato"/>
                <a:cs typeface="Lato"/>
              </a:rPr>
              <a:t>&amp;</a:t>
            </a:r>
            <a:r>
              <a:rPr sz="1200" spc="-10" dirty="0">
                <a:latin typeface="Lato"/>
                <a:cs typeface="Lato"/>
              </a:rPr>
              <a:t> </a:t>
            </a:r>
            <a:r>
              <a:rPr sz="1200" dirty="0">
                <a:latin typeface="Lato"/>
                <a:cs typeface="Lato"/>
              </a:rPr>
              <a:t>female</a:t>
            </a:r>
            <a:r>
              <a:rPr sz="1200" spc="-10" dirty="0">
                <a:latin typeface="Lato"/>
                <a:cs typeface="Lato"/>
              </a:rPr>
              <a:t> sterilisation</a:t>
            </a:r>
            <a:endParaRPr sz="1200">
              <a:latin typeface="Lato"/>
              <a:cs typeface="Lato"/>
            </a:endParaRPr>
          </a:p>
        </p:txBody>
      </p:sp>
      <p:sp>
        <p:nvSpPr>
          <p:cNvPr id="52" name="object 52">
            <a:extLst>
              <a:ext uri="{FF2B5EF4-FFF2-40B4-BE49-F238E27FC236}">
                <a16:creationId xmlns:a16="http://schemas.microsoft.com/office/drawing/2014/main" id="{22438027-4B78-9340-8FB6-0727935E0391}"/>
              </a:ext>
            </a:extLst>
          </p:cNvPr>
          <p:cNvSpPr txBox="1"/>
          <p:nvPr/>
        </p:nvSpPr>
        <p:spPr>
          <a:xfrm>
            <a:off x="9326283" y="3807051"/>
            <a:ext cx="2033905" cy="391160"/>
          </a:xfrm>
          <a:prstGeom prst="rect">
            <a:avLst/>
          </a:prstGeom>
        </p:spPr>
        <p:txBody>
          <a:bodyPr vert="horz" wrap="square" lIns="0" tIns="12700" rIns="0" bIns="0" rtlCol="0">
            <a:spAutoFit/>
          </a:bodyPr>
          <a:lstStyle/>
          <a:p>
            <a:pPr algn="ctr">
              <a:lnSpc>
                <a:spcPct val="100000"/>
              </a:lnSpc>
              <a:spcBef>
                <a:spcPts val="100"/>
              </a:spcBef>
            </a:pPr>
            <a:r>
              <a:rPr sz="1200" b="1" dirty="0">
                <a:latin typeface="Lato"/>
                <a:cs typeface="Lato"/>
              </a:rPr>
              <a:t>Access</a:t>
            </a:r>
            <a:r>
              <a:rPr sz="1200" b="1" spc="-40" dirty="0">
                <a:latin typeface="Lato"/>
                <a:cs typeface="Lato"/>
              </a:rPr>
              <a:t> </a:t>
            </a:r>
            <a:r>
              <a:rPr sz="1200" b="1" spc="-10" dirty="0">
                <a:latin typeface="Lato"/>
                <a:cs typeface="Lato"/>
              </a:rPr>
              <a:t>Saver</a:t>
            </a:r>
            <a:endParaRPr sz="1200">
              <a:latin typeface="Lato"/>
              <a:cs typeface="Lato"/>
            </a:endParaRPr>
          </a:p>
          <a:p>
            <a:pPr algn="ctr">
              <a:lnSpc>
                <a:spcPct val="100000"/>
              </a:lnSpc>
            </a:pPr>
            <a:r>
              <a:rPr sz="1200" dirty="0">
                <a:latin typeface="Lato"/>
                <a:cs typeface="Lato"/>
              </a:rPr>
              <a:t>List</a:t>
            </a:r>
            <a:r>
              <a:rPr sz="1200" spc="5" dirty="0">
                <a:latin typeface="Lato"/>
                <a:cs typeface="Lato"/>
              </a:rPr>
              <a:t> </a:t>
            </a:r>
            <a:r>
              <a:rPr sz="1200" dirty="0">
                <a:latin typeface="Lato"/>
                <a:cs typeface="Lato"/>
              </a:rPr>
              <a:t>of</a:t>
            </a:r>
            <a:r>
              <a:rPr sz="1200" spc="10" dirty="0">
                <a:latin typeface="Lato"/>
                <a:cs typeface="Lato"/>
              </a:rPr>
              <a:t> </a:t>
            </a:r>
            <a:r>
              <a:rPr sz="1200" spc="-10" dirty="0">
                <a:latin typeface="Lato"/>
                <a:cs typeface="Lato"/>
              </a:rPr>
              <a:t>deductables</a:t>
            </a:r>
            <a:r>
              <a:rPr sz="1200" spc="10" dirty="0">
                <a:latin typeface="Lato"/>
                <a:cs typeface="Lato"/>
              </a:rPr>
              <a:t> </a:t>
            </a:r>
            <a:r>
              <a:rPr sz="1200" spc="-10" dirty="0">
                <a:latin typeface="Lato"/>
                <a:cs typeface="Lato"/>
              </a:rPr>
              <a:t>introduced</a:t>
            </a:r>
            <a:endParaRPr sz="1200">
              <a:latin typeface="Lato"/>
              <a:cs typeface="Lato"/>
            </a:endParaRPr>
          </a:p>
        </p:txBody>
      </p:sp>
      <p:sp>
        <p:nvSpPr>
          <p:cNvPr id="53" name="object 53">
            <a:extLst>
              <a:ext uri="{FF2B5EF4-FFF2-40B4-BE49-F238E27FC236}">
                <a16:creationId xmlns:a16="http://schemas.microsoft.com/office/drawing/2014/main" id="{62DBE210-DDCE-EF05-5C47-39A9D296BA7C}"/>
              </a:ext>
            </a:extLst>
          </p:cNvPr>
          <p:cNvSpPr txBox="1"/>
          <p:nvPr/>
        </p:nvSpPr>
        <p:spPr>
          <a:xfrm>
            <a:off x="4002341" y="5409841"/>
            <a:ext cx="1771014" cy="756920"/>
          </a:xfrm>
          <a:prstGeom prst="rect">
            <a:avLst/>
          </a:prstGeom>
        </p:spPr>
        <p:txBody>
          <a:bodyPr vert="horz" wrap="square" lIns="0" tIns="12700" rIns="0" bIns="0" rtlCol="0">
            <a:spAutoFit/>
          </a:bodyPr>
          <a:lstStyle/>
          <a:p>
            <a:pPr marL="12700" marR="5080" algn="ctr">
              <a:lnSpc>
                <a:spcPct val="100000"/>
              </a:lnSpc>
              <a:spcBef>
                <a:spcPts val="100"/>
              </a:spcBef>
            </a:pPr>
            <a:r>
              <a:rPr sz="1200" b="1" spc="-10" dirty="0">
                <a:latin typeface="Lato"/>
                <a:cs typeface="Lato"/>
              </a:rPr>
              <a:t>Laparoscopic</a:t>
            </a:r>
            <a:r>
              <a:rPr sz="1200" b="1" spc="45" dirty="0">
                <a:latin typeface="Lato"/>
                <a:cs typeface="Lato"/>
              </a:rPr>
              <a:t> </a:t>
            </a:r>
            <a:r>
              <a:rPr sz="1200" b="1" spc="-10" dirty="0">
                <a:latin typeface="Lato"/>
                <a:cs typeface="Lato"/>
              </a:rPr>
              <a:t>Procedures, Hospitalisation </a:t>
            </a:r>
            <a:r>
              <a:rPr sz="1200" b="1" spc="-25" dirty="0">
                <a:latin typeface="Lato"/>
                <a:cs typeface="Lato"/>
              </a:rPr>
              <a:t>and </a:t>
            </a:r>
            <a:r>
              <a:rPr sz="1200" b="1" dirty="0">
                <a:latin typeface="Lato"/>
                <a:cs typeface="Lato"/>
              </a:rPr>
              <a:t>associated</a:t>
            </a:r>
            <a:r>
              <a:rPr sz="1200" b="1" spc="-60" dirty="0">
                <a:latin typeface="Lato"/>
                <a:cs typeface="Lato"/>
              </a:rPr>
              <a:t> </a:t>
            </a:r>
            <a:r>
              <a:rPr sz="1200" b="1" spc="-10" dirty="0">
                <a:latin typeface="Lato"/>
                <a:cs typeface="Lato"/>
              </a:rPr>
              <a:t>costs</a:t>
            </a:r>
            <a:endParaRPr sz="1200">
              <a:latin typeface="Lato"/>
              <a:cs typeface="Lato"/>
            </a:endParaRPr>
          </a:p>
          <a:p>
            <a:pPr algn="ctr">
              <a:lnSpc>
                <a:spcPct val="100000"/>
              </a:lnSpc>
            </a:pPr>
            <a:r>
              <a:rPr sz="1200" dirty="0">
                <a:latin typeface="Lato"/>
                <a:cs typeface="Lato"/>
              </a:rPr>
              <a:t>co-payment</a:t>
            </a:r>
            <a:r>
              <a:rPr sz="1200" spc="-20" dirty="0">
                <a:latin typeface="Lato"/>
                <a:cs typeface="Lato"/>
              </a:rPr>
              <a:t> </a:t>
            </a:r>
            <a:r>
              <a:rPr sz="1200" spc="-10" dirty="0">
                <a:latin typeface="Lato"/>
                <a:cs typeface="Lato"/>
              </a:rPr>
              <a:t>introduced</a:t>
            </a:r>
            <a:endParaRPr sz="1200">
              <a:latin typeface="Lato"/>
              <a:cs typeface="Lato"/>
            </a:endParaRPr>
          </a:p>
        </p:txBody>
      </p:sp>
      <p:sp>
        <p:nvSpPr>
          <p:cNvPr id="54" name="object 54">
            <a:extLst>
              <a:ext uri="{FF2B5EF4-FFF2-40B4-BE49-F238E27FC236}">
                <a16:creationId xmlns:a16="http://schemas.microsoft.com/office/drawing/2014/main" id="{7B8E8BD1-824F-6628-4E9F-CFAD4CAF654B}"/>
              </a:ext>
            </a:extLst>
          </p:cNvPr>
          <p:cNvSpPr txBox="1"/>
          <p:nvPr/>
        </p:nvSpPr>
        <p:spPr>
          <a:xfrm>
            <a:off x="6831800" y="5436664"/>
            <a:ext cx="1613535" cy="391160"/>
          </a:xfrm>
          <a:prstGeom prst="rect">
            <a:avLst/>
          </a:prstGeom>
        </p:spPr>
        <p:txBody>
          <a:bodyPr vert="horz" wrap="square" lIns="0" tIns="12700" rIns="0" bIns="0" rtlCol="0">
            <a:spAutoFit/>
          </a:bodyPr>
          <a:lstStyle/>
          <a:p>
            <a:pPr marL="95885">
              <a:lnSpc>
                <a:spcPct val="100000"/>
              </a:lnSpc>
              <a:spcBef>
                <a:spcPts val="100"/>
              </a:spcBef>
            </a:pPr>
            <a:r>
              <a:rPr sz="1200" b="1" dirty="0">
                <a:latin typeface="Lato"/>
                <a:cs typeface="Lato"/>
              </a:rPr>
              <a:t>Back</a:t>
            </a:r>
            <a:r>
              <a:rPr sz="1200" b="1" spc="-40" dirty="0">
                <a:latin typeface="Lato"/>
                <a:cs typeface="Lato"/>
              </a:rPr>
              <a:t> </a:t>
            </a:r>
            <a:r>
              <a:rPr sz="1200" b="1" dirty="0">
                <a:latin typeface="Lato"/>
                <a:cs typeface="Lato"/>
              </a:rPr>
              <a:t>&amp;</a:t>
            </a:r>
            <a:r>
              <a:rPr sz="1200" b="1" spc="-30" dirty="0">
                <a:latin typeface="Lato"/>
                <a:cs typeface="Lato"/>
              </a:rPr>
              <a:t> </a:t>
            </a:r>
            <a:r>
              <a:rPr sz="1200" b="1" dirty="0">
                <a:latin typeface="Lato"/>
                <a:cs typeface="Lato"/>
              </a:rPr>
              <a:t>Neck</a:t>
            </a:r>
            <a:r>
              <a:rPr sz="1200" b="1" spc="-35" dirty="0">
                <a:latin typeface="Lato"/>
                <a:cs typeface="Lato"/>
              </a:rPr>
              <a:t> </a:t>
            </a:r>
            <a:r>
              <a:rPr sz="1200" b="1" spc="-10" dirty="0">
                <a:latin typeface="Lato"/>
                <a:cs typeface="Lato"/>
              </a:rPr>
              <a:t>Surgery</a:t>
            </a:r>
            <a:endParaRPr sz="1200">
              <a:latin typeface="Lato"/>
              <a:cs typeface="Lato"/>
            </a:endParaRPr>
          </a:p>
          <a:p>
            <a:pPr marL="12700">
              <a:lnSpc>
                <a:spcPct val="100000"/>
              </a:lnSpc>
            </a:pPr>
            <a:r>
              <a:rPr sz="1200" dirty="0">
                <a:latin typeface="Lato"/>
                <a:cs typeface="Lato"/>
              </a:rPr>
              <a:t>Co-payment</a:t>
            </a:r>
            <a:r>
              <a:rPr sz="1200" spc="-20" dirty="0">
                <a:latin typeface="Lato"/>
                <a:cs typeface="Lato"/>
              </a:rPr>
              <a:t> </a:t>
            </a:r>
            <a:r>
              <a:rPr sz="1200" spc="-10" dirty="0">
                <a:latin typeface="Lato"/>
                <a:cs typeface="Lato"/>
              </a:rPr>
              <a:t>introduced</a:t>
            </a:r>
            <a:endParaRPr sz="1200">
              <a:latin typeface="Lato"/>
              <a:cs typeface="Lato"/>
            </a:endParaRPr>
          </a:p>
        </p:txBody>
      </p:sp>
      <p:grpSp>
        <p:nvGrpSpPr>
          <p:cNvPr id="55" name="object 77">
            <a:extLst>
              <a:ext uri="{FF2B5EF4-FFF2-40B4-BE49-F238E27FC236}">
                <a16:creationId xmlns:a16="http://schemas.microsoft.com/office/drawing/2014/main" id="{C77E130F-CC8B-F0F0-6EB9-538F1590AC24}"/>
              </a:ext>
            </a:extLst>
          </p:cNvPr>
          <p:cNvGrpSpPr/>
          <p:nvPr/>
        </p:nvGrpSpPr>
        <p:grpSpPr>
          <a:xfrm>
            <a:off x="1852305" y="3071101"/>
            <a:ext cx="661035" cy="661035"/>
            <a:chOff x="1852305" y="3071101"/>
            <a:chExt cx="661035" cy="661035"/>
          </a:xfrm>
        </p:grpSpPr>
        <p:sp>
          <p:nvSpPr>
            <p:cNvPr id="56" name="object 78">
              <a:extLst>
                <a:ext uri="{FF2B5EF4-FFF2-40B4-BE49-F238E27FC236}">
                  <a16:creationId xmlns:a16="http://schemas.microsoft.com/office/drawing/2014/main" id="{624415E4-19F8-13D5-A604-B7533B1893E1}"/>
                </a:ext>
              </a:extLst>
            </p:cNvPr>
            <p:cNvSpPr/>
            <p:nvPr/>
          </p:nvSpPr>
          <p:spPr>
            <a:xfrm>
              <a:off x="1852305" y="3071101"/>
              <a:ext cx="661035" cy="661035"/>
            </a:xfrm>
            <a:custGeom>
              <a:avLst/>
              <a:gdLst/>
              <a:ahLst/>
              <a:cxnLst/>
              <a:rect l="l" t="t" r="r" b="b"/>
              <a:pathLst>
                <a:path w="661035" h="661035">
                  <a:moveTo>
                    <a:pt x="330288" y="0"/>
                  </a:moveTo>
                  <a:lnTo>
                    <a:pt x="281481" y="3581"/>
                  </a:lnTo>
                  <a:lnTo>
                    <a:pt x="234898" y="13984"/>
                  </a:lnTo>
                  <a:lnTo>
                    <a:pt x="191048" y="30698"/>
                  </a:lnTo>
                  <a:lnTo>
                    <a:pt x="150444" y="53212"/>
                  </a:lnTo>
                  <a:lnTo>
                    <a:pt x="113596" y="81015"/>
                  </a:lnTo>
                  <a:lnTo>
                    <a:pt x="81015" y="113596"/>
                  </a:lnTo>
                  <a:lnTo>
                    <a:pt x="53212" y="150444"/>
                  </a:lnTo>
                  <a:lnTo>
                    <a:pt x="30698" y="191048"/>
                  </a:lnTo>
                  <a:lnTo>
                    <a:pt x="13984" y="234898"/>
                  </a:lnTo>
                  <a:lnTo>
                    <a:pt x="3581" y="281481"/>
                  </a:lnTo>
                  <a:lnTo>
                    <a:pt x="0" y="330288"/>
                  </a:lnTo>
                  <a:lnTo>
                    <a:pt x="3581" y="379095"/>
                  </a:lnTo>
                  <a:lnTo>
                    <a:pt x="13984" y="425679"/>
                  </a:lnTo>
                  <a:lnTo>
                    <a:pt x="30698" y="469528"/>
                  </a:lnTo>
                  <a:lnTo>
                    <a:pt x="53212" y="510133"/>
                  </a:lnTo>
                  <a:lnTo>
                    <a:pt x="81015" y="546981"/>
                  </a:lnTo>
                  <a:lnTo>
                    <a:pt x="113596" y="579562"/>
                  </a:lnTo>
                  <a:lnTo>
                    <a:pt x="150444" y="607365"/>
                  </a:lnTo>
                  <a:lnTo>
                    <a:pt x="191048" y="629879"/>
                  </a:lnTo>
                  <a:lnTo>
                    <a:pt x="234898" y="646593"/>
                  </a:lnTo>
                  <a:lnTo>
                    <a:pt x="281481" y="656996"/>
                  </a:lnTo>
                  <a:lnTo>
                    <a:pt x="330288" y="660577"/>
                  </a:lnTo>
                  <a:lnTo>
                    <a:pt x="379095" y="656996"/>
                  </a:lnTo>
                  <a:lnTo>
                    <a:pt x="425679" y="646593"/>
                  </a:lnTo>
                  <a:lnTo>
                    <a:pt x="469528" y="629879"/>
                  </a:lnTo>
                  <a:lnTo>
                    <a:pt x="510133" y="607365"/>
                  </a:lnTo>
                  <a:lnTo>
                    <a:pt x="546981" y="579562"/>
                  </a:lnTo>
                  <a:lnTo>
                    <a:pt x="579562" y="546981"/>
                  </a:lnTo>
                  <a:lnTo>
                    <a:pt x="607365" y="510133"/>
                  </a:lnTo>
                  <a:lnTo>
                    <a:pt x="629879" y="469528"/>
                  </a:lnTo>
                  <a:lnTo>
                    <a:pt x="646593" y="425679"/>
                  </a:lnTo>
                  <a:lnTo>
                    <a:pt x="656996" y="379095"/>
                  </a:lnTo>
                  <a:lnTo>
                    <a:pt x="660577" y="330288"/>
                  </a:lnTo>
                  <a:lnTo>
                    <a:pt x="656996" y="281481"/>
                  </a:lnTo>
                  <a:lnTo>
                    <a:pt x="646593" y="234898"/>
                  </a:lnTo>
                  <a:lnTo>
                    <a:pt x="629879" y="191048"/>
                  </a:lnTo>
                  <a:lnTo>
                    <a:pt x="607365" y="150444"/>
                  </a:lnTo>
                  <a:lnTo>
                    <a:pt x="579562" y="113596"/>
                  </a:lnTo>
                  <a:lnTo>
                    <a:pt x="546981" y="81015"/>
                  </a:lnTo>
                  <a:lnTo>
                    <a:pt x="510133" y="53212"/>
                  </a:lnTo>
                  <a:lnTo>
                    <a:pt x="469528" y="30698"/>
                  </a:lnTo>
                  <a:lnTo>
                    <a:pt x="425679" y="13984"/>
                  </a:lnTo>
                  <a:lnTo>
                    <a:pt x="379095" y="3581"/>
                  </a:lnTo>
                  <a:lnTo>
                    <a:pt x="330288" y="0"/>
                  </a:lnTo>
                  <a:close/>
                </a:path>
              </a:pathLst>
            </a:custGeom>
            <a:solidFill>
              <a:srgbClr val="7EBE42"/>
            </a:solidFill>
          </p:spPr>
          <p:txBody>
            <a:bodyPr wrap="square" lIns="0" tIns="0" rIns="0" bIns="0" rtlCol="0"/>
            <a:lstStyle/>
            <a:p>
              <a:endParaRPr/>
            </a:p>
          </p:txBody>
        </p:sp>
        <p:pic>
          <p:nvPicPr>
            <p:cNvPr id="57" name="object 79">
              <a:extLst>
                <a:ext uri="{FF2B5EF4-FFF2-40B4-BE49-F238E27FC236}">
                  <a16:creationId xmlns:a16="http://schemas.microsoft.com/office/drawing/2014/main" id="{4F2F4518-43ED-4550-BB42-210F708F96A7}"/>
                </a:ext>
              </a:extLst>
            </p:cNvPr>
            <p:cNvPicPr/>
            <p:nvPr/>
          </p:nvPicPr>
          <p:blipFill>
            <a:blip r:embed="rId4" cstate="print"/>
            <a:stretch>
              <a:fillRect/>
            </a:stretch>
          </p:blipFill>
          <p:spPr>
            <a:xfrm>
              <a:off x="1983560" y="3206212"/>
              <a:ext cx="235178" cy="218951"/>
            </a:xfrm>
            <a:prstGeom prst="rect">
              <a:avLst/>
            </a:prstGeom>
          </p:spPr>
        </p:pic>
        <p:sp>
          <p:nvSpPr>
            <p:cNvPr id="58" name="object 80">
              <a:extLst>
                <a:ext uri="{FF2B5EF4-FFF2-40B4-BE49-F238E27FC236}">
                  <a16:creationId xmlns:a16="http://schemas.microsoft.com/office/drawing/2014/main" id="{F5F6652A-8A1B-FD8E-EAB6-A1DDCE351E65}"/>
                </a:ext>
              </a:extLst>
            </p:cNvPr>
            <p:cNvSpPr/>
            <p:nvPr/>
          </p:nvSpPr>
          <p:spPr>
            <a:xfrm>
              <a:off x="1990331" y="3482797"/>
              <a:ext cx="259715" cy="135255"/>
            </a:xfrm>
            <a:custGeom>
              <a:avLst/>
              <a:gdLst/>
              <a:ahLst/>
              <a:cxnLst/>
              <a:rect l="l" t="t" r="r" b="b"/>
              <a:pathLst>
                <a:path w="259714" h="135254">
                  <a:moveTo>
                    <a:pt x="259588" y="106235"/>
                  </a:moveTo>
                  <a:lnTo>
                    <a:pt x="259054" y="101765"/>
                  </a:lnTo>
                  <a:lnTo>
                    <a:pt x="252450" y="96850"/>
                  </a:lnTo>
                  <a:lnTo>
                    <a:pt x="247637" y="97358"/>
                  </a:lnTo>
                  <a:lnTo>
                    <a:pt x="244995" y="100431"/>
                  </a:lnTo>
                  <a:lnTo>
                    <a:pt x="235889" y="108927"/>
                  </a:lnTo>
                  <a:lnTo>
                    <a:pt x="225158" y="115201"/>
                  </a:lnTo>
                  <a:lnTo>
                    <a:pt x="213194" y="119087"/>
                  </a:lnTo>
                  <a:lnTo>
                    <a:pt x="200406" y="120421"/>
                  </a:lnTo>
                  <a:lnTo>
                    <a:pt x="72326" y="120421"/>
                  </a:lnTo>
                  <a:lnTo>
                    <a:pt x="50152" y="116243"/>
                  </a:lnTo>
                  <a:lnTo>
                    <a:pt x="32029" y="104863"/>
                  </a:lnTo>
                  <a:lnTo>
                    <a:pt x="19799" y="87985"/>
                  </a:lnTo>
                  <a:lnTo>
                    <a:pt x="15303" y="67335"/>
                  </a:lnTo>
                  <a:lnTo>
                    <a:pt x="19799" y="46697"/>
                  </a:lnTo>
                  <a:lnTo>
                    <a:pt x="32029" y="29819"/>
                  </a:lnTo>
                  <a:lnTo>
                    <a:pt x="50152" y="18427"/>
                  </a:lnTo>
                  <a:lnTo>
                    <a:pt x="72326" y="14249"/>
                  </a:lnTo>
                  <a:lnTo>
                    <a:pt x="128727" y="14249"/>
                  </a:lnTo>
                  <a:lnTo>
                    <a:pt x="128727" y="95237"/>
                  </a:lnTo>
                  <a:lnTo>
                    <a:pt x="132143" y="98425"/>
                  </a:lnTo>
                  <a:lnTo>
                    <a:pt x="136372" y="98425"/>
                  </a:lnTo>
                  <a:lnTo>
                    <a:pt x="140601" y="98425"/>
                  </a:lnTo>
                  <a:lnTo>
                    <a:pt x="144018" y="95237"/>
                  </a:lnTo>
                  <a:lnTo>
                    <a:pt x="144018" y="14249"/>
                  </a:lnTo>
                  <a:lnTo>
                    <a:pt x="155219" y="14249"/>
                  </a:lnTo>
                  <a:lnTo>
                    <a:pt x="158635" y="11061"/>
                  </a:lnTo>
                  <a:lnTo>
                    <a:pt x="158635" y="3200"/>
                  </a:lnTo>
                  <a:lnTo>
                    <a:pt x="155219" y="0"/>
                  </a:lnTo>
                  <a:lnTo>
                    <a:pt x="72326" y="0"/>
                  </a:lnTo>
                  <a:lnTo>
                    <a:pt x="44208" y="5308"/>
                  </a:lnTo>
                  <a:lnTo>
                    <a:pt x="21209" y="19748"/>
                  </a:lnTo>
                  <a:lnTo>
                    <a:pt x="5702" y="41160"/>
                  </a:lnTo>
                  <a:lnTo>
                    <a:pt x="0" y="67335"/>
                  </a:lnTo>
                  <a:lnTo>
                    <a:pt x="5702" y="93522"/>
                  </a:lnTo>
                  <a:lnTo>
                    <a:pt x="21209" y="114935"/>
                  </a:lnTo>
                  <a:lnTo>
                    <a:pt x="44208" y="129374"/>
                  </a:lnTo>
                  <a:lnTo>
                    <a:pt x="72326" y="134670"/>
                  </a:lnTo>
                  <a:lnTo>
                    <a:pt x="200406" y="134670"/>
                  </a:lnTo>
                  <a:lnTo>
                    <a:pt x="216636" y="132981"/>
                  </a:lnTo>
                  <a:lnTo>
                    <a:pt x="231800" y="128041"/>
                  </a:lnTo>
                  <a:lnTo>
                    <a:pt x="245402" y="120078"/>
                  </a:lnTo>
                  <a:lnTo>
                    <a:pt x="256959" y="109308"/>
                  </a:lnTo>
                  <a:lnTo>
                    <a:pt x="259588" y="106235"/>
                  </a:lnTo>
                  <a:close/>
                </a:path>
              </a:pathLst>
            </a:custGeom>
            <a:solidFill>
              <a:srgbClr val="FFFFFF"/>
            </a:solidFill>
          </p:spPr>
          <p:txBody>
            <a:bodyPr wrap="square" lIns="0" tIns="0" rIns="0" bIns="0" rtlCol="0"/>
            <a:lstStyle/>
            <a:p>
              <a:endParaRPr/>
            </a:p>
          </p:txBody>
        </p:sp>
        <p:pic>
          <p:nvPicPr>
            <p:cNvPr id="59" name="object 81">
              <a:extLst>
                <a:ext uri="{FF2B5EF4-FFF2-40B4-BE49-F238E27FC236}">
                  <a16:creationId xmlns:a16="http://schemas.microsoft.com/office/drawing/2014/main" id="{AFC51D30-CCCA-8F32-24AD-AB3BED3F277F}"/>
                </a:ext>
              </a:extLst>
            </p:cNvPr>
            <p:cNvPicPr/>
            <p:nvPr/>
          </p:nvPicPr>
          <p:blipFill>
            <a:blip r:embed="rId5" cstate="print"/>
            <a:stretch>
              <a:fillRect/>
            </a:stretch>
          </p:blipFill>
          <p:spPr>
            <a:xfrm>
              <a:off x="2156023" y="3373159"/>
              <a:ext cx="235216" cy="218986"/>
            </a:xfrm>
            <a:prstGeom prst="rect">
              <a:avLst/>
            </a:prstGeom>
          </p:spPr>
        </p:pic>
      </p:grpSp>
      <p:grpSp>
        <p:nvGrpSpPr>
          <p:cNvPr id="60" name="object 82">
            <a:extLst>
              <a:ext uri="{FF2B5EF4-FFF2-40B4-BE49-F238E27FC236}">
                <a16:creationId xmlns:a16="http://schemas.microsoft.com/office/drawing/2014/main" id="{AB5E1FC0-9C79-11D3-0510-092E55ED7CD5}"/>
              </a:ext>
            </a:extLst>
          </p:cNvPr>
          <p:cNvGrpSpPr/>
          <p:nvPr/>
        </p:nvGrpSpPr>
        <p:grpSpPr>
          <a:xfrm>
            <a:off x="4556974" y="3081544"/>
            <a:ext cx="661035" cy="661035"/>
            <a:chOff x="4556974" y="3081544"/>
            <a:chExt cx="661035" cy="661035"/>
          </a:xfrm>
        </p:grpSpPr>
        <p:sp>
          <p:nvSpPr>
            <p:cNvPr id="61" name="object 83">
              <a:extLst>
                <a:ext uri="{FF2B5EF4-FFF2-40B4-BE49-F238E27FC236}">
                  <a16:creationId xmlns:a16="http://schemas.microsoft.com/office/drawing/2014/main" id="{5FC1C948-4782-2640-76AA-F4FF77A618CC}"/>
                </a:ext>
              </a:extLst>
            </p:cNvPr>
            <p:cNvSpPr/>
            <p:nvPr/>
          </p:nvSpPr>
          <p:spPr>
            <a:xfrm>
              <a:off x="4556974" y="3081544"/>
              <a:ext cx="661035" cy="661035"/>
            </a:xfrm>
            <a:custGeom>
              <a:avLst/>
              <a:gdLst/>
              <a:ahLst/>
              <a:cxnLst/>
              <a:rect l="l" t="t" r="r" b="b"/>
              <a:pathLst>
                <a:path w="661035" h="661035">
                  <a:moveTo>
                    <a:pt x="330288" y="0"/>
                  </a:moveTo>
                  <a:lnTo>
                    <a:pt x="281481" y="3581"/>
                  </a:lnTo>
                  <a:lnTo>
                    <a:pt x="234898" y="13984"/>
                  </a:lnTo>
                  <a:lnTo>
                    <a:pt x="191048" y="30698"/>
                  </a:lnTo>
                  <a:lnTo>
                    <a:pt x="150444" y="53212"/>
                  </a:lnTo>
                  <a:lnTo>
                    <a:pt x="113596" y="81015"/>
                  </a:lnTo>
                  <a:lnTo>
                    <a:pt x="81015" y="113596"/>
                  </a:lnTo>
                  <a:lnTo>
                    <a:pt x="53212" y="150444"/>
                  </a:lnTo>
                  <a:lnTo>
                    <a:pt x="30698" y="191048"/>
                  </a:lnTo>
                  <a:lnTo>
                    <a:pt x="13984" y="234898"/>
                  </a:lnTo>
                  <a:lnTo>
                    <a:pt x="3581" y="281481"/>
                  </a:lnTo>
                  <a:lnTo>
                    <a:pt x="0" y="330288"/>
                  </a:lnTo>
                  <a:lnTo>
                    <a:pt x="3581" y="379095"/>
                  </a:lnTo>
                  <a:lnTo>
                    <a:pt x="13984" y="425679"/>
                  </a:lnTo>
                  <a:lnTo>
                    <a:pt x="30698" y="469528"/>
                  </a:lnTo>
                  <a:lnTo>
                    <a:pt x="53212" y="510133"/>
                  </a:lnTo>
                  <a:lnTo>
                    <a:pt x="81015" y="546981"/>
                  </a:lnTo>
                  <a:lnTo>
                    <a:pt x="113596" y="579562"/>
                  </a:lnTo>
                  <a:lnTo>
                    <a:pt x="150444" y="607365"/>
                  </a:lnTo>
                  <a:lnTo>
                    <a:pt x="191048" y="629879"/>
                  </a:lnTo>
                  <a:lnTo>
                    <a:pt x="234898" y="646593"/>
                  </a:lnTo>
                  <a:lnTo>
                    <a:pt x="281481" y="656996"/>
                  </a:lnTo>
                  <a:lnTo>
                    <a:pt x="330288" y="660577"/>
                  </a:lnTo>
                  <a:lnTo>
                    <a:pt x="379095" y="656996"/>
                  </a:lnTo>
                  <a:lnTo>
                    <a:pt x="425679" y="646593"/>
                  </a:lnTo>
                  <a:lnTo>
                    <a:pt x="469528" y="629879"/>
                  </a:lnTo>
                  <a:lnTo>
                    <a:pt x="510133" y="607365"/>
                  </a:lnTo>
                  <a:lnTo>
                    <a:pt x="546981" y="579562"/>
                  </a:lnTo>
                  <a:lnTo>
                    <a:pt x="579562" y="546981"/>
                  </a:lnTo>
                  <a:lnTo>
                    <a:pt x="607365" y="510133"/>
                  </a:lnTo>
                  <a:lnTo>
                    <a:pt x="629879" y="469528"/>
                  </a:lnTo>
                  <a:lnTo>
                    <a:pt x="646593" y="425679"/>
                  </a:lnTo>
                  <a:lnTo>
                    <a:pt x="656996" y="379095"/>
                  </a:lnTo>
                  <a:lnTo>
                    <a:pt x="660577" y="330288"/>
                  </a:lnTo>
                  <a:lnTo>
                    <a:pt x="656996" y="281481"/>
                  </a:lnTo>
                  <a:lnTo>
                    <a:pt x="646593" y="234898"/>
                  </a:lnTo>
                  <a:lnTo>
                    <a:pt x="629879" y="191048"/>
                  </a:lnTo>
                  <a:lnTo>
                    <a:pt x="607365" y="150444"/>
                  </a:lnTo>
                  <a:lnTo>
                    <a:pt x="579562" y="113596"/>
                  </a:lnTo>
                  <a:lnTo>
                    <a:pt x="546981" y="81015"/>
                  </a:lnTo>
                  <a:lnTo>
                    <a:pt x="510133" y="53212"/>
                  </a:lnTo>
                  <a:lnTo>
                    <a:pt x="469528" y="30698"/>
                  </a:lnTo>
                  <a:lnTo>
                    <a:pt x="425679" y="13984"/>
                  </a:lnTo>
                  <a:lnTo>
                    <a:pt x="379095" y="3581"/>
                  </a:lnTo>
                  <a:lnTo>
                    <a:pt x="330288" y="0"/>
                  </a:lnTo>
                  <a:close/>
                </a:path>
              </a:pathLst>
            </a:custGeom>
            <a:solidFill>
              <a:srgbClr val="7EBE42"/>
            </a:solidFill>
          </p:spPr>
          <p:txBody>
            <a:bodyPr wrap="square" lIns="0" tIns="0" rIns="0" bIns="0" rtlCol="0"/>
            <a:lstStyle/>
            <a:p>
              <a:endParaRPr/>
            </a:p>
          </p:txBody>
        </p:sp>
        <p:pic>
          <p:nvPicPr>
            <p:cNvPr id="62" name="object 84">
              <a:extLst>
                <a:ext uri="{FF2B5EF4-FFF2-40B4-BE49-F238E27FC236}">
                  <a16:creationId xmlns:a16="http://schemas.microsoft.com/office/drawing/2014/main" id="{61EE267E-CAF6-557C-6662-55CE2B6FC54E}"/>
                </a:ext>
              </a:extLst>
            </p:cNvPr>
            <p:cNvPicPr/>
            <p:nvPr/>
          </p:nvPicPr>
          <p:blipFill>
            <a:blip r:embed="rId6" cstate="print"/>
            <a:stretch>
              <a:fillRect/>
            </a:stretch>
          </p:blipFill>
          <p:spPr>
            <a:xfrm>
              <a:off x="4708345" y="3185550"/>
              <a:ext cx="358131" cy="420435"/>
            </a:xfrm>
            <a:prstGeom prst="rect">
              <a:avLst/>
            </a:prstGeom>
          </p:spPr>
        </p:pic>
      </p:grpSp>
      <p:grpSp>
        <p:nvGrpSpPr>
          <p:cNvPr id="63" name="object 85">
            <a:extLst>
              <a:ext uri="{FF2B5EF4-FFF2-40B4-BE49-F238E27FC236}">
                <a16:creationId xmlns:a16="http://schemas.microsoft.com/office/drawing/2014/main" id="{7D89CDF9-4507-1D55-F96C-BE1B001B89A6}"/>
              </a:ext>
            </a:extLst>
          </p:cNvPr>
          <p:cNvGrpSpPr/>
          <p:nvPr/>
        </p:nvGrpSpPr>
        <p:grpSpPr>
          <a:xfrm>
            <a:off x="4556974" y="4795845"/>
            <a:ext cx="661035" cy="661035"/>
            <a:chOff x="4556974" y="4795845"/>
            <a:chExt cx="661035" cy="661035"/>
          </a:xfrm>
        </p:grpSpPr>
        <p:sp>
          <p:nvSpPr>
            <p:cNvPr id="64" name="object 86">
              <a:extLst>
                <a:ext uri="{FF2B5EF4-FFF2-40B4-BE49-F238E27FC236}">
                  <a16:creationId xmlns:a16="http://schemas.microsoft.com/office/drawing/2014/main" id="{1A8BC82B-5CFA-A17E-C97D-5C97B8FCB58C}"/>
                </a:ext>
              </a:extLst>
            </p:cNvPr>
            <p:cNvSpPr/>
            <p:nvPr/>
          </p:nvSpPr>
          <p:spPr>
            <a:xfrm>
              <a:off x="4556974" y="4795845"/>
              <a:ext cx="661035" cy="661035"/>
            </a:xfrm>
            <a:custGeom>
              <a:avLst/>
              <a:gdLst/>
              <a:ahLst/>
              <a:cxnLst/>
              <a:rect l="l" t="t" r="r" b="b"/>
              <a:pathLst>
                <a:path w="661035" h="661035">
                  <a:moveTo>
                    <a:pt x="330288" y="0"/>
                  </a:moveTo>
                  <a:lnTo>
                    <a:pt x="281481" y="3581"/>
                  </a:lnTo>
                  <a:lnTo>
                    <a:pt x="234898" y="13984"/>
                  </a:lnTo>
                  <a:lnTo>
                    <a:pt x="191048" y="30698"/>
                  </a:lnTo>
                  <a:lnTo>
                    <a:pt x="150444" y="53212"/>
                  </a:lnTo>
                  <a:lnTo>
                    <a:pt x="113596" y="81015"/>
                  </a:lnTo>
                  <a:lnTo>
                    <a:pt x="81015" y="113596"/>
                  </a:lnTo>
                  <a:lnTo>
                    <a:pt x="53212" y="150444"/>
                  </a:lnTo>
                  <a:lnTo>
                    <a:pt x="30698" y="191048"/>
                  </a:lnTo>
                  <a:lnTo>
                    <a:pt x="13984" y="234898"/>
                  </a:lnTo>
                  <a:lnTo>
                    <a:pt x="3581" y="281481"/>
                  </a:lnTo>
                  <a:lnTo>
                    <a:pt x="0" y="330288"/>
                  </a:lnTo>
                  <a:lnTo>
                    <a:pt x="3581" y="379095"/>
                  </a:lnTo>
                  <a:lnTo>
                    <a:pt x="13984" y="425679"/>
                  </a:lnTo>
                  <a:lnTo>
                    <a:pt x="30698" y="469528"/>
                  </a:lnTo>
                  <a:lnTo>
                    <a:pt x="53212" y="510133"/>
                  </a:lnTo>
                  <a:lnTo>
                    <a:pt x="81015" y="546981"/>
                  </a:lnTo>
                  <a:lnTo>
                    <a:pt x="113596" y="579562"/>
                  </a:lnTo>
                  <a:lnTo>
                    <a:pt x="150444" y="607365"/>
                  </a:lnTo>
                  <a:lnTo>
                    <a:pt x="191048" y="629879"/>
                  </a:lnTo>
                  <a:lnTo>
                    <a:pt x="234898" y="646593"/>
                  </a:lnTo>
                  <a:lnTo>
                    <a:pt x="281481" y="656996"/>
                  </a:lnTo>
                  <a:lnTo>
                    <a:pt x="330288" y="660577"/>
                  </a:lnTo>
                  <a:lnTo>
                    <a:pt x="379095" y="656996"/>
                  </a:lnTo>
                  <a:lnTo>
                    <a:pt x="425679" y="646593"/>
                  </a:lnTo>
                  <a:lnTo>
                    <a:pt x="469528" y="629879"/>
                  </a:lnTo>
                  <a:lnTo>
                    <a:pt x="510133" y="607365"/>
                  </a:lnTo>
                  <a:lnTo>
                    <a:pt x="546981" y="579562"/>
                  </a:lnTo>
                  <a:lnTo>
                    <a:pt x="579562" y="546981"/>
                  </a:lnTo>
                  <a:lnTo>
                    <a:pt x="607365" y="510133"/>
                  </a:lnTo>
                  <a:lnTo>
                    <a:pt x="629879" y="469528"/>
                  </a:lnTo>
                  <a:lnTo>
                    <a:pt x="646593" y="425679"/>
                  </a:lnTo>
                  <a:lnTo>
                    <a:pt x="656996" y="379095"/>
                  </a:lnTo>
                  <a:lnTo>
                    <a:pt x="660577" y="330288"/>
                  </a:lnTo>
                  <a:lnTo>
                    <a:pt x="656996" y="281481"/>
                  </a:lnTo>
                  <a:lnTo>
                    <a:pt x="646593" y="234898"/>
                  </a:lnTo>
                  <a:lnTo>
                    <a:pt x="629879" y="191048"/>
                  </a:lnTo>
                  <a:lnTo>
                    <a:pt x="607365" y="150444"/>
                  </a:lnTo>
                  <a:lnTo>
                    <a:pt x="579562" y="113596"/>
                  </a:lnTo>
                  <a:lnTo>
                    <a:pt x="546981" y="81015"/>
                  </a:lnTo>
                  <a:lnTo>
                    <a:pt x="510133" y="53212"/>
                  </a:lnTo>
                  <a:lnTo>
                    <a:pt x="469528" y="30698"/>
                  </a:lnTo>
                  <a:lnTo>
                    <a:pt x="425679" y="13984"/>
                  </a:lnTo>
                  <a:lnTo>
                    <a:pt x="379095" y="3581"/>
                  </a:lnTo>
                  <a:lnTo>
                    <a:pt x="330288" y="0"/>
                  </a:lnTo>
                  <a:close/>
                </a:path>
              </a:pathLst>
            </a:custGeom>
            <a:solidFill>
              <a:srgbClr val="7EBE42"/>
            </a:solidFill>
          </p:spPr>
          <p:txBody>
            <a:bodyPr wrap="square" lIns="0" tIns="0" rIns="0" bIns="0" rtlCol="0"/>
            <a:lstStyle/>
            <a:p>
              <a:endParaRPr/>
            </a:p>
          </p:txBody>
        </p:sp>
        <p:sp>
          <p:nvSpPr>
            <p:cNvPr id="65" name="object 87">
              <a:extLst>
                <a:ext uri="{FF2B5EF4-FFF2-40B4-BE49-F238E27FC236}">
                  <a16:creationId xmlns:a16="http://schemas.microsoft.com/office/drawing/2014/main" id="{22E67370-D5AC-1A39-CAFD-1627B1B95C72}"/>
                </a:ext>
              </a:extLst>
            </p:cNvPr>
            <p:cNvSpPr/>
            <p:nvPr/>
          </p:nvSpPr>
          <p:spPr>
            <a:xfrm>
              <a:off x="4736857" y="4911589"/>
              <a:ext cx="328295" cy="424180"/>
            </a:xfrm>
            <a:custGeom>
              <a:avLst/>
              <a:gdLst/>
              <a:ahLst/>
              <a:cxnLst/>
              <a:rect l="l" t="t" r="r" b="b"/>
              <a:pathLst>
                <a:path w="328295" h="424179">
                  <a:moveTo>
                    <a:pt x="68268" y="0"/>
                  </a:moveTo>
                  <a:lnTo>
                    <a:pt x="65271" y="2806"/>
                  </a:lnTo>
                  <a:lnTo>
                    <a:pt x="64783" y="24668"/>
                  </a:lnTo>
                  <a:lnTo>
                    <a:pt x="66379" y="63034"/>
                  </a:lnTo>
                  <a:lnTo>
                    <a:pt x="73314" y="106313"/>
                  </a:lnTo>
                  <a:lnTo>
                    <a:pt x="89007" y="139306"/>
                  </a:lnTo>
                  <a:lnTo>
                    <a:pt x="95002" y="145745"/>
                  </a:lnTo>
                  <a:lnTo>
                    <a:pt x="102063" y="149009"/>
                  </a:lnTo>
                  <a:lnTo>
                    <a:pt x="110001" y="149009"/>
                  </a:lnTo>
                  <a:lnTo>
                    <a:pt x="126395" y="146821"/>
                  </a:lnTo>
                  <a:lnTo>
                    <a:pt x="138807" y="141084"/>
                  </a:lnTo>
                  <a:lnTo>
                    <a:pt x="148520" y="133032"/>
                  </a:lnTo>
                  <a:lnTo>
                    <a:pt x="166263" y="113671"/>
                  </a:lnTo>
                  <a:lnTo>
                    <a:pt x="178100" y="104767"/>
                  </a:lnTo>
                  <a:lnTo>
                    <a:pt x="194559" y="98660"/>
                  </a:lnTo>
                  <a:lnTo>
                    <a:pt x="217874" y="96824"/>
                  </a:lnTo>
                  <a:lnTo>
                    <a:pt x="248640" y="105264"/>
                  </a:lnTo>
                  <a:lnTo>
                    <a:pt x="276410" y="126823"/>
                  </a:lnTo>
                  <a:lnTo>
                    <a:pt x="298611" y="158748"/>
                  </a:lnTo>
                  <a:lnTo>
                    <a:pt x="312667" y="198285"/>
                  </a:lnTo>
                  <a:lnTo>
                    <a:pt x="315238" y="246747"/>
                  </a:lnTo>
                  <a:lnTo>
                    <a:pt x="302018" y="290755"/>
                  </a:lnTo>
                  <a:lnTo>
                    <a:pt x="273930" y="328488"/>
                  </a:lnTo>
                  <a:lnTo>
                    <a:pt x="231895" y="358127"/>
                  </a:lnTo>
                  <a:lnTo>
                    <a:pt x="168676" y="377813"/>
                  </a:lnTo>
                  <a:lnTo>
                    <a:pt x="115712" y="374421"/>
                  </a:lnTo>
                  <a:lnTo>
                    <a:pt x="74965" y="358455"/>
                  </a:lnTo>
                  <a:lnTo>
                    <a:pt x="48393" y="340423"/>
                  </a:lnTo>
                  <a:lnTo>
                    <a:pt x="41378" y="336495"/>
                  </a:lnTo>
                  <a:lnTo>
                    <a:pt x="1993" y="366675"/>
                  </a:lnTo>
                  <a:lnTo>
                    <a:pt x="0" y="389402"/>
                  </a:lnTo>
                  <a:lnTo>
                    <a:pt x="7321" y="419633"/>
                  </a:lnTo>
                  <a:lnTo>
                    <a:pt x="8312" y="422198"/>
                  </a:lnTo>
                  <a:lnTo>
                    <a:pt x="10712" y="423760"/>
                  </a:lnTo>
                  <a:lnTo>
                    <a:pt x="13252" y="423760"/>
                  </a:lnTo>
                  <a:lnTo>
                    <a:pt x="14827" y="423608"/>
                  </a:lnTo>
                  <a:lnTo>
                    <a:pt x="18878" y="421970"/>
                  </a:lnTo>
                  <a:lnTo>
                    <a:pt x="20478" y="418172"/>
                  </a:lnTo>
                  <a:lnTo>
                    <a:pt x="19183" y="414807"/>
                  </a:lnTo>
                  <a:lnTo>
                    <a:pt x="12933" y="390900"/>
                  </a:lnTo>
                  <a:lnTo>
                    <a:pt x="26879" y="350634"/>
                  </a:lnTo>
                  <a:lnTo>
                    <a:pt x="36582" y="347459"/>
                  </a:lnTo>
                  <a:lnTo>
                    <a:pt x="40392" y="350608"/>
                  </a:lnTo>
                  <a:lnTo>
                    <a:pt x="61974" y="365956"/>
                  </a:lnTo>
                  <a:lnTo>
                    <a:pt x="93578" y="381335"/>
                  </a:lnTo>
                  <a:lnTo>
                    <a:pt x="134111" y="390962"/>
                  </a:lnTo>
                  <a:lnTo>
                    <a:pt x="182481" y="389053"/>
                  </a:lnTo>
                  <a:lnTo>
                    <a:pt x="237597" y="369823"/>
                  </a:lnTo>
                  <a:lnTo>
                    <a:pt x="283230" y="337588"/>
                  </a:lnTo>
                  <a:lnTo>
                    <a:pt x="313694" y="296460"/>
                  </a:lnTo>
                  <a:lnTo>
                    <a:pt x="327993" y="248424"/>
                  </a:lnTo>
                  <a:lnTo>
                    <a:pt x="325126" y="195465"/>
                  </a:lnTo>
                  <a:lnTo>
                    <a:pt x="309465" y="151961"/>
                  </a:lnTo>
                  <a:lnTo>
                    <a:pt x="284497" y="116817"/>
                  </a:lnTo>
                  <a:lnTo>
                    <a:pt x="253126" y="93070"/>
                  </a:lnTo>
                  <a:lnTo>
                    <a:pt x="218255" y="83756"/>
                  </a:lnTo>
                  <a:lnTo>
                    <a:pt x="190980" y="86041"/>
                  </a:lnTo>
                  <a:lnTo>
                    <a:pt x="171534" y="93500"/>
                  </a:lnTo>
                  <a:lnTo>
                    <a:pt x="157700" y="103955"/>
                  </a:lnTo>
                  <a:lnTo>
                    <a:pt x="139938" y="123344"/>
                  </a:lnTo>
                  <a:lnTo>
                    <a:pt x="132132" y="129922"/>
                  </a:lnTo>
                  <a:lnTo>
                    <a:pt x="122575" y="134331"/>
                  </a:lnTo>
                  <a:lnTo>
                    <a:pt x="110001" y="135940"/>
                  </a:lnTo>
                  <a:lnTo>
                    <a:pt x="105619" y="135940"/>
                  </a:lnTo>
                  <a:lnTo>
                    <a:pt x="79952" y="70534"/>
                  </a:lnTo>
                  <a:lnTo>
                    <a:pt x="77659" y="34550"/>
                  </a:lnTo>
                  <a:lnTo>
                    <a:pt x="78022" y="3428"/>
                  </a:lnTo>
                  <a:lnTo>
                    <a:pt x="75304" y="355"/>
                  </a:lnTo>
                  <a:lnTo>
                    <a:pt x="68268" y="0"/>
                  </a:lnTo>
                  <a:close/>
                </a:path>
              </a:pathLst>
            </a:custGeom>
            <a:solidFill>
              <a:srgbClr val="FFFFFF"/>
            </a:solidFill>
          </p:spPr>
          <p:txBody>
            <a:bodyPr wrap="square" lIns="0" tIns="0" rIns="0" bIns="0" rtlCol="0"/>
            <a:lstStyle/>
            <a:p>
              <a:endParaRPr/>
            </a:p>
          </p:txBody>
        </p:sp>
        <p:pic>
          <p:nvPicPr>
            <p:cNvPr id="66" name="object 88">
              <a:extLst>
                <a:ext uri="{FF2B5EF4-FFF2-40B4-BE49-F238E27FC236}">
                  <a16:creationId xmlns:a16="http://schemas.microsoft.com/office/drawing/2014/main" id="{028796BE-12CE-67C5-308B-FC8D38C6F7FA}"/>
                </a:ext>
              </a:extLst>
            </p:cNvPr>
            <p:cNvPicPr/>
            <p:nvPr/>
          </p:nvPicPr>
          <p:blipFill>
            <a:blip r:embed="rId7" cstate="print"/>
            <a:stretch>
              <a:fillRect/>
            </a:stretch>
          </p:blipFill>
          <p:spPr>
            <a:xfrm>
              <a:off x="4708877" y="4911486"/>
              <a:ext cx="224055" cy="429023"/>
            </a:xfrm>
            <a:prstGeom prst="rect">
              <a:avLst/>
            </a:prstGeom>
          </p:spPr>
        </p:pic>
      </p:grpSp>
      <p:grpSp>
        <p:nvGrpSpPr>
          <p:cNvPr id="67" name="object 89">
            <a:extLst>
              <a:ext uri="{FF2B5EF4-FFF2-40B4-BE49-F238E27FC236}">
                <a16:creationId xmlns:a16="http://schemas.microsoft.com/office/drawing/2014/main" id="{5A2E68CE-D493-C29A-B63E-3EFDBC5FBADD}"/>
              </a:ext>
            </a:extLst>
          </p:cNvPr>
          <p:cNvGrpSpPr/>
          <p:nvPr/>
        </p:nvGrpSpPr>
        <p:grpSpPr>
          <a:xfrm>
            <a:off x="7261642" y="4795845"/>
            <a:ext cx="661035" cy="661035"/>
            <a:chOff x="7261642" y="4795845"/>
            <a:chExt cx="661035" cy="661035"/>
          </a:xfrm>
        </p:grpSpPr>
        <p:sp>
          <p:nvSpPr>
            <p:cNvPr id="68" name="object 90">
              <a:extLst>
                <a:ext uri="{FF2B5EF4-FFF2-40B4-BE49-F238E27FC236}">
                  <a16:creationId xmlns:a16="http://schemas.microsoft.com/office/drawing/2014/main" id="{F13034FB-C80E-AE78-83FE-9A203AE14BCF}"/>
                </a:ext>
              </a:extLst>
            </p:cNvPr>
            <p:cNvSpPr/>
            <p:nvPr/>
          </p:nvSpPr>
          <p:spPr>
            <a:xfrm>
              <a:off x="7261642" y="4795845"/>
              <a:ext cx="661035" cy="661035"/>
            </a:xfrm>
            <a:custGeom>
              <a:avLst/>
              <a:gdLst/>
              <a:ahLst/>
              <a:cxnLst/>
              <a:rect l="l" t="t" r="r" b="b"/>
              <a:pathLst>
                <a:path w="661034" h="661035">
                  <a:moveTo>
                    <a:pt x="330288" y="0"/>
                  </a:moveTo>
                  <a:lnTo>
                    <a:pt x="281481" y="3581"/>
                  </a:lnTo>
                  <a:lnTo>
                    <a:pt x="234898" y="13984"/>
                  </a:lnTo>
                  <a:lnTo>
                    <a:pt x="191048" y="30698"/>
                  </a:lnTo>
                  <a:lnTo>
                    <a:pt x="150444" y="53212"/>
                  </a:lnTo>
                  <a:lnTo>
                    <a:pt x="113596" y="81015"/>
                  </a:lnTo>
                  <a:lnTo>
                    <a:pt x="81015" y="113596"/>
                  </a:lnTo>
                  <a:lnTo>
                    <a:pt x="53212" y="150444"/>
                  </a:lnTo>
                  <a:lnTo>
                    <a:pt x="30698" y="191048"/>
                  </a:lnTo>
                  <a:lnTo>
                    <a:pt x="13984" y="234898"/>
                  </a:lnTo>
                  <a:lnTo>
                    <a:pt x="3581" y="281481"/>
                  </a:lnTo>
                  <a:lnTo>
                    <a:pt x="0" y="330288"/>
                  </a:lnTo>
                  <a:lnTo>
                    <a:pt x="3581" y="379095"/>
                  </a:lnTo>
                  <a:lnTo>
                    <a:pt x="13984" y="425679"/>
                  </a:lnTo>
                  <a:lnTo>
                    <a:pt x="30698" y="469528"/>
                  </a:lnTo>
                  <a:lnTo>
                    <a:pt x="53212" y="510133"/>
                  </a:lnTo>
                  <a:lnTo>
                    <a:pt x="81015" y="546981"/>
                  </a:lnTo>
                  <a:lnTo>
                    <a:pt x="113596" y="579562"/>
                  </a:lnTo>
                  <a:lnTo>
                    <a:pt x="150444" y="607365"/>
                  </a:lnTo>
                  <a:lnTo>
                    <a:pt x="191048" y="629879"/>
                  </a:lnTo>
                  <a:lnTo>
                    <a:pt x="234898" y="646593"/>
                  </a:lnTo>
                  <a:lnTo>
                    <a:pt x="281481" y="656996"/>
                  </a:lnTo>
                  <a:lnTo>
                    <a:pt x="330288" y="660577"/>
                  </a:lnTo>
                  <a:lnTo>
                    <a:pt x="379095" y="656996"/>
                  </a:lnTo>
                  <a:lnTo>
                    <a:pt x="425679" y="646593"/>
                  </a:lnTo>
                  <a:lnTo>
                    <a:pt x="469528" y="629879"/>
                  </a:lnTo>
                  <a:lnTo>
                    <a:pt x="510133" y="607365"/>
                  </a:lnTo>
                  <a:lnTo>
                    <a:pt x="546981" y="579562"/>
                  </a:lnTo>
                  <a:lnTo>
                    <a:pt x="579562" y="546981"/>
                  </a:lnTo>
                  <a:lnTo>
                    <a:pt x="607365" y="510133"/>
                  </a:lnTo>
                  <a:lnTo>
                    <a:pt x="629879" y="469528"/>
                  </a:lnTo>
                  <a:lnTo>
                    <a:pt x="646593" y="425679"/>
                  </a:lnTo>
                  <a:lnTo>
                    <a:pt x="656996" y="379095"/>
                  </a:lnTo>
                  <a:lnTo>
                    <a:pt x="660577" y="330288"/>
                  </a:lnTo>
                  <a:lnTo>
                    <a:pt x="656996" y="281481"/>
                  </a:lnTo>
                  <a:lnTo>
                    <a:pt x="646593" y="234898"/>
                  </a:lnTo>
                  <a:lnTo>
                    <a:pt x="629879" y="191048"/>
                  </a:lnTo>
                  <a:lnTo>
                    <a:pt x="607365" y="150444"/>
                  </a:lnTo>
                  <a:lnTo>
                    <a:pt x="579562" y="113596"/>
                  </a:lnTo>
                  <a:lnTo>
                    <a:pt x="546981" y="81015"/>
                  </a:lnTo>
                  <a:lnTo>
                    <a:pt x="510133" y="53212"/>
                  </a:lnTo>
                  <a:lnTo>
                    <a:pt x="469528" y="30698"/>
                  </a:lnTo>
                  <a:lnTo>
                    <a:pt x="425679" y="13984"/>
                  </a:lnTo>
                  <a:lnTo>
                    <a:pt x="379095" y="3581"/>
                  </a:lnTo>
                  <a:lnTo>
                    <a:pt x="330288" y="0"/>
                  </a:lnTo>
                  <a:close/>
                </a:path>
              </a:pathLst>
            </a:custGeom>
            <a:solidFill>
              <a:srgbClr val="7EBE42"/>
            </a:solidFill>
          </p:spPr>
          <p:txBody>
            <a:bodyPr wrap="square" lIns="0" tIns="0" rIns="0" bIns="0" rtlCol="0"/>
            <a:lstStyle/>
            <a:p>
              <a:endParaRPr/>
            </a:p>
          </p:txBody>
        </p:sp>
        <p:pic>
          <p:nvPicPr>
            <p:cNvPr id="69" name="object 91">
              <a:extLst>
                <a:ext uri="{FF2B5EF4-FFF2-40B4-BE49-F238E27FC236}">
                  <a16:creationId xmlns:a16="http://schemas.microsoft.com/office/drawing/2014/main" id="{D32EA4ED-B0AC-962A-1E81-83266DF16CBB}"/>
                </a:ext>
              </a:extLst>
            </p:cNvPr>
            <p:cNvPicPr/>
            <p:nvPr/>
          </p:nvPicPr>
          <p:blipFill>
            <a:blip r:embed="rId8" cstate="print"/>
            <a:stretch>
              <a:fillRect/>
            </a:stretch>
          </p:blipFill>
          <p:spPr>
            <a:xfrm>
              <a:off x="7545783" y="4873499"/>
              <a:ext cx="215671" cy="267928"/>
            </a:xfrm>
            <a:prstGeom prst="rect">
              <a:avLst/>
            </a:prstGeom>
          </p:spPr>
        </p:pic>
        <p:sp>
          <p:nvSpPr>
            <p:cNvPr id="70" name="object 92">
              <a:extLst>
                <a:ext uri="{FF2B5EF4-FFF2-40B4-BE49-F238E27FC236}">
                  <a16:creationId xmlns:a16="http://schemas.microsoft.com/office/drawing/2014/main" id="{80B8D272-D8FF-DF25-6B1A-F2AF08657A5F}"/>
                </a:ext>
              </a:extLst>
            </p:cNvPr>
            <p:cNvSpPr/>
            <p:nvPr/>
          </p:nvSpPr>
          <p:spPr>
            <a:xfrm>
              <a:off x="7356221" y="5167401"/>
              <a:ext cx="274955" cy="135890"/>
            </a:xfrm>
            <a:custGeom>
              <a:avLst/>
              <a:gdLst/>
              <a:ahLst/>
              <a:cxnLst/>
              <a:rect l="l" t="t" r="r" b="b"/>
              <a:pathLst>
                <a:path w="274954" h="135889">
                  <a:moveTo>
                    <a:pt x="274383" y="89090"/>
                  </a:moveTo>
                  <a:lnTo>
                    <a:pt x="270941" y="85559"/>
                  </a:lnTo>
                  <a:lnTo>
                    <a:pt x="188836" y="85559"/>
                  </a:lnTo>
                  <a:lnTo>
                    <a:pt x="185394" y="89090"/>
                  </a:lnTo>
                  <a:lnTo>
                    <a:pt x="185394" y="97815"/>
                  </a:lnTo>
                  <a:lnTo>
                    <a:pt x="188836" y="101358"/>
                  </a:lnTo>
                  <a:lnTo>
                    <a:pt x="266712" y="101358"/>
                  </a:lnTo>
                  <a:lnTo>
                    <a:pt x="270941" y="101358"/>
                  </a:lnTo>
                  <a:lnTo>
                    <a:pt x="274383" y="97815"/>
                  </a:lnTo>
                  <a:lnTo>
                    <a:pt x="274383" y="89090"/>
                  </a:lnTo>
                  <a:close/>
                </a:path>
                <a:path w="274954" h="135889">
                  <a:moveTo>
                    <a:pt x="274383" y="3530"/>
                  </a:moveTo>
                  <a:lnTo>
                    <a:pt x="270941" y="0"/>
                  </a:lnTo>
                  <a:lnTo>
                    <a:pt x="172123" y="0"/>
                  </a:lnTo>
                  <a:lnTo>
                    <a:pt x="131495" y="23698"/>
                  </a:lnTo>
                  <a:lnTo>
                    <a:pt x="100507" y="76873"/>
                  </a:lnTo>
                  <a:lnTo>
                    <a:pt x="95910" y="79565"/>
                  </a:lnTo>
                  <a:lnTo>
                    <a:pt x="15875" y="79565"/>
                  </a:lnTo>
                  <a:lnTo>
                    <a:pt x="9423" y="82943"/>
                  </a:lnTo>
                  <a:lnTo>
                    <a:pt x="1117" y="94767"/>
                  </a:lnTo>
                  <a:lnTo>
                    <a:pt x="0" y="102133"/>
                  </a:lnTo>
                  <a:lnTo>
                    <a:pt x="2209" y="109067"/>
                  </a:lnTo>
                  <a:lnTo>
                    <a:pt x="7632" y="119926"/>
                  </a:lnTo>
                  <a:lnTo>
                    <a:pt x="15849" y="128320"/>
                  </a:lnTo>
                  <a:lnTo>
                    <a:pt x="26149" y="133731"/>
                  </a:lnTo>
                  <a:lnTo>
                    <a:pt x="37871" y="135648"/>
                  </a:lnTo>
                  <a:lnTo>
                    <a:pt x="116217" y="135648"/>
                  </a:lnTo>
                  <a:lnTo>
                    <a:pt x="152730" y="116027"/>
                  </a:lnTo>
                  <a:lnTo>
                    <a:pt x="187896" y="64109"/>
                  </a:lnTo>
                  <a:lnTo>
                    <a:pt x="187045" y="59194"/>
                  </a:lnTo>
                  <a:lnTo>
                    <a:pt x="180098" y="54203"/>
                  </a:lnTo>
                  <a:lnTo>
                    <a:pt x="175310" y="55079"/>
                  </a:lnTo>
                  <a:lnTo>
                    <a:pt x="140157" y="106984"/>
                  </a:lnTo>
                  <a:lnTo>
                    <a:pt x="135445" y="112395"/>
                  </a:lnTo>
                  <a:lnTo>
                    <a:pt x="129717" y="116433"/>
                  </a:lnTo>
                  <a:lnTo>
                    <a:pt x="123215" y="118973"/>
                  </a:lnTo>
                  <a:lnTo>
                    <a:pt x="116217" y="119849"/>
                  </a:lnTo>
                  <a:lnTo>
                    <a:pt x="37871" y="119849"/>
                  </a:lnTo>
                  <a:lnTo>
                    <a:pt x="16141" y="102069"/>
                  </a:lnTo>
                  <a:lnTo>
                    <a:pt x="16471" y="99885"/>
                  </a:lnTo>
                  <a:lnTo>
                    <a:pt x="18935" y="96367"/>
                  </a:lnTo>
                  <a:lnTo>
                    <a:pt x="20853" y="95364"/>
                  </a:lnTo>
                  <a:lnTo>
                    <a:pt x="91020" y="95364"/>
                  </a:lnTo>
                  <a:lnTo>
                    <a:pt x="98539" y="94335"/>
                  </a:lnTo>
                  <a:lnTo>
                    <a:pt x="105473" y="91414"/>
                  </a:lnTo>
                  <a:lnTo>
                    <a:pt x="111480" y="86791"/>
                  </a:lnTo>
                  <a:lnTo>
                    <a:pt x="116192" y="80683"/>
                  </a:lnTo>
                  <a:lnTo>
                    <a:pt x="144653" y="31826"/>
                  </a:lnTo>
                  <a:lnTo>
                    <a:pt x="149796" y="25146"/>
                  </a:lnTo>
                  <a:lnTo>
                    <a:pt x="156349" y="20104"/>
                  </a:lnTo>
                  <a:lnTo>
                    <a:pt x="163918" y="16903"/>
                  </a:lnTo>
                  <a:lnTo>
                    <a:pt x="172123" y="15798"/>
                  </a:lnTo>
                  <a:lnTo>
                    <a:pt x="270941" y="15798"/>
                  </a:lnTo>
                  <a:lnTo>
                    <a:pt x="274383" y="12255"/>
                  </a:lnTo>
                  <a:lnTo>
                    <a:pt x="274383" y="3530"/>
                  </a:lnTo>
                  <a:close/>
                </a:path>
              </a:pathLst>
            </a:custGeom>
            <a:solidFill>
              <a:srgbClr val="FFFFFF"/>
            </a:solidFill>
          </p:spPr>
          <p:txBody>
            <a:bodyPr wrap="square" lIns="0" tIns="0" rIns="0" bIns="0" rtlCol="0"/>
            <a:lstStyle/>
            <a:p>
              <a:endParaRPr/>
            </a:p>
          </p:txBody>
        </p:sp>
        <p:pic>
          <p:nvPicPr>
            <p:cNvPr id="71" name="object 93">
              <a:extLst>
                <a:ext uri="{FF2B5EF4-FFF2-40B4-BE49-F238E27FC236}">
                  <a16:creationId xmlns:a16="http://schemas.microsoft.com/office/drawing/2014/main" id="{74566C82-CCC4-B41E-1C2F-5769E37C817A}"/>
                </a:ext>
              </a:extLst>
            </p:cNvPr>
            <p:cNvPicPr/>
            <p:nvPr/>
          </p:nvPicPr>
          <p:blipFill>
            <a:blip r:embed="rId9" cstate="print"/>
            <a:stretch>
              <a:fillRect/>
            </a:stretch>
          </p:blipFill>
          <p:spPr>
            <a:xfrm>
              <a:off x="7375460" y="5140242"/>
              <a:ext cx="87096" cy="89700"/>
            </a:xfrm>
            <a:prstGeom prst="rect">
              <a:avLst/>
            </a:prstGeom>
          </p:spPr>
        </p:pic>
        <p:pic>
          <p:nvPicPr>
            <p:cNvPr id="72" name="object 94">
              <a:extLst>
                <a:ext uri="{FF2B5EF4-FFF2-40B4-BE49-F238E27FC236}">
                  <a16:creationId xmlns:a16="http://schemas.microsoft.com/office/drawing/2014/main" id="{9920B8AA-1A0B-AEF4-1FEF-86800FA96113}"/>
                </a:ext>
              </a:extLst>
            </p:cNvPr>
            <p:cNvPicPr/>
            <p:nvPr/>
          </p:nvPicPr>
          <p:blipFill>
            <a:blip r:embed="rId10" cstate="print"/>
            <a:stretch>
              <a:fillRect/>
            </a:stretch>
          </p:blipFill>
          <p:spPr>
            <a:xfrm>
              <a:off x="7615260" y="5156038"/>
              <a:ext cx="211277" cy="147002"/>
            </a:xfrm>
            <a:prstGeom prst="rect">
              <a:avLst/>
            </a:prstGeom>
          </p:spPr>
        </p:pic>
      </p:grpSp>
      <p:sp>
        <p:nvSpPr>
          <p:cNvPr id="73" name="object 95">
            <a:extLst>
              <a:ext uri="{FF2B5EF4-FFF2-40B4-BE49-F238E27FC236}">
                <a16:creationId xmlns:a16="http://schemas.microsoft.com/office/drawing/2014/main" id="{668FA010-E938-D0EF-8230-97C5E14B2839}"/>
              </a:ext>
            </a:extLst>
          </p:cNvPr>
          <p:cNvSpPr txBox="1"/>
          <p:nvPr/>
        </p:nvSpPr>
        <p:spPr>
          <a:xfrm>
            <a:off x="2321900" y="6449497"/>
            <a:ext cx="9448800" cy="162560"/>
          </a:xfrm>
          <a:prstGeom prst="rect">
            <a:avLst/>
          </a:prstGeom>
        </p:spPr>
        <p:txBody>
          <a:bodyPr vert="horz" wrap="square" lIns="0" tIns="10795" rIns="0" bIns="0" rtlCol="0">
            <a:spAutoFit/>
          </a:bodyPr>
          <a:lstStyle/>
          <a:p>
            <a:pPr marL="12700">
              <a:lnSpc>
                <a:spcPct val="100000"/>
              </a:lnSpc>
              <a:spcBef>
                <a:spcPts val="85"/>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grpSp>
        <p:nvGrpSpPr>
          <p:cNvPr id="93" name="Group 92">
            <a:extLst>
              <a:ext uri="{FF2B5EF4-FFF2-40B4-BE49-F238E27FC236}">
                <a16:creationId xmlns:a16="http://schemas.microsoft.com/office/drawing/2014/main" id="{8CBA6A4D-B517-73DE-587D-F7835758B404}"/>
              </a:ext>
            </a:extLst>
          </p:cNvPr>
          <p:cNvGrpSpPr/>
          <p:nvPr/>
        </p:nvGrpSpPr>
        <p:grpSpPr>
          <a:xfrm>
            <a:off x="2250046" y="1230152"/>
            <a:ext cx="9562715" cy="1694591"/>
            <a:chOff x="876296" y="1250015"/>
            <a:chExt cx="9562715" cy="1694591"/>
          </a:xfrm>
        </p:grpSpPr>
        <p:sp>
          <p:nvSpPr>
            <p:cNvPr id="23" name="object 22">
              <a:extLst>
                <a:ext uri="{FF2B5EF4-FFF2-40B4-BE49-F238E27FC236}">
                  <a16:creationId xmlns:a16="http://schemas.microsoft.com/office/drawing/2014/main" id="{4FFF8A53-6F0B-D6B0-0269-732ED5178FB0}"/>
                </a:ext>
              </a:extLst>
            </p:cNvPr>
            <p:cNvSpPr/>
            <p:nvPr/>
          </p:nvSpPr>
          <p:spPr>
            <a:xfrm>
              <a:off x="3587315" y="1560941"/>
              <a:ext cx="2508250" cy="1377315"/>
            </a:xfrm>
            <a:custGeom>
              <a:avLst/>
              <a:gdLst/>
              <a:ahLst/>
              <a:cxnLst/>
              <a:rect l="l" t="t" r="r" b="b"/>
              <a:pathLst>
                <a:path w="2508250" h="1377314">
                  <a:moveTo>
                    <a:pt x="1857171"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close/>
                </a:path>
              </a:pathLst>
            </a:custGeom>
            <a:solidFill>
              <a:srgbClr val="7EBE42"/>
            </a:solidFill>
          </p:spPr>
          <p:txBody>
            <a:bodyPr wrap="square" lIns="0" tIns="0" rIns="0" bIns="0" rtlCol="0"/>
            <a:lstStyle/>
            <a:p>
              <a:endParaRPr/>
            </a:p>
          </p:txBody>
        </p:sp>
        <p:grpSp>
          <p:nvGrpSpPr>
            <p:cNvPr id="24" name="object 23">
              <a:extLst>
                <a:ext uri="{FF2B5EF4-FFF2-40B4-BE49-F238E27FC236}">
                  <a16:creationId xmlns:a16="http://schemas.microsoft.com/office/drawing/2014/main" id="{73AB63DE-3F51-850E-1666-9414F0F5FC15}"/>
                </a:ext>
              </a:extLst>
            </p:cNvPr>
            <p:cNvGrpSpPr/>
            <p:nvPr/>
          </p:nvGrpSpPr>
          <p:grpSpPr>
            <a:xfrm>
              <a:off x="3581276" y="1554902"/>
              <a:ext cx="2520315" cy="1389380"/>
              <a:chOff x="3581276" y="1554902"/>
              <a:chExt cx="2520315" cy="1389380"/>
            </a:xfrm>
          </p:grpSpPr>
          <p:sp>
            <p:nvSpPr>
              <p:cNvPr id="25" name="object 24">
                <a:extLst>
                  <a:ext uri="{FF2B5EF4-FFF2-40B4-BE49-F238E27FC236}">
                    <a16:creationId xmlns:a16="http://schemas.microsoft.com/office/drawing/2014/main" id="{85F715A1-5A43-16C8-D565-0C45DE4E8265}"/>
                  </a:ext>
                </a:extLst>
              </p:cNvPr>
              <p:cNvSpPr/>
              <p:nvPr/>
            </p:nvSpPr>
            <p:spPr>
              <a:xfrm>
                <a:off x="3587315" y="1560941"/>
                <a:ext cx="2508250" cy="1377315"/>
              </a:xfrm>
              <a:custGeom>
                <a:avLst/>
                <a:gdLst/>
                <a:ahLst/>
                <a:cxnLst/>
                <a:rect l="l" t="t" r="r" b="b"/>
                <a:pathLst>
                  <a:path w="2508250" h="13773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lnTo>
                      <a:pt x="650735" y="0"/>
                    </a:lnTo>
                    <a:close/>
                  </a:path>
                </a:pathLst>
              </a:custGeom>
              <a:ln w="12077">
                <a:solidFill>
                  <a:srgbClr val="7EBE42"/>
                </a:solidFill>
              </a:ln>
            </p:spPr>
            <p:txBody>
              <a:bodyPr wrap="square" lIns="0" tIns="0" rIns="0" bIns="0" rtlCol="0"/>
              <a:lstStyle/>
              <a:p>
                <a:endParaRPr/>
              </a:p>
            </p:txBody>
          </p:sp>
          <p:sp>
            <p:nvSpPr>
              <p:cNvPr id="26" name="object 25">
                <a:extLst>
                  <a:ext uri="{FF2B5EF4-FFF2-40B4-BE49-F238E27FC236}">
                    <a16:creationId xmlns:a16="http://schemas.microsoft.com/office/drawing/2014/main" id="{41C37C6A-07EF-CA09-E8C3-C71D2AE4077E}"/>
                  </a:ext>
                </a:extLst>
              </p:cNvPr>
              <p:cNvSpPr/>
              <p:nvPr/>
            </p:nvSpPr>
            <p:spPr>
              <a:xfrm>
                <a:off x="3651507" y="1625658"/>
                <a:ext cx="2379980" cy="1247775"/>
              </a:xfrm>
              <a:custGeom>
                <a:avLst/>
                <a:gdLst/>
                <a:ahLst/>
                <a:cxnLst/>
                <a:rect l="l" t="t" r="r" b="b"/>
                <a:pathLst>
                  <a:path w="2379979" h="1247775">
                    <a:moveTo>
                      <a:pt x="1774177"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close/>
                  </a:path>
                </a:pathLst>
              </a:custGeom>
              <a:solidFill>
                <a:srgbClr val="FFFFFF"/>
              </a:solidFill>
            </p:spPr>
            <p:txBody>
              <a:bodyPr wrap="square" lIns="0" tIns="0" rIns="0" bIns="0" rtlCol="0"/>
              <a:lstStyle/>
              <a:p>
                <a:endParaRPr/>
              </a:p>
            </p:txBody>
          </p:sp>
          <p:sp>
            <p:nvSpPr>
              <p:cNvPr id="27" name="object 26">
                <a:extLst>
                  <a:ext uri="{FF2B5EF4-FFF2-40B4-BE49-F238E27FC236}">
                    <a16:creationId xmlns:a16="http://schemas.microsoft.com/office/drawing/2014/main" id="{0FE307F9-55D2-2C01-DCDF-245C3CB2EAC0}"/>
                  </a:ext>
                </a:extLst>
              </p:cNvPr>
              <p:cNvSpPr/>
              <p:nvPr/>
            </p:nvSpPr>
            <p:spPr>
              <a:xfrm>
                <a:off x="3651507" y="1625658"/>
                <a:ext cx="2379980" cy="1247775"/>
              </a:xfrm>
              <a:custGeom>
                <a:avLst/>
                <a:gdLst/>
                <a:ahLst/>
                <a:cxnLst/>
                <a:rect l="l" t="t" r="r" b="b"/>
                <a:pathLst>
                  <a:path w="2379979" h="1247775">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lnTo>
                      <a:pt x="605345" y="0"/>
                    </a:lnTo>
                    <a:close/>
                  </a:path>
                </a:pathLst>
              </a:custGeom>
              <a:ln w="11239">
                <a:solidFill>
                  <a:srgbClr val="7EBE42"/>
                </a:solidFill>
              </a:ln>
            </p:spPr>
            <p:txBody>
              <a:bodyPr wrap="square" lIns="0" tIns="0" rIns="0" bIns="0" rtlCol="0"/>
              <a:lstStyle/>
              <a:p>
                <a:endParaRPr/>
              </a:p>
            </p:txBody>
          </p:sp>
        </p:grpSp>
        <p:grpSp>
          <p:nvGrpSpPr>
            <p:cNvPr id="29" name="object 28">
              <a:extLst>
                <a:ext uri="{FF2B5EF4-FFF2-40B4-BE49-F238E27FC236}">
                  <a16:creationId xmlns:a16="http://schemas.microsoft.com/office/drawing/2014/main" id="{8930420E-AF2B-F447-A4D5-1196AA6AA63C}"/>
                </a:ext>
              </a:extLst>
            </p:cNvPr>
            <p:cNvGrpSpPr/>
            <p:nvPr/>
          </p:nvGrpSpPr>
          <p:grpSpPr>
            <a:xfrm>
              <a:off x="6285944" y="1554902"/>
              <a:ext cx="2520315" cy="1389380"/>
              <a:chOff x="6285944" y="1554902"/>
              <a:chExt cx="2520315" cy="1389380"/>
            </a:xfrm>
          </p:grpSpPr>
          <p:sp>
            <p:nvSpPr>
              <p:cNvPr id="30" name="object 29">
                <a:extLst>
                  <a:ext uri="{FF2B5EF4-FFF2-40B4-BE49-F238E27FC236}">
                    <a16:creationId xmlns:a16="http://schemas.microsoft.com/office/drawing/2014/main" id="{C3DF1460-F8C9-4EE3-8468-418830C874F0}"/>
                  </a:ext>
                </a:extLst>
              </p:cNvPr>
              <p:cNvSpPr/>
              <p:nvPr/>
            </p:nvSpPr>
            <p:spPr>
              <a:xfrm>
                <a:off x="6291983" y="1560941"/>
                <a:ext cx="2508250" cy="1377315"/>
              </a:xfrm>
              <a:custGeom>
                <a:avLst/>
                <a:gdLst/>
                <a:ahLst/>
                <a:cxnLst/>
                <a:rect l="l" t="t" r="r" b="b"/>
                <a:pathLst>
                  <a:path w="2508250" h="1377314">
                    <a:moveTo>
                      <a:pt x="1857171"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close/>
                  </a:path>
                </a:pathLst>
              </a:custGeom>
              <a:solidFill>
                <a:srgbClr val="7EBE42"/>
              </a:solidFill>
            </p:spPr>
            <p:txBody>
              <a:bodyPr wrap="square" lIns="0" tIns="0" rIns="0" bIns="0" rtlCol="0"/>
              <a:lstStyle/>
              <a:p>
                <a:endParaRPr/>
              </a:p>
            </p:txBody>
          </p:sp>
          <p:sp>
            <p:nvSpPr>
              <p:cNvPr id="31" name="object 30">
                <a:extLst>
                  <a:ext uri="{FF2B5EF4-FFF2-40B4-BE49-F238E27FC236}">
                    <a16:creationId xmlns:a16="http://schemas.microsoft.com/office/drawing/2014/main" id="{A82C8128-C967-39E2-BEB2-EC6985C7A1EF}"/>
                  </a:ext>
                </a:extLst>
              </p:cNvPr>
              <p:cNvSpPr/>
              <p:nvPr/>
            </p:nvSpPr>
            <p:spPr>
              <a:xfrm>
                <a:off x="6291983" y="1560941"/>
                <a:ext cx="2508250" cy="1377315"/>
              </a:xfrm>
              <a:custGeom>
                <a:avLst/>
                <a:gdLst/>
                <a:ahLst/>
                <a:cxnLst/>
                <a:rect l="l" t="t" r="r" b="b"/>
                <a:pathLst>
                  <a:path w="2508250" h="13773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lnTo>
                      <a:pt x="650735" y="0"/>
                    </a:lnTo>
                    <a:close/>
                  </a:path>
                </a:pathLst>
              </a:custGeom>
              <a:ln w="12077">
                <a:solidFill>
                  <a:srgbClr val="7EBE42"/>
                </a:solidFill>
              </a:ln>
            </p:spPr>
            <p:txBody>
              <a:bodyPr wrap="square" lIns="0" tIns="0" rIns="0" bIns="0" rtlCol="0"/>
              <a:lstStyle/>
              <a:p>
                <a:endParaRPr/>
              </a:p>
            </p:txBody>
          </p:sp>
          <p:sp>
            <p:nvSpPr>
              <p:cNvPr id="32" name="object 31">
                <a:extLst>
                  <a:ext uri="{FF2B5EF4-FFF2-40B4-BE49-F238E27FC236}">
                    <a16:creationId xmlns:a16="http://schemas.microsoft.com/office/drawing/2014/main" id="{5FD8FD00-6EAC-502F-5A6B-726735F4F333}"/>
                  </a:ext>
                </a:extLst>
              </p:cNvPr>
              <p:cNvSpPr/>
              <p:nvPr/>
            </p:nvSpPr>
            <p:spPr>
              <a:xfrm>
                <a:off x="6356174" y="1625658"/>
                <a:ext cx="2379980" cy="1247775"/>
              </a:xfrm>
              <a:custGeom>
                <a:avLst/>
                <a:gdLst/>
                <a:ahLst/>
                <a:cxnLst/>
                <a:rect l="l" t="t" r="r" b="b"/>
                <a:pathLst>
                  <a:path w="2379979" h="1247775">
                    <a:moveTo>
                      <a:pt x="1774177"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close/>
                  </a:path>
                </a:pathLst>
              </a:custGeom>
              <a:solidFill>
                <a:srgbClr val="FFFFFF"/>
              </a:solidFill>
            </p:spPr>
            <p:txBody>
              <a:bodyPr wrap="square" lIns="0" tIns="0" rIns="0" bIns="0" rtlCol="0"/>
              <a:lstStyle/>
              <a:p>
                <a:endParaRPr/>
              </a:p>
            </p:txBody>
          </p:sp>
          <p:sp>
            <p:nvSpPr>
              <p:cNvPr id="33" name="object 32">
                <a:extLst>
                  <a:ext uri="{FF2B5EF4-FFF2-40B4-BE49-F238E27FC236}">
                    <a16:creationId xmlns:a16="http://schemas.microsoft.com/office/drawing/2014/main" id="{5C3E6F78-F763-EA85-D369-D70B077AABAA}"/>
                  </a:ext>
                </a:extLst>
              </p:cNvPr>
              <p:cNvSpPr/>
              <p:nvPr/>
            </p:nvSpPr>
            <p:spPr>
              <a:xfrm>
                <a:off x="6356174" y="1625658"/>
                <a:ext cx="2379980" cy="1247775"/>
              </a:xfrm>
              <a:custGeom>
                <a:avLst/>
                <a:gdLst/>
                <a:ahLst/>
                <a:cxnLst/>
                <a:rect l="l" t="t" r="r" b="b"/>
                <a:pathLst>
                  <a:path w="2379979" h="1247775">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lnTo>
                      <a:pt x="605345" y="0"/>
                    </a:lnTo>
                    <a:close/>
                  </a:path>
                </a:pathLst>
              </a:custGeom>
              <a:ln w="11239">
                <a:solidFill>
                  <a:srgbClr val="7EBE42"/>
                </a:solidFill>
              </a:ln>
            </p:spPr>
            <p:txBody>
              <a:bodyPr wrap="square" lIns="0" tIns="0" rIns="0" bIns="0" rtlCol="0"/>
              <a:lstStyle/>
              <a:p>
                <a:endParaRPr/>
              </a:p>
            </p:txBody>
          </p:sp>
        </p:grpSp>
        <p:grpSp>
          <p:nvGrpSpPr>
            <p:cNvPr id="40" name="object 39">
              <a:extLst>
                <a:ext uri="{FF2B5EF4-FFF2-40B4-BE49-F238E27FC236}">
                  <a16:creationId xmlns:a16="http://schemas.microsoft.com/office/drawing/2014/main" id="{D46F3029-751F-21DC-6236-EC1F2C4B0DC5}"/>
                </a:ext>
              </a:extLst>
            </p:cNvPr>
            <p:cNvGrpSpPr/>
            <p:nvPr/>
          </p:nvGrpSpPr>
          <p:grpSpPr>
            <a:xfrm>
              <a:off x="876296" y="1554591"/>
              <a:ext cx="2520950" cy="1390015"/>
              <a:chOff x="876296" y="1554591"/>
              <a:chExt cx="2520950" cy="1390015"/>
            </a:xfrm>
          </p:grpSpPr>
          <p:sp>
            <p:nvSpPr>
              <p:cNvPr id="41" name="object 40">
                <a:extLst>
                  <a:ext uri="{FF2B5EF4-FFF2-40B4-BE49-F238E27FC236}">
                    <a16:creationId xmlns:a16="http://schemas.microsoft.com/office/drawing/2014/main" id="{7BE2399C-99DF-E799-2D85-5C2CA9E92CCD}"/>
                  </a:ext>
                </a:extLst>
              </p:cNvPr>
              <p:cNvSpPr/>
              <p:nvPr/>
            </p:nvSpPr>
            <p:spPr>
              <a:xfrm>
                <a:off x="882646" y="1560941"/>
                <a:ext cx="2508250" cy="1377315"/>
              </a:xfrm>
              <a:custGeom>
                <a:avLst/>
                <a:gdLst/>
                <a:ahLst/>
                <a:cxnLst/>
                <a:rect l="l" t="t" r="r" b="b"/>
                <a:pathLst>
                  <a:path w="2508250" h="1377314">
                    <a:moveTo>
                      <a:pt x="1857171" y="0"/>
                    </a:moveTo>
                    <a:lnTo>
                      <a:pt x="650735" y="0"/>
                    </a:ln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close/>
                  </a:path>
                </a:pathLst>
              </a:custGeom>
              <a:solidFill>
                <a:srgbClr val="7EBE42"/>
              </a:solidFill>
            </p:spPr>
            <p:txBody>
              <a:bodyPr wrap="square" lIns="0" tIns="0" rIns="0" bIns="0" rtlCol="0"/>
              <a:lstStyle/>
              <a:p>
                <a:endParaRPr/>
              </a:p>
            </p:txBody>
          </p:sp>
          <p:sp>
            <p:nvSpPr>
              <p:cNvPr id="42" name="object 41">
                <a:extLst>
                  <a:ext uri="{FF2B5EF4-FFF2-40B4-BE49-F238E27FC236}">
                    <a16:creationId xmlns:a16="http://schemas.microsoft.com/office/drawing/2014/main" id="{F7D5BBDE-CE92-FEE9-F3BF-E9324E2FE282}"/>
                  </a:ext>
                </a:extLst>
              </p:cNvPr>
              <p:cNvSpPr/>
              <p:nvPr/>
            </p:nvSpPr>
            <p:spPr>
              <a:xfrm>
                <a:off x="882646" y="1560941"/>
                <a:ext cx="2508250" cy="1377315"/>
              </a:xfrm>
              <a:custGeom>
                <a:avLst/>
                <a:gdLst/>
                <a:ahLst/>
                <a:cxnLst/>
                <a:rect l="l" t="t" r="r" b="b"/>
                <a:pathLst>
                  <a:path w="2508250" h="1377314">
                    <a:moveTo>
                      <a:pt x="650735" y="0"/>
                    </a:moveTo>
                    <a:lnTo>
                      <a:pt x="602169" y="1784"/>
                    </a:lnTo>
                    <a:lnTo>
                      <a:pt x="554573" y="7055"/>
                    </a:lnTo>
                    <a:lnTo>
                      <a:pt x="508071" y="15686"/>
                    </a:lnTo>
                    <a:lnTo>
                      <a:pt x="462792" y="27552"/>
                    </a:lnTo>
                    <a:lnTo>
                      <a:pt x="418859" y="42525"/>
                    </a:lnTo>
                    <a:lnTo>
                      <a:pt x="376399" y="60482"/>
                    </a:lnTo>
                    <a:lnTo>
                      <a:pt x="335537" y="81295"/>
                    </a:lnTo>
                    <a:lnTo>
                      <a:pt x="296400" y="104839"/>
                    </a:lnTo>
                    <a:lnTo>
                      <a:pt x="259113" y="130988"/>
                    </a:lnTo>
                    <a:lnTo>
                      <a:pt x="223802" y="159616"/>
                    </a:lnTo>
                    <a:lnTo>
                      <a:pt x="190593" y="190598"/>
                    </a:lnTo>
                    <a:lnTo>
                      <a:pt x="159612" y="223807"/>
                    </a:lnTo>
                    <a:lnTo>
                      <a:pt x="130984" y="259118"/>
                    </a:lnTo>
                    <a:lnTo>
                      <a:pt x="104835" y="296406"/>
                    </a:lnTo>
                    <a:lnTo>
                      <a:pt x="81292" y="335543"/>
                    </a:lnTo>
                    <a:lnTo>
                      <a:pt x="60479" y="376404"/>
                    </a:lnTo>
                    <a:lnTo>
                      <a:pt x="42524" y="418864"/>
                    </a:lnTo>
                    <a:lnTo>
                      <a:pt x="27551" y="462796"/>
                    </a:lnTo>
                    <a:lnTo>
                      <a:pt x="15686" y="508075"/>
                    </a:lnTo>
                    <a:lnTo>
                      <a:pt x="7055" y="554575"/>
                    </a:lnTo>
                    <a:lnTo>
                      <a:pt x="1784" y="602170"/>
                    </a:lnTo>
                    <a:lnTo>
                      <a:pt x="0" y="650735"/>
                    </a:lnTo>
                    <a:lnTo>
                      <a:pt x="0" y="726465"/>
                    </a:lnTo>
                    <a:lnTo>
                      <a:pt x="1784" y="775031"/>
                    </a:lnTo>
                    <a:lnTo>
                      <a:pt x="7055" y="822627"/>
                    </a:lnTo>
                    <a:lnTo>
                      <a:pt x="15686" y="869128"/>
                    </a:lnTo>
                    <a:lnTo>
                      <a:pt x="27551" y="914408"/>
                    </a:lnTo>
                    <a:lnTo>
                      <a:pt x="42524" y="958341"/>
                    </a:lnTo>
                    <a:lnTo>
                      <a:pt x="60479" y="1000801"/>
                    </a:lnTo>
                    <a:lnTo>
                      <a:pt x="81292" y="1041663"/>
                    </a:lnTo>
                    <a:lnTo>
                      <a:pt x="104835" y="1080800"/>
                    </a:lnTo>
                    <a:lnTo>
                      <a:pt x="130984" y="1118087"/>
                    </a:lnTo>
                    <a:lnTo>
                      <a:pt x="159612" y="1153398"/>
                    </a:lnTo>
                    <a:lnTo>
                      <a:pt x="190593" y="1186607"/>
                    </a:lnTo>
                    <a:lnTo>
                      <a:pt x="223802" y="1217588"/>
                    </a:lnTo>
                    <a:lnTo>
                      <a:pt x="259113" y="1246216"/>
                    </a:lnTo>
                    <a:lnTo>
                      <a:pt x="296400" y="1272364"/>
                    </a:lnTo>
                    <a:lnTo>
                      <a:pt x="335537" y="1295908"/>
                    </a:lnTo>
                    <a:lnTo>
                      <a:pt x="376399" y="1316720"/>
                    </a:lnTo>
                    <a:lnTo>
                      <a:pt x="418859" y="1334676"/>
                    </a:lnTo>
                    <a:lnTo>
                      <a:pt x="462792" y="1349649"/>
                    </a:lnTo>
                    <a:lnTo>
                      <a:pt x="508071" y="1361514"/>
                    </a:lnTo>
                    <a:lnTo>
                      <a:pt x="554573" y="1370145"/>
                    </a:lnTo>
                    <a:lnTo>
                      <a:pt x="602169" y="1375415"/>
                    </a:lnTo>
                    <a:lnTo>
                      <a:pt x="650735" y="1377200"/>
                    </a:lnTo>
                    <a:lnTo>
                      <a:pt x="1857171" y="1377200"/>
                    </a:lnTo>
                    <a:lnTo>
                      <a:pt x="1905737" y="1375415"/>
                    </a:lnTo>
                    <a:lnTo>
                      <a:pt x="1953334" y="1370145"/>
                    </a:lnTo>
                    <a:lnTo>
                      <a:pt x="1999835" y="1361514"/>
                    </a:lnTo>
                    <a:lnTo>
                      <a:pt x="2045114" y="1349649"/>
                    </a:lnTo>
                    <a:lnTo>
                      <a:pt x="2089047" y="1334676"/>
                    </a:lnTo>
                    <a:lnTo>
                      <a:pt x="2131508" y="1316720"/>
                    </a:lnTo>
                    <a:lnTo>
                      <a:pt x="2172369" y="1295908"/>
                    </a:lnTo>
                    <a:lnTo>
                      <a:pt x="2211506" y="1272364"/>
                    </a:lnTo>
                    <a:lnTo>
                      <a:pt x="2248793" y="1246216"/>
                    </a:lnTo>
                    <a:lnTo>
                      <a:pt x="2284104" y="1217588"/>
                    </a:lnTo>
                    <a:lnTo>
                      <a:pt x="2317313" y="1186607"/>
                    </a:lnTo>
                    <a:lnTo>
                      <a:pt x="2348294" y="1153398"/>
                    </a:lnTo>
                    <a:lnTo>
                      <a:pt x="2376922" y="1118087"/>
                    </a:lnTo>
                    <a:lnTo>
                      <a:pt x="2403071" y="1080800"/>
                    </a:lnTo>
                    <a:lnTo>
                      <a:pt x="2426614" y="1041663"/>
                    </a:lnTo>
                    <a:lnTo>
                      <a:pt x="2447427" y="1000801"/>
                    </a:lnTo>
                    <a:lnTo>
                      <a:pt x="2465382" y="958341"/>
                    </a:lnTo>
                    <a:lnTo>
                      <a:pt x="2480356" y="914408"/>
                    </a:lnTo>
                    <a:lnTo>
                      <a:pt x="2492220" y="869128"/>
                    </a:lnTo>
                    <a:lnTo>
                      <a:pt x="2500851" y="822627"/>
                    </a:lnTo>
                    <a:lnTo>
                      <a:pt x="2506122" y="775031"/>
                    </a:lnTo>
                    <a:lnTo>
                      <a:pt x="2507907" y="726465"/>
                    </a:lnTo>
                    <a:lnTo>
                      <a:pt x="2507907" y="650735"/>
                    </a:lnTo>
                    <a:lnTo>
                      <a:pt x="2506122" y="602170"/>
                    </a:lnTo>
                    <a:lnTo>
                      <a:pt x="2500851" y="554575"/>
                    </a:lnTo>
                    <a:lnTo>
                      <a:pt x="2492220" y="508075"/>
                    </a:lnTo>
                    <a:lnTo>
                      <a:pt x="2480356" y="462796"/>
                    </a:lnTo>
                    <a:lnTo>
                      <a:pt x="2465382" y="418864"/>
                    </a:lnTo>
                    <a:lnTo>
                      <a:pt x="2447427" y="376404"/>
                    </a:lnTo>
                    <a:lnTo>
                      <a:pt x="2426614" y="335543"/>
                    </a:lnTo>
                    <a:lnTo>
                      <a:pt x="2403071" y="296406"/>
                    </a:lnTo>
                    <a:lnTo>
                      <a:pt x="2376922" y="259118"/>
                    </a:lnTo>
                    <a:lnTo>
                      <a:pt x="2348294" y="223807"/>
                    </a:lnTo>
                    <a:lnTo>
                      <a:pt x="2317313" y="190598"/>
                    </a:lnTo>
                    <a:lnTo>
                      <a:pt x="2284104" y="159616"/>
                    </a:lnTo>
                    <a:lnTo>
                      <a:pt x="2248793" y="130988"/>
                    </a:lnTo>
                    <a:lnTo>
                      <a:pt x="2211506" y="104839"/>
                    </a:lnTo>
                    <a:lnTo>
                      <a:pt x="2172369" y="81295"/>
                    </a:lnTo>
                    <a:lnTo>
                      <a:pt x="2131508" y="60482"/>
                    </a:lnTo>
                    <a:lnTo>
                      <a:pt x="2089047" y="42525"/>
                    </a:lnTo>
                    <a:lnTo>
                      <a:pt x="2045114" y="27552"/>
                    </a:lnTo>
                    <a:lnTo>
                      <a:pt x="1999835" y="15686"/>
                    </a:lnTo>
                    <a:lnTo>
                      <a:pt x="1953334" y="7055"/>
                    </a:lnTo>
                    <a:lnTo>
                      <a:pt x="1905737" y="1784"/>
                    </a:lnTo>
                    <a:lnTo>
                      <a:pt x="1857171" y="0"/>
                    </a:lnTo>
                    <a:lnTo>
                      <a:pt x="650735" y="0"/>
                    </a:lnTo>
                    <a:close/>
                  </a:path>
                </a:pathLst>
              </a:custGeom>
              <a:ln w="12077">
                <a:solidFill>
                  <a:srgbClr val="7EBE42"/>
                </a:solidFill>
              </a:ln>
            </p:spPr>
            <p:txBody>
              <a:bodyPr wrap="square" lIns="0" tIns="0" rIns="0" bIns="0" rtlCol="0"/>
              <a:lstStyle/>
              <a:p>
                <a:endParaRPr/>
              </a:p>
            </p:txBody>
          </p:sp>
          <p:sp>
            <p:nvSpPr>
              <p:cNvPr id="43" name="object 42">
                <a:extLst>
                  <a:ext uri="{FF2B5EF4-FFF2-40B4-BE49-F238E27FC236}">
                    <a16:creationId xmlns:a16="http://schemas.microsoft.com/office/drawing/2014/main" id="{D2227611-F98E-9AAE-BA9A-3CF9B85B72CE}"/>
                  </a:ext>
                </a:extLst>
              </p:cNvPr>
              <p:cNvSpPr/>
              <p:nvPr/>
            </p:nvSpPr>
            <p:spPr>
              <a:xfrm>
                <a:off x="946838" y="1625658"/>
                <a:ext cx="2379980" cy="1247775"/>
              </a:xfrm>
              <a:custGeom>
                <a:avLst/>
                <a:gdLst/>
                <a:ahLst/>
                <a:cxnLst/>
                <a:rect l="l" t="t" r="r" b="b"/>
                <a:pathLst>
                  <a:path w="2379979" h="1247775">
                    <a:moveTo>
                      <a:pt x="1774177" y="0"/>
                    </a:moveTo>
                    <a:lnTo>
                      <a:pt x="605345" y="0"/>
                    </a:ln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close/>
                  </a:path>
                </a:pathLst>
              </a:custGeom>
              <a:solidFill>
                <a:srgbClr val="FFFFFF"/>
              </a:solidFill>
            </p:spPr>
            <p:txBody>
              <a:bodyPr wrap="square" lIns="0" tIns="0" rIns="0" bIns="0" rtlCol="0"/>
              <a:lstStyle/>
              <a:p>
                <a:endParaRPr/>
              </a:p>
            </p:txBody>
          </p:sp>
          <p:sp>
            <p:nvSpPr>
              <p:cNvPr id="44" name="object 43">
                <a:extLst>
                  <a:ext uri="{FF2B5EF4-FFF2-40B4-BE49-F238E27FC236}">
                    <a16:creationId xmlns:a16="http://schemas.microsoft.com/office/drawing/2014/main" id="{6563D2F0-7A92-6D2A-63A9-0B0800DBA3E8}"/>
                  </a:ext>
                </a:extLst>
              </p:cNvPr>
              <p:cNvSpPr/>
              <p:nvPr/>
            </p:nvSpPr>
            <p:spPr>
              <a:xfrm>
                <a:off x="946838" y="1625658"/>
                <a:ext cx="2379980" cy="1247775"/>
              </a:xfrm>
              <a:custGeom>
                <a:avLst/>
                <a:gdLst/>
                <a:ahLst/>
                <a:cxnLst/>
                <a:rect l="l" t="t" r="r" b="b"/>
                <a:pathLst>
                  <a:path w="2379979" h="1247775">
                    <a:moveTo>
                      <a:pt x="605345" y="0"/>
                    </a:moveTo>
                    <a:lnTo>
                      <a:pt x="558039" y="1821"/>
                    </a:lnTo>
                    <a:lnTo>
                      <a:pt x="511728" y="7195"/>
                    </a:lnTo>
                    <a:lnTo>
                      <a:pt x="466547" y="15987"/>
                    </a:lnTo>
                    <a:lnTo>
                      <a:pt x="422632" y="28063"/>
                    </a:lnTo>
                    <a:lnTo>
                      <a:pt x="380115" y="43287"/>
                    </a:lnTo>
                    <a:lnTo>
                      <a:pt x="339133" y="61527"/>
                    </a:lnTo>
                    <a:lnTo>
                      <a:pt x="299819" y="82646"/>
                    </a:lnTo>
                    <a:lnTo>
                      <a:pt x="262309" y="106510"/>
                    </a:lnTo>
                    <a:lnTo>
                      <a:pt x="226736" y="132986"/>
                    </a:lnTo>
                    <a:lnTo>
                      <a:pt x="193235" y="161937"/>
                    </a:lnTo>
                    <a:lnTo>
                      <a:pt x="161942" y="193230"/>
                    </a:lnTo>
                    <a:lnTo>
                      <a:pt x="132990" y="226730"/>
                    </a:lnTo>
                    <a:lnTo>
                      <a:pt x="106514" y="262303"/>
                    </a:lnTo>
                    <a:lnTo>
                      <a:pt x="82649" y="299814"/>
                    </a:lnTo>
                    <a:lnTo>
                      <a:pt x="61529" y="339127"/>
                    </a:lnTo>
                    <a:lnTo>
                      <a:pt x="43289" y="380110"/>
                    </a:lnTo>
                    <a:lnTo>
                      <a:pt x="28064" y="422627"/>
                    </a:lnTo>
                    <a:lnTo>
                      <a:pt x="15988" y="466543"/>
                    </a:lnTo>
                    <a:lnTo>
                      <a:pt x="7195" y="511725"/>
                    </a:lnTo>
                    <a:lnTo>
                      <a:pt x="1821" y="558037"/>
                    </a:lnTo>
                    <a:lnTo>
                      <a:pt x="0" y="605345"/>
                    </a:lnTo>
                    <a:lnTo>
                      <a:pt x="0" y="642429"/>
                    </a:lnTo>
                    <a:lnTo>
                      <a:pt x="1821" y="689735"/>
                    </a:lnTo>
                    <a:lnTo>
                      <a:pt x="7195" y="736046"/>
                    </a:lnTo>
                    <a:lnTo>
                      <a:pt x="15988" y="781227"/>
                    </a:lnTo>
                    <a:lnTo>
                      <a:pt x="28064" y="825142"/>
                    </a:lnTo>
                    <a:lnTo>
                      <a:pt x="43289" y="867659"/>
                    </a:lnTo>
                    <a:lnTo>
                      <a:pt x="61529" y="908641"/>
                    </a:lnTo>
                    <a:lnTo>
                      <a:pt x="82649" y="947955"/>
                    </a:lnTo>
                    <a:lnTo>
                      <a:pt x="106514" y="985465"/>
                    </a:lnTo>
                    <a:lnTo>
                      <a:pt x="132990" y="1021038"/>
                    </a:lnTo>
                    <a:lnTo>
                      <a:pt x="161942" y="1054539"/>
                    </a:lnTo>
                    <a:lnTo>
                      <a:pt x="193235" y="1085832"/>
                    </a:lnTo>
                    <a:lnTo>
                      <a:pt x="226736" y="1114784"/>
                    </a:lnTo>
                    <a:lnTo>
                      <a:pt x="262309" y="1141260"/>
                    </a:lnTo>
                    <a:lnTo>
                      <a:pt x="299819" y="1165125"/>
                    </a:lnTo>
                    <a:lnTo>
                      <a:pt x="339133" y="1186245"/>
                    </a:lnTo>
                    <a:lnTo>
                      <a:pt x="380115" y="1204485"/>
                    </a:lnTo>
                    <a:lnTo>
                      <a:pt x="422632" y="1219710"/>
                    </a:lnTo>
                    <a:lnTo>
                      <a:pt x="466547" y="1231786"/>
                    </a:lnTo>
                    <a:lnTo>
                      <a:pt x="511728" y="1240579"/>
                    </a:lnTo>
                    <a:lnTo>
                      <a:pt x="558039" y="1245953"/>
                    </a:lnTo>
                    <a:lnTo>
                      <a:pt x="605345" y="1247775"/>
                    </a:lnTo>
                    <a:lnTo>
                      <a:pt x="1774177" y="1247775"/>
                    </a:lnTo>
                    <a:lnTo>
                      <a:pt x="1821483" y="1245953"/>
                    </a:lnTo>
                    <a:lnTo>
                      <a:pt x="1867794" y="1240579"/>
                    </a:lnTo>
                    <a:lnTo>
                      <a:pt x="1912974" y="1231786"/>
                    </a:lnTo>
                    <a:lnTo>
                      <a:pt x="1956890" y="1219710"/>
                    </a:lnTo>
                    <a:lnTo>
                      <a:pt x="1999406" y="1204485"/>
                    </a:lnTo>
                    <a:lnTo>
                      <a:pt x="2040389" y="1186245"/>
                    </a:lnTo>
                    <a:lnTo>
                      <a:pt x="2079703" y="1165125"/>
                    </a:lnTo>
                    <a:lnTo>
                      <a:pt x="2117213" y="1141260"/>
                    </a:lnTo>
                    <a:lnTo>
                      <a:pt x="2152786" y="1114784"/>
                    </a:lnTo>
                    <a:lnTo>
                      <a:pt x="2186287" y="1085832"/>
                    </a:lnTo>
                    <a:lnTo>
                      <a:pt x="2217580" y="1054539"/>
                    </a:lnTo>
                    <a:lnTo>
                      <a:pt x="2246532" y="1021038"/>
                    </a:lnTo>
                    <a:lnTo>
                      <a:pt x="2273008" y="985465"/>
                    </a:lnTo>
                    <a:lnTo>
                      <a:pt x="2296873" y="947955"/>
                    </a:lnTo>
                    <a:lnTo>
                      <a:pt x="2317993" y="908641"/>
                    </a:lnTo>
                    <a:lnTo>
                      <a:pt x="2336233" y="867659"/>
                    </a:lnTo>
                    <a:lnTo>
                      <a:pt x="2351458" y="825142"/>
                    </a:lnTo>
                    <a:lnTo>
                      <a:pt x="2363534" y="781227"/>
                    </a:lnTo>
                    <a:lnTo>
                      <a:pt x="2372327" y="736046"/>
                    </a:lnTo>
                    <a:lnTo>
                      <a:pt x="2377701" y="689735"/>
                    </a:lnTo>
                    <a:lnTo>
                      <a:pt x="2379522" y="642429"/>
                    </a:lnTo>
                    <a:lnTo>
                      <a:pt x="2379522" y="605345"/>
                    </a:lnTo>
                    <a:lnTo>
                      <a:pt x="2377701" y="558037"/>
                    </a:lnTo>
                    <a:lnTo>
                      <a:pt x="2372327" y="511725"/>
                    </a:lnTo>
                    <a:lnTo>
                      <a:pt x="2363534" y="466543"/>
                    </a:lnTo>
                    <a:lnTo>
                      <a:pt x="2351458" y="422627"/>
                    </a:lnTo>
                    <a:lnTo>
                      <a:pt x="2336233" y="380110"/>
                    </a:lnTo>
                    <a:lnTo>
                      <a:pt x="2317993" y="339127"/>
                    </a:lnTo>
                    <a:lnTo>
                      <a:pt x="2296873" y="299814"/>
                    </a:lnTo>
                    <a:lnTo>
                      <a:pt x="2273008" y="262303"/>
                    </a:lnTo>
                    <a:lnTo>
                      <a:pt x="2246532" y="226730"/>
                    </a:lnTo>
                    <a:lnTo>
                      <a:pt x="2217580" y="193230"/>
                    </a:lnTo>
                    <a:lnTo>
                      <a:pt x="2186287" y="161937"/>
                    </a:lnTo>
                    <a:lnTo>
                      <a:pt x="2152786" y="132986"/>
                    </a:lnTo>
                    <a:lnTo>
                      <a:pt x="2117213" y="106510"/>
                    </a:lnTo>
                    <a:lnTo>
                      <a:pt x="2079703" y="82646"/>
                    </a:lnTo>
                    <a:lnTo>
                      <a:pt x="2040389" y="61527"/>
                    </a:lnTo>
                    <a:lnTo>
                      <a:pt x="1999406" y="43287"/>
                    </a:lnTo>
                    <a:lnTo>
                      <a:pt x="1956890" y="28063"/>
                    </a:lnTo>
                    <a:lnTo>
                      <a:pt x="1912974" y="15987"/>
                    </a:lnTo>
                    <a:lnTo>
                      <a:pt x="1867794" y="7195"/>
                    </a:lnTo>
                    <a:lnTo>
                      <a:pt x="1821483" y="1821"/>
                    </a:lnTo>
                    <a:lnTo>
                      <a:pt x="1774177" y="0"/>
                    </a:lnTo>
                    <a:lnTo>
                      <a:pt x="605345" y="0"/>
                    </a:lnTo>
                    <a:close/>
                  </a:path>
                </a:pathLst>
              </a:custGeom>
              <a:ln w="11239">
                <a:solidFill>
                  <a:srgbClr val="7EBE42"/>
                </a:solidFill>
              </a:ln>
            </p:spPr>
            <p:txBody>
              <a:bodyPr wrap="square" lIns="0" tIns="0" rIns="0" bIns="0" rtlCol="0"/>
              <a:lstStyle/>
              <a:p>
                <a:endParaRPr/>
              </a:p>
            </p:txBody>
          </p:sp>
        </p:grpSp>
        <p:sp>
          <p:nvSpPr>
            <p:cNvPr id="45" name="object 45">
              <a:extLst>
                <a:ext uri="{FF2B5EF4-FFF2-40B4-BE49-F238E27FC236}">
                  <a16:creationId xmlns:a16="http://schemas.microsoft.com/office/drawing/2014/main" id="{3324A160-F473-805F-FD56-9171AF6045CF}"/>
                </a:ext>
              </a:extLst>
            </p:cNvPr>
            <p:cNvSpPr txBox="1"/>
            <p:nvPr/>
          </p:nvSpPr>
          <p:spPr>
            <a:xfrm>
              <a:off x="1258204" y="1922580"/>
              <a:ext cx="1849120" cy="756920"/>
            </a:xfrm>
            <a:prstGeom prst="rect">
              <a:avLst/>
            </a:prstGeom>
          </p:spPr>
          <p:txBody>
            <a:bodyPr vert="horz" wrap="square" lIns="0" tIns="12700" rIns="0" bIns="0" rtlCol="0">
              <a:spAutoFit/>
            </a:bodyPr>
            <a:lstStyle/>
            <a:p>
              <a:pPr marL="263525" marR="255904" algn="ctr">
                <a:lnSpc>
                  <a:spcPct val="100000"/>
                </a:lnSpc>
                <a:spcBef>
                  <a:spcPts val="100"/>
                </a:spcBef>
              </a:pPr>
              <a:r>
                <a:rPr sz="1200" b="1" dirty="0">
                  <a:latin typeface="Lato"/>
                  <a:cs typeface="Lato"/>
                </a:rPr>
                <a:t>Internal </a:t>
              </a:r>
              <a:r>
                <a:rPr sz="1200" b="1" spc="-25" dirty="0">
                  <a:latin typeface="Lato"/>
                  <a:cs typeface="Lato"/>
                </a:rPr>
                <a:t>and </a:t>
              </a:r>
              <a:r>
                <a:rPr sz="1200" b="1" dirty="0">
                  <a:latin typeface="Lato"/>
                  <a:cs typeface="Lato"/>
                </a:rPr>
                <a:t>External </a:t>
              </a:r>
              <a:r>
                <a:rPr sz="1200" b="1" spc="-10" dirty="0">
                  <a:latin typeface="Lato"/>
                  <a:cs typeface="Lato"/>
                </a:rPr>
                <a:t>Prosthesis </a:t>
              </a:r>
              <a:r>
                <a:rPr sz="1200" dirty="0">
                  <a:latin typeface="Lato"/>
                  <a:cs typeface="Lato"/>
                </a:rPr>
                <a:t>Clinical</a:t>
              </a:r>
              <a:r>
                <a:rPr sz="1200" spc="-35" dirty="0">
                  <a:latin typeface="Lato"/>
                  <a:cs typeface="Lato"/>
                </a:rPr>
                <a:t> </a:t>
              </a:r>
              <a:r>
                <a:rPr sz="1200" dirty="0">
                  <a:latin typeface="Lato"/>
                  <a:cs typeface="Lato"/>
                </a:rPr>
                <a:t>limits</a:t>
              </a:r>
              <a:r>
                <a:rPr sz="1200" spc="-35" dirty="0">
                  <a:latin typeface="Lato"/>
                  <a:cs typeface="Lato"/>
                </a:rPr>
                <a:t> </a:t>
              </a:r>
              <a:r>
                <a:rPr sz="1200" spc="-25" dirty="0">
                  <a:latin typeface="Lato"/>
                  <a:cs typeface="Lato"/>
                </a:rPr>
                <a:t>and</a:t>
              </a:r>
              <a:endParaRPr sz="1200">
                <a:latin typeface="Lato"/>
                <a:cs typeface="Lato"/>
              </a:endParaRPr>
            </a:p>
            <a:p>
              <a:pPr algn="ctr">
                <a:lnSpc>
                  <a:spcPct val="100000"/>
                </a:lnSpc>
              </a:pPr>
              <a:r>
                <a:rPr sz="1200" dirty="0">
                  <a:latin typeface="Lato"/>
                  <a:cs typeface="Lato"/>
                </a:rPr>
                <a:t>Rand</a:t>
              </a:r>
              <a:r>
                <a:rPr sz="1200" spc="-20" dirty="0">
                  <a:latin typeface="Lato"/>
                  <a:cs typeface="Lato"/>
                </a:rPr>
                <a:t> </a:t>
              </a:r>
              <a:r>
                <a:rPr sz="1200" spc="-10" dirty="0">
                  <a:latin typeface="Lato"/>
                  <a:cs typeface="Lato"/>
                </a:rPr>
                <a:t>sub-</a:t>
              </a:r>
              <a:r>
                <a:rPr sz="1200" dirty="0">
                  <a:latin typeface="Lato"/>
                  <a:cs typeface="Lato"/>
                </a:rPr>
                <a:t>limits</a:t>
              </a:r>
              <a:r>
                <a:rPr sz="1200" spc="-20" dirty="0">
                  <a:latin typeface="Lato"/>
                  <a:cs typeface="Lato"/>
                </a:rPr>
                <a:t> </a:t>
              </a:r>
              <a:r>
                <a:rPr sz="1200" spc="-10" dirty="0">
                  <a:latin typeface="Lato"/>
                  <a:cs typeface="Lato"/>
                </a:rPr>
                <a:t>introduced.</a:t>
              </a:r>
              <a:endParaRPr sz="1200">
                <a:latin typeface="Lato"/>
                <a:cs typeface="Lato"/>
              </a:endParaRPr>
            </a:p>
          </p:txBody>
        </p:sp>
        <p:sp>
          <p:nvSpPr>
            <p:cNvPr id="46" name="object 46">
              <a:extLst>
                <a:ext uri="{FF2B5EF4-FFF2-40B4-BE49-F238E27FC236}">
                  <a16:creationId xmlns:a16="http://schemas.microsoft.com/office/drawing/2014/main" id="{48BBAB0B-BF41-9BA6-DDC4-CE643831854F}"/>
                </a:ext>
              </a:extLst>
            </p:cNvPr>
            <p:cNvSpPr txBox="1"/>
            <p:nvPr/>
          </p:nvSpPr>
          <p:spPr>
            <a:xfrm>
              <a:off x="3983878" y="1922580"/>
              <a:ext cx="1807210" cy="756920"/>
            </a:xfrm>
            <a:prstGeom prst="rect">
              <a:avLst/>
            </a:prstGeom>
          </p:spPr>
          <p:txBody>
            <a:bodyPr vert="horz" wrap="square" lIns="0" tIns="12700" rIns="0" bIns="0" rtlCol="0">
              <a:spAutoFit/>
            </a:bodyPr>
            <a:lstStyle/>
            <a:p>
              <a:pPr algn="ctr">
                <a:lnSpc>
                  <a:spcPct val="100000"/>
                </a:lnSpc>
                <a:spcBef>
                  <a:spcPts val="100"/>
                </a:spcBef>
              </a:pPr>
              <a:r>
                <a:rPr sz="1200" b="1" spc="-10" dirty="0">
                  <a:latin typeface="Lato"/>
                  <a:cs typeface="Lato"/>
                </a:rPr>
                <a:t>Advanced</a:t>
              </a:r>
              <a:endParaRPr sz="1200">
                <a:latin typeface="Lato"/>
                <a:cs typeface="Lato"/>
              </a:endParaRPr>
            </a:p>
            <a:p>
              <a:pPr algn="ctr">
                <a:lnSpc>
                  <a:spcPct val="100000"/>
                </a:lnSpc>
              </a:pPr>
              <a:r>
                <a:rPr sz="1200" b="1" dirty="0">
                  <a:latin typeface="Lato"/>
                  <a:cs typeface="Lato"/>
                </a:rPr>
                <a:t>/Specialised </a:t>
              </a:r>
              <a:r>
                <a:rPr sz="1200" b="1" spc="-10" dirty="0">
                  <a:latin typeface="Lato"/>
                  <a:cs typeface="Lato"/>
                </a:rPr>
                <a:t>Radiology</a:t>
              </a:r>
              <a:endParaRPr sz="1200">
                <a:latin typeface="Lato"/>
                <a:cs typeface="Lato"/>
              </a:endParaRPr>
            </a:p>
            <a:p>
              <a:pPr marL="12700" marR="5080" algn="ctr">
                <a:lnSpc>
                  <a:spcPct val="100000"/>
                </a:lnSpc>
              </a:pPr>
              <a:r>
                <a:rPr sz="1200" dirty="0">
                  <a:latin typeface="Lato"/>
                  <a:cs typeface="Lato"/>
                </a:rPr>
                <a:t>co-payment</a:t>
              </a:r>
              <a:r>
                <a:rPr sz="1200" spc="-40" dirty="0">
                  <a:latin typeface="Lato"/>
                  <a:cs typeface="Lato"/>
                </a:rPr>
                <a:t> </a:t>
              </a:r>
              <a:r>
                <a:rPr sz="1200" dirty="0">
                  <a:latin typeface="Lato"/>
                  <a:cs typeface="Lato"/>
                </a:rPr>
                <a:t>introduced</a:t>
              </a:r>
              <a:r>
                <a:rPr sz="1200" spc="-40" dirty="0">
                  <a:latin typeface="Lato"/>
                  <a:cs typeface="Lato"/>
                </a:rPr>
                <a:t> </a:t>
              </a:r>
              <a:r>
                <a:rPr sz="1200" spc="-25" dirty="0">
                  <a:latin typeface="Lato"/>
                  <a:cs typeface="Lato"/>
                </a:rPr>
                <a:t>for </a:t>
              </a:r>
              <a:r>
                <a:rPr sz="1200" dirty="0">
                  <a:latin typeface="Lato"/>
                  <a:cs typeface="Lato"/>
                </a:rPr>
                <a:t>non PMB </a:t>
              </a:r>
              <a:r>
                <a:rPr sz="1200" spc="-10" dirty="0">
                  <a:latin typeface="Lato"/>
                  <a:cs typeface="Lato"/>
                </a:rPr>
                <a:t>scans</a:t>
              </a:r>
              <a:endParaRPr sz="1200">
                <a:latin typeface="Lato"/>
                <a:cs typeface="Lato"/>
              </a:endParaRPr>
            </a:p>
          </p:txBody>
        </p:sp>
        <p:sp>
          <p:nvSpPr>
            <p:cNvPr id="47" name="object 47">
              <a:extLst>
                <a:ext uri="{FF2B5EF4-FFF2-40B4-BE49-F238E27FC236}">
                  <a16:creationId xmlns:a16="http://schemas.microsoft.com/office/drawing/2014/main" id="{35924F83-370C-0907-96F5-6C1506EC4A32}"/>
                </a:ext>
              </a:extLst>
            </p:cNvPr>
            <p:cNvSpPr txBox="1"/>
            <p:nvPr/>
          </p:nvSpPr>
          <p:spPr>
            <a:xfrm>
              <a:off x="6567210" y="1922580"/>
              <a:ext cx="2049780" cy="566822"/>
            </a:xfrm>
            <a:prstGeom prst="rect">
              <a:avLst/>
            </a:prstGeom>
          </p:spPr>
          <p:txBody>
            <a:bodyPr vert="horz" wrap="square" lIns="0" tIns="12700" rIns="0" bIns="0" rtlCol="0">
              <a:spAutoFit/>
            </a:bodyPr>
            <a:lstStyle/>
            <a:p>
              <a:pPr marL="12700" marR="5080" indent="-1270" algn="ctr">
                <a:lnSpc>
                  <a:spcPct val="100000"/>
                </a:lnSpc>
                <a:spcBef>
                  <a:spcPts val="100"/>
                </a:spcBef>
              </a:pPr>
              <a:r>
                <a:rPr sz="1200" b="1" spc="-10" dirty="0">
                  <a:latin typeface="Lato"/>
                  <a:cs typeface="Lato"/>
                </a:rPr>
                <a:t>Acute</a:t>
              </a:r>
              <a:r>
                <a:rPr sz="1200" b="1" spc="-15" dirty="0">
                  <a:latin typeface="Lato"/>
                  <a:cs typeface="Lato"/>
                </a:rPr>
                <a:t> </a:t>
              </a:r>
              <a:r>
                <a:rPr sz="1200" b="1" spc="-10" dirty="0">
                  <a:latin typeface="Lato"/>
                  <a:cs typeface="Lato"/>
                </a:rPr>
                <a:t>Medication Benefit </a:t>
              </a:r>
              <a:r>
                <a:rPr sz="1200" dirty="0">
                  <a:latin typeface="Lato"/>
                  <a:cs typeface="Lato"/>
                </a:rPr>
                <a:t>enhanced</a:t>
              </a:r>
              <a:r>
                <a:rPr sz="1200" spc="-15" dirty="0">
                  <a:latin typeface="Lato"/>
                  <a:cs typeface="Lato"/>
                </a:rPr>
                <a:t> </a:t>
              </a:r>
              <a:r>
                <a:rPr sz="1200" dirty="0">
                  <a:latin typeface="Lato"/>
                  <a:cs typeface="Lato"/>
                </a:rPr>
                <a:t>to</a:t>
              </a:r>
              <a:r>
                <a:rPr sz="1200" spc="-15" dirty="0">
                  <a:latin typeface="Lato"/>
                  <a:cs typeface="Lato"/>
                </a:rPr>
                <a:t> </a:t>
              </a:r>
              <a:r>
                <a:rPr sz="1200" dirty="0">
                  <a:latin typeface="Lato"/>
                  <a:cs typeface="Lato"/>
                </a:rPr>
                <a:t>include</a:t>
              </a:r>
              <a:r>
                <a:rPr sz="1200" spc="-10" dirty="0">
                  <a:latin typeface="Lato"/>
                  <a:cs typeface="Lato"/>
                </a:rPr>
                <a:t> formulary </a:t>
              </a:r>
              <a:r>
                <a:rPr sz="1200" dirty="0">
                  <a:latin typeface="Lato"/>
                  <a:cs typeface="Lato"/>
                </a:rPr>
                <a:t>for</a:t>
              </a:r>
              <a:r>
                <a:rPr sz="1200" spc="-20" dirty="0">
                  <a:latin typeface="Lato"/>
                  <a:cs typeface="Lato"/>
                </a:rPr>
                <a:t> </a:t>
              </a:r>
              <a:r>
                <a:rPr sz="1200" spc="-15" dirty="0">
                  <a:latin typeface="Lato"/>
                  <a:cs typeface="Lato"/>
                </a:rPr>
                <a:t> </a:t>
              </a:r>
              <a:r>
                <a:rPr sz="1200" spc="-10" dirty="0">
                  <a:latin typeface="Lato"/>
                  <a:cs typeface="Lato"/>
                </a:rPr>
                <a:t>vitamins</a:t>
              </a:r>
              <a:endParaRPr sz="1200" dirty="0">
                <a:latin typeface="Lato"/>
                <a:cs typeface="Lato"/>
              </a:endParaRPr>
            </a:p>
          </p:txBody>
        </p:sp>
        <p:grpSp>
          <p:nvGrpSpPr>
            <p:cNvPr id="74" name="Group 73">
              <a:extLst>
                <a:ext uri="{FF2B5EF4-FFF2-40B4-BE49-F238E27FC236}">
                  <a16:creationId xmlns:a16="http://schemas.microsoft.com/office/drawing/2014/main" id="{676CF63D-D588-C043-39DF-528D00454911}"/>
                </a:ext>
              </a:extLst>
            </p:cNvPr>
            <p:cNvGrpSpPr/>
            <p:nvPr/>
          </p:nvGrpSpPr>
          <p:grpSpPr>
            <a:xfrm>
              <a:off x="1852305" y="1250015"/>
              <a:ext cx="8586706" cy="671478"/>
              <a:chOff x="1852305" y="1250015"/>
              <a:chExt cx="8586706" cy="671478"/>
            </a:xfrm>
          </p:grpSpPr>
          <p:grpSp>
            <p:nvGrpSpPr>
              <p:cNvPr id="75" name="object 56">
                <a:extLst>
                  <a:ext uri="{FF2B5EF4-FFF2-40B4-BE49-F238E27FC236}">
                    <a16:creationId xmlns:a16="http://schemas.microsoft.com/office/drawing/2014/main" id="{9583A2DF-40D0-33DA-4F34-813C40D4BBA9}"/>
                  </a:ext>
                </a:extLst>
              </p:cNvPr>
              <p:cNvGrpSpPr/>
              <p:nvPr/>
            </p:nvGrpSpPr>
            <p:grpSpPr>
              <a:xfrm>
                <a:off x="4556974" y="1260458"/>
                <a:ext cx="661035" cy="661035"/>
                <a:chOff x="4556974" y="1260458"/>
                <a:chExt cx="661035" cy="661035"/>
              </a:xfrm>
            </p:grpSpPr>
            <p:sp>
              <p:nvSpPr>
                <p:cNvPr id="91" name="object 57">
                  <a:extLst>
                    <a:ext uri="{FF2B5EF4-FFF2-40B4-BE49-F238E27FC236}">
                      <a16:creationId xmlns:a16="http://schemas.microsoft.com/office/drawing/2014/main" id="{76B5CBE4-31BC-21E1-D10E-78F0EC4EFF50}"/>
                    </a:ext>
                  </a:extLst>
                </p:cNvPr>
                <p:cNvSpPr/>
                <p:nvPr/>
              </p:nvSpPr>
              <p:spPr>
                <a:xfrm>
                  <a:off x="4556974" y="1260458"/>
                  <a:ext cx="661035" cy="661035"/>
                </a:xfrm>
                <a:custGeom>
                  <a:avLst/>
                  <a:gdLst/>
                  <a:ahLst/>
                  <a:cxnLst/>
                  <a:rect l="l" t="t" r="r" b="b"/>
                  <a:pathLst>
                    <a:path w="661035" h="661035">
                      <a:moveTo>
                        <a:pt x="330288" y="0"/>
                      </a:moveTo>
                      <a:lnTo>
                        <a:pt x="281481" y="3581"/>
                      </a:lnTo>
                      <a:lnTo>
                        <a:pt x="234898" y="13984"/>
                      </a:lnTo>
                      <a:lnTo>
                        <a:pt x="191048" y="30698"/>
                      </a:lnTo>
                      <a:lnTo>
                        <a:pt x="150444" y="53212"/>
                      </a:lnTo>
                      <a:lnTo>
                        <a:pt x="113596" y="81015"/>
                      </a:lnTo>
                      <a:lnTo>
                        <a:pt x="81015" y="113596"/>
                      </a:lnTo>
                      <a:lnTo>
                        <a:pt x="53212" y="150444"/>
                      </a:lnTo>
                      <a:lnTo>
                        <a:pt x="30698" y="191048"/>
                      </a:lnTo>
                      <a:lnTo>
                        <a:pt x="13984" y="234898"/>
                      </a:lnTo>
                      <a:lnTo>
                        <a:pt x="3581" y="281481"/>
                      </a:lnTo>
                      <a:lnTo>
                        <a:pt x="0" y="330288"/>
                      </a:lnTo>
                      <a:lnTo>
                        <a:pt x="3581" y="379095"/>
                      </a:lnTo>
                      <a:lnTo>
                        <a:pt x="13984" y="425679"/>
                      </a:lnTo>
                      <a:lnTo>
                        <a:pt x="30698" y="469528"/>
                      </a:lnTo>
                      <a:lnTo>
                        <a:pt x="53212" y="510133"/>
                      </a:lnTo>
                      <a:lnTo>
                        <a:pt x="81015" y="546981"/>
                      </a:lnTo>
                      <a:lnTo>
                        <a:pt x="113596" y="579562"/>
                      </a:lnTo>
                      <a:lnTo>
                        <a:pt x="150444" y="607365"/>
                      </a:lnTo>
                      <a:lnTo>
                        <a:pt x="191048" y="629879"/>
                      </a:lnTo>
                      <a:lnTo>
                        <a:pt x="234898" y="646593"/>
                      </a:lnTo>
                      <a:lnTo>
                        <a:pt x="281481" y="656996"/>
                      </a:lnTo>
                      <a:lnTo>
                        <a:pt x="330288" y="660577"/>
                      </a:lnTo>
                      <a:lnTo>
                        <a:pt x="379095" y="656996"/>
                      </a:lnTo>
                      <a:lnTo>
                        <a:pt x="425679" y="646593"/>
                      </a:lnTo>
                      <a:lnTo>
                        <a:pt x="469528" y="629879"/>
                      </a:lnTo>
                      <a:lnTo>
                        <a:pt x="510133" y="607365"/>
                      </a:lnTo>
                      <a:lnTo>
                        <a:pt x="546981" y="579562"/>
                      </a:lnTo>
                      <a:lnTo>
                        <a:pt x="579562" y="546981"/>
                      </a:lnTo>
                      <a:lnTo>
                        <a:pt x="607365" y="510133"/>
                      </a:lnTo>
                      <a:lnTo>
                        <a:pt x="629879" y="469528"/>
                      </a:lnTo>
                      <a:lnTo>
                        <a:pt x="646593" y="425679"/>
                      </a:lnTo>
                      <a:lnTo>
                        <a:pt x="656996" y="379095"/>
                      </a:lnTo>
                      <a:lnTo>
                        <a:pt x="660577" y="330288"/>
                      </a:lnTo>
                      <a:lnTo>
                        <a:pt x="656996" y="281481"/>
                      </a:lnTo>
                      <a:lnTo>
                        <a:pt x="646593" y="234898"/>
                      </a:lnTo>
                      <a:lnTo>
                        <a:pt x="629879" y="191048"/>
                      </a:lnTo>
                      <a:lnTo>
                        <a:pt x="607365" y="150444"/>
                      </a:lnTo>
                      <a:lnTo>
                        <a:pt x="579562" y="113596"/>
                      </a:lnTo>
                      <a:lnTo>
                        <a:pt x="546981" y="81015"/>
                      </a:lnTo>
                      <a:lnTo>
                        <a:pt x="510133" y="53212"/>
                      </a:lnTo>
                      <a:lnTo>
                        <a:pt x="469528" y="30698"/>
                      </a:lnTo>
                      <a:lnTo>
                        <a:pt x="425679" y="13984"/>
                      </a:lnTo>
                      <a:lnTo>
                        <a:pt x="379095" y="3581"/>
                      </a:lnTo>
                      <a:lnTo>
                        <a:pt x="330288" y="0"/>
                      </a:lnTo>
                      <a:close/>
                    </a:path>
                  </a:pathLst>
                </a:custGeom>
                <a:solidFill>
                  <a:srgbClr val="7EBE42"/>
                </a:solidFill>
              </p:spPr>
              <p:txBody>
                <a:bodyPr wrap="square" lIns="0" tIns="0" rIns="0" bIns="0" rtlCol="0"/>
                <a:lstStyle/>
                <a:p>
                  <a:endParaRPr/>
                </a:p>
              </p:txBody>
            </p:sp>
            <p:sp>
              <p:nvSpPr>
                <p:cNvPr id="92" name="object 58">
                  <a:extLst>
                    <a:ext uri="{FF2B5EF4-FFF2-40B4-BE49-F238E27FC236}">
                      <a16:creationId xmlns:a16="http://schemas.microsoft.com/office/drawing/2014/main" id="{69626BC3-429D-6521-36FD-EA0A282D049F}"/>
                    </a:ext>
                  </a:extLst>
                </p:cNvPr>
                <p:cNvSpPr/>
                <p:nvPr/>
              </p:nvSpPr>
              <p:spPr>
                <a:xfrm>
                  <a:off x="4683417" y="1347799"/>
                  <a:ext cx="408305" cy="483870"/>
                </a:xfrm>
                <a:custGeom>
                  <a:avLst/>
                  <a:gdLst/>
                  <a:ahLst/>
                  <a:cxnLst/>
                  <a:rect l="l" t="t" r="r" b="b"/>
                  <a:pathLst>
                    <a:path w="408304" h="483869">
                      <a:moveTo>
                        <a:pt x="336169" y="347014"/>
                      </a:moveTo>
                      <a:lnTo>
                        <a:pt x="333032" y="331698"/>
                      </a:lnTo>
                      <a:lnTo>
                        <a:pt x="327761" y="323951"/>
                      </a:lnTo>
                      <a:lnTo>
                        <a:pt x="324497" y="319163"/>
                      </a:lnTo>
                      <a:lnTo>
                        <a:pt x="319659" y="315937"/>
                      </a:lnTo>
                      <a:lnTo>
                        <a:pt x="319659" y="347014"/>
                      </a:lnTo>
                      <a:lnTo>
                        <a:pt x="319659" y="364032"/>
                      </a:lnTo>
                      <a:lnTo>
                        <a:pt x="317309" y="366356"/>
                      </a:lnTo>
                      <a:lnTo>
                        <a:pt x="90373" y="366356"/>
                      </a:lnTo>
                      <a:lnTo>
                        <a:pt x="88023" y="364032"/>
                      </a:lnTo>
                      <a:lnTo>
                        <a:pt x="88023" y="347014"/>
                      </a:lnTo>
                      <a:lnTo>
                        <a:pt x="89852" y="338048"/>
                      </a:lnTo>
                      <a:lnTo>
                        <a:pt x="94843" y="330720"/>
                      </a:lnTo>
                      <a:lnTo>
                        <a:pt x="102247" y="325767"/>
                      </a:lnTo>
                      <a:lnTo>
                        <a:pt x="111302" y="323951"/>
                      </a:lnTo>
                      <a:lnTo>
                        <a:pt x="146126" y="323951"/>
                      </a:lnTo>
                      <a:lnTo>
                        <a:pt x="261531" y="323964"/>
                      </a:lnTo>
                      <a:lnTo>
                        <a:pt x="296392" y="323951"/>
                      </a:lnTo>
                      <a:lnTo>
                        <a:pt x="305435" y="325767"/>
                      </a:lnTo>
                      <a:lnTo>
                        <a:pt x="312826" y="330720"/>
                      </a:lnTo>
                      <a:lnTo>
                        <a:pt x="317817" y="338048"/>
                      </a:lnTo>
                      <a:lnTo>
                        <a:pt x="319659" y="347014"/>
                      </a:lnTo>
                      <a:lnTo>
                        <a:pt x="319659" y="315937"/>
                      </a:lnTo>
                      <a:lnTo>
                        <a:pt x="311861" y="310718"/>
                      </a:lnTo>
                      <a:lnTo>
                        <a:pt x="296392" y="307606"/>
                      </a:lnTo>
                      <a:lnTo>
                        <a:pt x="265226" y="307606"/>
                      </a:lnTo>
                      <a:lnTo>
                        <a:pt x="265226" y="298183"/>
                      </a:lnTo>
                      <a:lnTo>
                        <a:pt x="262775" y="286219"/>
                      </a:lnTo>
                      <a:lnTo>
                        <a:pt x="261099" y="283743"/>
                      </a:lnTo>
                      <a:lnTo>
                        <a:pt x="256108" y="276428"/>
                      </a:lnTo>
                      <a:lnTo>
                        <a:pt x="248729" y="271500"/>
                      </a:lnTo>
                      <a:lnTo>
                        <a:pt x="248729" y="290220"/>
                      </a:lnTo>
                      <a:lnTo>
                        <a:pt x="248729" y="307606"/>
                      </a:lnTo>
                      <a:lnTo>
                        <a:pt x="158953" y="307606"/>
                      </a:lnTo>
                      <a:lnTo>
                        <a:pt x="158953" y="290220"/>
                      </a:lnTo>
                      <a:lnTo>
                        <a:pt x="165506" y="283743"/>
                      </a:lnTo>
                      <a:lnTo>
                        <a:pt x="242176" y="283743"/>
                      </a:lnTo>
                      <a:lnTo>
                        <a:pt x="248729" y="290220"/>
                      </a:lnTo>
                      <a:lnTo>
                        <a:pt x="248729" y="271500"/>
                      </a:lnTo>
                      <a:lnTo>
                        <a:pt x="246227" y="269824"/>
                      </a:lnTo>
                      <a:lnTo>
                        <a:pt x="234137" y="267398"/>
                      </a:lnTo>
                      <a:lnTo>
                        <a:pt x="173545" y="267398"/>
                      </a:lnTo>
                      <a:lnTo>
                        <a:pt x="161455" y="269824"/>
                      </a:lnTo>
                      <a:lnTo>
                        <a:pt x="151574" y="276428"/>
                      </a:lnTo>
                      <a:lnTo>
                        <a:pt x="144907" y="286219"/>
                      </a:lnTo>
                      <a:lnTo>
                        <a:pt x="142455" y="298183"/>
                      </a:lnTo>
                      <a:lnTo>
                        <a:pt x="142455" y="307606"/>
                      </a:lnTo>
                      <a:lnTo>
                        <a:pt x="111302" y="307606"/>
                      </a:lnTo>
                      <a:lnTo>
                        <a:pt x="95834" y="310718"/>
                      </a:lnTo>
                      <a:lnTo>
                        <a:pt x="83185" y="319163"/>
                      </a:lnTo>
                      <a:lnTo>
                        <a:pt x="74650" y="331698"/>
                      </a:lnTo>
                      <a:lnTo>
                        <a:pt x="71526" y="347014"/>
                      </a:lnTo>
                      <a:lnTo>
                        <a:pt x="71526" y="361175"/>
                      </a:lnTo>
                      <a:lnTo>
                        <a:pt x="73228" y="369557"/>
                      </a:lnTo>
                      <a:lnTo>
                        <a:pt x="77901" y="376402"/>
                      </a:lnTo>
                      <a:lnTo>
                        <a:pt x="84810" y="381012"/>
                      </a:lnTo>
                      <a:lnTo>
                        <a:pt x="93268" y="382701"/>
                      </a:lnTo>
                      <a:lnTo>
                        <a:pt x="95758" y="382701"/>
                      </a:lnTo>
                      <a:lnTo>
                        <a:pt x="95758" y="479933"/>
                      </a:lnTo>
                      <a:lnTo>
                        <a:pt x="99453" y="483590"/>
                      </a:lnTo>
                      <a:lnTo>
                        <a:pt x="104013" y="483590"/>
                      </a:lnTo>
                      <a:lnTo>
                        <a:pt x="108572" y="483590"/>
                      </a:lnTo>
                      <a:lnTo>
                        <a:pt x="112255" y="479933"/>
                      </a:lnTo>
                      <a:lnTo>
                        <a:pt x="112255" y="382701"/>
                      </a:lnTo>
                      <a:lnTo>
                        <a:pt x="295414" y="382701"/>
                      </a:lnTo>
                      <a:lnTo>
                        <a:pt x="295414" y="479933"/>
                      </a:lnTo>
                      <a:lnTo>
                        <a:pt x="299110" y="483590"/>
                      </a:lnTo>
                      <a:lnTo>
                        <a:pt x="303669" y="483590"/>
                      </a:lnTo>
                      <a:lnTo>
                        <a:pt x="308229" y="483590"/>
                      </a:lnTo>
                      <a:lnTo>
                        <a:pt x="311912" y="479933"/>
                      </a:lnTo>
                      <a:lnTo>
                        <a:pt x="311912" y="382701"/>
                      </a:lnTo>
                      <a:lnTo>
                        <a:pt x="314426" y="382701"/>
                      </a:lnTo>
                      <a:lnTo>
                        <a:pt x="322872" y="381012"/>
                      </a:lnTo>
                      <a:lnTo>
                        <a:pt x="329793" y="376402"/>
                      </a:lnTo>
                      <a:lnTo>
                        <a:pt x="334454" y="369557"/>
                      </a:lnTo>
                      <a:lnTo>
                        <a:pt x="335102" y="366356"/>
                      </a:lnTo>
                      <a:lnTo>
                        <a:pt x="336169" y="361175"/>
                      </a:lnTo>
                      <a:lnTo>
                        <a:pt x="336169" y="347014"/>
                      </a:lnTo>
                      <a:close/>
                    </a:path>
                    <a:path w="408304" h="483869">
                      <a:moveTo>
                        <a:pt x="350126" y="202996"/>
                      </a:moveTo>
                      <a:lnTo>
                        <a:pt x="342658" y="157251"/>
                      </a:lnTo>
                      <a:lnTo>
                        <a:pt x="321856" y="117487"/>
                      </a:lnTo>
                      <a:lnTo>
                        <a:pt x="290182" y="86106"/>
                      </a:lnTo>
                      <a:lnTo>
                        <a:pt x="250024" y="65519"/>
                      </a:lnTo>
                      <a:lnTo>
                        <a:pt x="203847" y="58115"/>
                      </a:lnTo>
                      <a:lnTo>
                        <a:pt x="157657" y="65519"/>
                      </a:lnTo>
                      <a:lnTo>
                        <a:pt x="117513" y="86106"/>
                      </a:lnTo>
                      <a:lnTo>
                        <a:pt x="85826" y="117487"/>
                      </a:lnTo>
                      <a:lnTo>
                        <a:pt x="65036" y="157251"/>
                      </a:lnTo>
                      <a:lnTo>
                        <a:pt x="57569" y="202996"/>
                      </a:lnTo>
                      <a:lnTo>
                        <a:pt x="59359" y="225831"/>
                      </a:lnTo>
                      <a:lnTo>
                        <a:pt x="73431" y="268732"/>
                      </a:lnTo>
                      <a:lnTo>
                        <a:pt x="93357" y="292646"/>
                      </a:lnTo>
                      <a:lnTo>
                        <a:pt x="100736" y="287324"/>
                      </a:lnTo>
                      <a:lnTo>
                        <a:pt x="101536" y="282219"/>
                      </a:lnTo>
                      <a:lnTo>
                        <a:pt x="98856" y="278574"/>
                      </a:lnTo>
                      <a:lnTo>
                        <a:pt x="88138" y="261315"/>
                      </a:lnTo>
                      <a:lnTo>
                        <a:pt x="80378" y="242785"/>
                      </a:lnTo>
                      <a:lnTo>
                        <a:pt x="75653" y="223253"/>
                      </a:lnTo>
                      <a:lnTo>
                        <a:pt x="74066" y="202996"/>
                      </a:lnTo>
                      <a:lnTo>
                        <a:pt x="84277" y="153009"/>
                      </a:lnTo>
                      <a:lnTo>
                        <a:pt x="112115" y="112153"/>
                      </a:lnTo>
                      <a:lnTo>
                        <a:pt x="153377" y="84582"/>
                      </a:lnTo>
                      <a:lnTo>
                        <a:pt x="203847" y="74460"/>
                      </a:lnTo>
                      <a:lnTo>
                        <a:pt x="254317" y="84582"/>
                      </a:lnTo>
                      <a:lnTo>
                        <a:pt x="295567" y="112153"/>
                      </a:lnTo>
                      <a:lnTo>
                        <a:pt x="323405" y="153009"/>
                      </a:lnTo>
                      <a:lnTo>
                        <a:pt x="333616" y="202996"/>
                      </a:lnTo>
                      <a:lnTo>
                        <a:pt x="332016" y="223253"/>
                      </a:lnTo>
                      <a:lnTo>
                        <a:pt x="327304" y="242773"/>
                      </a:lnTo>
                      <a:lnTo>
                        <a:pt x="319544" y="261302"/>
                      </a:lnTo>
                      <a:lnTo>
                        <a:pt x="308838" y="278574"/>
                      </a:lnTo>
                      <a:lnTo>
                        <a:pt x="306146" y="282219"/>
                      </a:lnTo>
                      <a:lnTo>
                        <a:pt x="306959" y="287324"/>
                      </a:lnTo>
                      <a:lnTo>
                        <a:pt x="312115" y="291045"/>
                      </a:lnTo>
                      <a:lnTo>
                        <a:pt x="313804" y="291553"/>
                      </a:lnTo>
                      <a:lnTo>
                        <a:pt x="315493" y="291553"/>
                      </a:lnTo>
                      <a:lnTo>
                        <a:pt x="318046" y="291553"/>
                      </a:lnTo>
                      <a:lnTo>
                        <a:pt x="343001" y="247840"/>
                      </a:lnTo>
                      <a:lnTo>
                        <a:pt x="348322" y="225831"/>
                      </a:lnTo>
                      <a:lnTo>
                        <a:pt x="350126" y="202996"/>
                      </a:lnTo>
                      <a:close/>
                    </a:path>
                    <a:path w="408304" h="483869">
                      <a:moveTo>
                        <a:pt x="407682" y="201891"/>
                      </a:moveTo>
                      <a:lnTo>
                        <a:pt x="402285" y="155663"/>
                      </a:lnTo>
                      <a:lnTo>
                        <a:pt x="386930" y="113182"/>
                      </a:lnTo>
                      <a:lnTo>
                        <a:pt x="362851" y="75692"/>
                      </a:lnTo>
                      <a:lnTo>
                        <a:pt x="331266" y="44411"/>
                      </a:lnTo>
                      <a:lnTo>
                        <a:pt x="293408" y="20561"/>
                      </a:lnTo>
                      <a:lnTo>
                        <a:pt x="250532" y="5346"/>
                      </a:lnTo>
                      <a:lnTo>
                        <a:pt x="203847" y="0"/>
                      </a:lnTo>
                      <a:lnTo>
                        <a:pt x="157162" y="5346"/>
                      </a:lnTo>
                      <a:lnTo>
                        <a:pt x="114274" y="20561"/>
                      </a:lnTo>
                      <a:lnTo>
                        <a:pt x="76428" y="44411"/>
                      </a:lnTo>
                      <a:lnTo>
                        <a:pt x="44843" y="75692"/>
                      </a:lnTo>
                      <a:lnTo>
                        <a:pt x="20751" y="113182"/>
                      </a:lnTo>
                      <a:lnTo>
                        <a:pt x="5397" y="155663"/>
                      </a:lnTo>
                      <a:lnTo>
                        <a:pt x="0" y="201891"/>
                      </a:lnTo>
                      <a:lnTo>
                        <a:pt x="2501" y="233718"/>
                      </a:lnTo>
                      <a:lnTo>
                        <a:pt x="22123" y="293484"/>
                      </a:lnTo>
                      <a:lnTo>
                        <a:pt x="46799" y="325056"/>
                      </a:lnTo>
                      <a:lnTo>
                        <a:pt x="54165" y="319735"/>
                      </a:lnTo>
                      <a:lnTo>
                        <a:pt x="54978" y="314629"/>
                      </a:lnTo>
                      <a:lnTo>
                        <a:pt x="52298" y="310984"/>
                      </a:lnTo>
                      <a:lnTo>
                        <a:pt x="36830" y="286067"/>
                      </a:lnTo>
                      <a:lnTo>
                        <a:pt x="25628" y="259321"/>
                      </a:lnTo>
                      <a:lnTo>
                        <a:pt x="18808" y="231140"/>
                      </a:lnTo>
                      <a:lnTo>
                        <a:pt x="16510" y="201891"/>
                      </a:lnTo>
                      <a:lnTo>
                        <a:pt x="23215" y="152628"/>
                      </a:lnTo>
                      <a:lnTo>
                        <a:pt x="42125" y="108318"/>
                      </a:lnTo>
                      <a:lnTo>
                        <a:pt x="71437" y="70751"/>
                      </a:lnTo>
                      <a:lnTo>
                        <a:pt x="109372" y="41719"/>
                      </a:lnTo>
                      <a:lnTo>
                        <a:pt x="154101" y="22987"/>
                      </a:lnTo>
                      <a:lnTo>
                        <a:pt x="203847" y="16344"/>
                      </a:lnTo>
                      <a:lnTo>
                        <a:pt x="253593" y="22987"/>
                      </a:lnTo>
                      <a:lnTo>
                        <a:pt x="298323" y="41719"/>
                      </a:lnTo>
                      <a:lnTo>
                        <a:pt x="336245" y="70751"/>
                      </a:lnTo>
                      <a:lnTo>
                        <a:pt x="365556" y="108318"/>
                      </a:lnTo>
                      <a:lnTo>
                        <a:pt x="384467" y="152628"/>
                      </a:lnTo>
                      <a:lnTo>
                        <a:pt x="391172" y="201891"/>
                      </a:lnTo>
                      <a:lnTo>
                        <a:pt x="388874" y="231140"/>
                      </a:lnTo>
                      <a:lnTo>
                        <a:pt x="382066" y="259321"/>
                      </a:lnTo>
                      <a:lnTo>
                        <a:pt x="370852" y="286067"/>
                      </a:lnTo>
                      <a:lnTo>
                        <a:pt x="355384" y="310984"/>
                      </a:lnTo>
                      <a:lnTo>
                        <a:pt x="352704" y="314629"/>
                      </a:lnTo>
                      <a:lnTo>
                        <a:pt x="353517" y="319735"/>
                      </a:lnTo>
                      <a:lnTo>
                        <a:pt x="358660" y="323456"/>
                      </a:lnTo>
                      <a:lnTo>
                        <a:pt x="360362" y="323964"/>
                      </a:lnTo>
                      <a:lnTo>
                        <a:pt x="362051" y="323964"/>
                      </a:lnTo>
                      <a:lnTo>
                        <a:pt x="364591" y="323964"/>
                      </a:lnTo>
                      <a:lnTo>
                        <a:pt x="397764" y="264375"/>
                      </a:lnTo>
                      <a:lnTo>
                        <a:pt x="405180" y="233718"/>
                      </a:lnTo>
                      <a:lnTo>
                        <a:pt x="407682" y="201891"/>
                      </a:lnTo>
                      <a:close/>
                    </a:path>
                  </a:pathLst>
                </a:custGeom>
                <a:solidFill>
                  <a:srgbClr val="FFFFFF"/>
                </a:solidFill>
              </p:spPr>
              <p:txBody>
                <a:bodyPr wrap="square" lIns="0" tIns="0" rIns="0" bIns="0" rtlCol="0"/>
                <a:lstStyle/>
                <a:p>
                  <a:endParaRPr/>
                </a:p>
              </p:txBody>
            </p:sp>
          </p:grpSp>
          <p:grpSp>
            <p:nvGrpSpPr>
              <p:cNvPr id="76" name="object 59">
                <a:extLst>
                  <a:ext uri="{FF2B5EF4-FFF2-40B4-BE49-F238E27FC236}">
                    <a16:creationId xmlns:a16="http://schemas.microsoft.com/office/drawing/2014/main" id="{5FA39A5F-679B-B923-CD55-DBD40CE6FAD5}"/>
                  </a:ext>
                </a:extLst>
              </p:cNvPr>
              <p:cNvGrpSpPr/>
              <p:nvPr/>
            </p:nvGrpSpPr>
            <p:grpSpPr>
              <a:xfrm>
                <a:off x="7261642" y="1260458"/>
                <a:ext cx="661035" cy="661035"/>
                <a:chOff x="7261642" y="1260458"/>
                <a:chExt cx="661035" cy="661035"/>
              </a:xfrm>
            </p:grpSpPr>
            <p:sp>
              <p:nvSpPr>
                <p:cNvPr id="88" name="object 60">
                  <a:extLst>
                    <a:ext uri="{FF2B5EF4-FFF2-40B4-BE49-F238E27FC236}">
                      <a16:creationId xmlns:a16="http://schemas.microsoft.com/office/drawing/2014/main" id="{A1CB850A-5981-91CE-0F57-2E2F970A66CA}"/>
                    </a:ext>
                  </a:extLst>
                </p:cNvPr>
                <p:cNvSpPr/>
                <p:nvPr/>
              </p:nvSpPr>
              <p:spPr>
                <a:xfrm>
                  <a:off x="7261642" y="1260458"/>
                  <a:ext cx="661035" cy="661035"/>
                </a:xfrm>
                <a:custGeom>
                  <a:avLst/>
                  <a:gdLst/>
                  <a:ahLst/>
                  <a:cxnLst/>
                  <a:rect l="l" t="t" r="r" b="b"/>
                  <a:pathLst>
                    <a:path w="661034" h="661035">
                      <a:moveTo>
                        <a:pt x="330288" y="0"/>
                      </a:moveTo>
                      <a:lnTo>
                        <a:pt x="281481" y="3581"/>
                      </a:lnTo>
                      <a:lnTo>
                        <a:pt x="234898" y="13984"/>
                      </a:lnTo>
                      <a:lnTo>
                        <a:pt x="191048" y="30698"/>
                      </a:lnTo>
                      <a:lnTo>
                        <a:pt x="150444" y="53212"/>
                      </a:lnTo>
                      <a:lnTo>
                        <a:pt x="113596" y="81015"/>
                      </a:lnTo>
                      <a:lnTo>
                        <a:pt x="81015" y="113596"/>
                      </a:lnTo>
                      <a:lnTo>
                        <a:pt x="53212" y="150444"/>
                      </a:lnTo>
                      <a:lnTo>
                        <a:pt x="30698" y="191048"/>
                      </a:lnTo>
                      <a:lnTo>
                        <a:pt x="13984" y="234898"/>
                      </a:lnTo>
                      <a:lnTo>
                        <a:pt x="3581" y="281481"/>
                      </a:lnTo>
                      <a:lnTo>
                        <a:pt x="0" y="330288"/>
                      </a:lnTo>
                      <a:lnTo>
                        <a:pt x="3581" y="379095"/>
                      </a:lnTo>
                      <a:lnTo>
                        <a:pt x="13984" y="425679"/>
                      </a:lnTo>
                      <a:lnTo>
                        <a:pt x="30698" y="469528"/>
                      </a:lnTo>
                      <a:lnTo>
                        <a:pt x="53212" y="510133"/>
                      </a:lnTo>
                      <a:lnTo>
                        <a:pt x="81015" y="546981"/>
                      </a:lnTo>
                      <a:lnTo>
                        <a:pt x="113596" y="579562"/>
                      </a:lnTo>
                      <a:lnTo>
                        <a:pt x="150444" y="607365"/>
                      </a:lnTo>
                      <a:lnTo>
                        <a:pt x="191048" y="629879"/>
                      </a:lnTo>
                      <a:lnTo>
                        <a:pt x="234898" y="646593"/>
                      </a:lnTo>
                      <a:lnTo>
                        <a:pt x="281481" y="656996"/>
                      </a:lnTo>
                      <a:lnTo>
                        <a:pt x="330288" y="660577"/>
                      </a:lnTo>
                      <a:lnTo>
                        <a:pt x="379095" y="656996"/>
                      </a:lnTo>
                      <a:lnTo>
                        <a:pt x="425679" y="646593"/>
                      </a:lnTo>
                      <a:lnTo>
                        <a:pt x="469528" y="629879"/>
                      </a:lnTo>
                      <a:lnTo>
                        <a:pt x="510133" y="607365"/>
                      </a:lnTo>
                      <a:lnTo>
                        <a:pt x="546981" y="579562"/>
                      </a:lnTo>
                      <a:lnTo>
                        <a:pt x="579562" y="546981"/>
                      </a:lnTo>
                      <a:lnTo>
                        <a:pt x="607365" y="510133"/>
                      </a:lnTo>
                      <a:lnTo>
                        <a:pt x="629879" y="469528"/>
                      </a:lnTo>
                      <a:lnTo>
                        <a:pt x="646593" y="425679"/>
                      </a:lnTo>
                      <a:lnTo>
                        <a:pt x="656996" y="379095"/>
                      </a:lnTo>
                      <a:lnTo>
                        <a:pt x="660577" y="330288"/>
                      </a:lnTo>
                      <a:lnTo>
                        <a:pt x="656996" y="281481"/>
                      </a:lnTo>
                      <a:lnTo>
                        <a:pt x="646593" y="234898"/>
                      </a:lnTo>
                      <a:lnTo>
                        <a:pt x="629879" y="191048"/>
                      </a:lnTo>
                      <a:lnTo>
                        <a:pt x="607365" y="150444"/>
                      </a:lnTo>
                      <a:lnTo>
                        <a:pt x="579562" y="113596"/>
                      </a:lnTo>
                      <a:lnTo>
                        <a:pt x="546981" y="81015"/>
                      </a:lnTo>
                      <a:lnTo>
                        <a:pt x="510133" y="53212"/>
                      </a:lnTo>
                      <a:lnTo>
                        <a:pt x="469528" y="30698"/>
                      </a:lnTo>
                      <a:lnTo>
                        <a:pt x="425679" y="13984"/>
                      </a:lnTo>
                      <a:lnTo>
                        <a:pt x="379095" y="3581"/>
                      </a:lnTo>
                      <a:lnTo>
                        <a:pt x="330288" y="0"/>
                      </a:lnTo>
                      <a:close/>
                    </a:path>
                  </a:pathLst>
                </a:custGeom>
                <a:solidFill>
                  <a:srgbClr val="7EBE42"/>
                </a:solidFill>
              </p:spPr>
              <p:txBody>
                <a:bodyPr wrap="square" lIns="0" tIns="0" rIns="0" bIns="0" rtlCol="0"/>
                <a:lstStyle/>
                <a:p>
                  <a:endParaRPr/>
                </a:p>
              </p:txBody>
            </p:sp>
            <p:pic>
              <p:nvPicPr>
                <p:cNvPr id="89" name="object 61">
                  <a:extLst>
                    <a:ext uri="{FF2B5EF4-FFF2-40B4-BE49-F238E27FC236}">
                      <a16:creationId xmlns:a16="http://schemas.microsoft.com/office/drawing/2014/main" id="{6801FCC0-41CC-32B9-FD02-549557447F91}"/>
                    </a:ext>
                  </a:extLst>
                </p:cNvPr>
                <p:cNvPicPr/>
                <p:nvPr/>
              </p:nvPicPr>
              <p:blipFill>
                <a:blip r:embed="rId11" cstate="print"/>
                <a:stretch>
                  <a:fillRect/>
                </a:stretch>
              </p:blipFill>
              <p:spPr>
                <a:xfrm>
                  <a:off x="7349760" y="1462161"/>
                  <a:ext cx="324973" cy="293020"/>
                </a:xfrm>
                <a:prstGeom prst="rect">
                  <a:avLst/>
                </a:prstGeom>
              </p:spPr>
            </p:pic>
            <p:sp>
              <p:nvSpPr>
                <p:cNvPr id="90" name="object 62">
                  <a:extLst>
                    <a:ext uri="{FF2B5EF4-FFF2-40B4-BE49-F238E27FC236}">
                      <a16:creationId xmlns:a16="http://schemas.microsoft.com/office/drawing/2014/main" id="{F43F361C-0390-E4F2-CCDF-B5BE7938DABD}"/>
                    </a:ext>
                  </a:extLst>
                </p:cNvPr>
                <p:cNvSpPr/>
                <p:nvPr/>
              </p:nvSpPr>
              <p:spPr>
                <a:xfrm>
                  <a:off x="7485494" y="1368399"/>
                  <a:ext cx="334010" cy="387350"/>
                </a:xfrm>
                <a:custGeom>
                  <a:avLst/>
                  <a:gdLst/>
                  <a:ahLst/>
                  <a:cxnLst/>
                  <a:rect l="l" t="t" r="r" b="b"/>
                  <a:pathLst>
                    <a:path w="334009" h="387350">
                      <a:moveTo>
                        <a:pt x="62509" y="24104"/>
                      </a:moveTo>
                      <a:lnTo>
                        <a:pt x="59436" y="21209"/>
                      </a:lnTo>
                      <a:lnTo>
                        <a:pt x="3086" y="21209"/>
                      </a:lnTo>
                      <a:lnTo>
                        <a:pt x="0" y="24104"/>
                      </a:lnTo>
                      <a:lnTo>
                        <a:pt x="0" y="170497"/>
                      </a:lnTo>
                      <a:lnTo>
                        <a:pt x="3086" y="173393"/>
                      </a:lnTo>
                      <a:lnTo>
                        <a:pt x="6883" y="173393"/>
                      </a:lnTo>
                      <a:lnTo>
                        <a:pt x="10680" y="173393"/>
                      </a:lnTo>
                      <a:lnTo>
                        <a:pt x="13766" y="170497"/>
                      </a:lnTo>
                      <a:lnTo>
                        <a:pt x="13766" y="34137"/>
                      </a:lnTo>
                      <a:lnTo>
                        <a:pt x="59436" y="34137"/>
                      </a:lnTo>
                      <a:lnTo>
                        <a:pt x="62509" y="31242"/>
                      </a:lnTo>
                      <a:lnTo>
                        <a:pt x="62509" y="24104"/>
                      </a:lnTo>
                      <a:close/>
                    </a:path>
                    <a:path w="334009" h="387350">
                      <a:moveTo>
                        <a:pt x="256273" y="2895"/>
                      </a:moveTo>
                      <a:lnTo>
                        <a:pt x="253187" y="0"/>
                      </a:lnTo>
                      <a:lnTo>
                        <a:pt x="80276" y="0"/>
                      </a:lnTo>
                      <a:lnTo>
                        <a:pt x="77190" y="2895"/>
                      </a:lnTo>
                      <a:lnTo>
                        <a:pt x="77190" y="39344"/>
                      </a:lnTo>
                      <a:lnTo>
                        <a:pt x="80276" y="42240"/>
                      </a:lnTo>
                      <a:lnTo>
                        <a:pt x="87871" y="42240"/>
                      </a:lnTo>
                      <a:lnTo>
                        <a:pt x="90957" y="39344"/>
                      </a:lnTo>
                      <a:lnTo>
                        <a:pt x="90957" y="12928"/>
                      </a:lnTo>
                      <a:lnTo>
                        <a:pt x="242506" y="12928"/>
                      </a:lnTo>
                      <a:lnTo>
                        <a:pt x="242506" y="39344"/>
                      </a:lnTo>
                      <a:lnTo>
                        <a:pt x="245592" y="42240"/>
                      </a:lnTo>
                      <a:lnTo>
                        <a:pt x="249389" y="42240"/>
                      </a:lnTo>
                      <a:lnTo>
                        <a:pt x="253187" y="42240"/>
                      </a:lnTo>
                      <a:lnTo>
                        <a:pt x="256273" y="39344"/>
                      </a:lnTo>
                      <a:lnTo>
                        <a:pt x="256273" y="2895"/>
                      </a:lnTo>
                      <a:close/>
                    </a:path>
                    <a:path w="334009" h="387350">
                      <a:moveTo>
                        <a:pt x="302552" y="51828"/>
                      </a:moveTo>
                      <a:lnTo>
                        <a:pt x="299466" y="48945"/>
                      </a:lnTo>
                      <a:lnTo>
                        <a:pt x="33985" y="48945"/>
                      </a:lnTo>
                      <a:lnTo>
                        <a:pt x="30911" y="51828"/>
                      </a:lnTo>
                      <a:lnTo>
                        <a:pt x="30911" y="181546"/>
                      </a:lnTo>
                      <a:lnTo>
                        <a:pt x="33985" y="184442"/>
                      </a:lnTo>
                      <a:lnTo>
                        <a:pt x="41592" y="184442"/>
                      </a:lnTo>
                      <a:lnTo>
                        <a:pt x="44678" y="181546"/>
                      </a:lnTo>
                      <a:lnTo>
                        <a:pt x="44678" y="61874"/>
                      </a:lnTo>
                      <a:lnTo>
                        <a:pt x="288785" y="61874"/>
                      </a:lnTo>
                      <a:lnTo>
                        <a:pt x="288785" y="346138"/>
                      </a:lnTo>
                      <a:lnTo>
                        <a:pt x="111633" y="346138"/>
                      </a:lnTo>
                      <a:lnTo>
                        <a:pt x="108546" y="349034"/>
                      </a:lnTo>
                      <a:lnTo>
                        <a:pt x="108546" y="356171"/>
                      </a:lnTo>
                      <a:lnTo>
                        <a:pt x="111633" y="359067"/>
                      </a:lnTo>
                      <a:lnTo>
                        <a:pt x="295668" y="359067"/>
                      </a:lnTo>
                      <a:lnTo>
                        <a:pt x="299466" y="359067"/>
                      </a:lnTo>
                      <a:lnTo>
                        <a:pt x="302552" y="356171"/>
                      </a:lnTo>
                      <a:lnTo>
                        <a:pt x="302552" y="51828"/>
                      </a:lnTo>
                      <a:close/>
                    </a:path>
                    <a:path w="334009" h="387350">
                      <a:moveTo>
                        <a:pt x="333476" y="24104"/>
                      </a:moveTo>
                      <a:lnTo>
                        <a:pt x="330390" y="21209"/>
                      </a:lnTo>
                      <a:lnTo>
                        <a:pt x="274053" y="21209"/>
                      </a:lnTo>
                      <a:lnTo>
                        <a:pt x="270967" y="24104"/>
                      </a:lnTo>
                      <a:lnTo>
                        <a:pt x="270967" y="31254"/>
                      </a:lnTo>
                      <a:lnTo>
                        <a:pt x="274053" y="34137"/>
                      </a:lnTo>
                      <a:lnTo>
                        <a:pt x="319709" y="34137"/>
                      </a:lnTo>
                      <a:lnTo>
                        <a:pt x="319709" y="373862"/>
                      </a:lnTo>
                      <a:lnTo>
                        <a:pt x="99974" y="373862"/>
                      </a:lnTo>
                      <a:lnTo>
                        <a:pt x="96888" y="376758"/>
                      </a:lnTo>
                      <a:lnTo>
                        <a:pt x="96888" y="383895"/>
                      </a:lnTo>
                      <a:lnTo>
                        <a:pt x="99974" y="386791"/>
                      </a:lnTo>
                      <a:lnTo>
                        <a:pt x="326593" y="386791"/>
                      </a:lnTo>
                      <a:lnTo>
                        <a:pt x="330390" y="386791"/>
                      </a:lnTo>
                      <a:lnTo>
                        <a:pt x="333476" y="383895"/>
                      </a:lnTo>
                      <a:lnTo>
                        <a:pt x="333476" y="24104"/>
                      </a:lnTo>
                      <a:close/>
                    </a:path>
                  </a:pathLst>
                </a:custGeom>
                <a:solidFill>
                  <a:srgbClr val="FFFFFF"/>
                </a:solidFill>
              </p:spPr>
              <p:txBody>
                <a:bodyPr wrap="square" lIns="0" tIns="0" rIns="0" bIns="0" rtlCol="0"/>
                <a:lstStyle/>
                <a:p>
                  <a:endParaRPr/>
                </a:p>
              </p:txBody>
            </p:sp>
          </p:grpSp>
          <p:grpSp>
            <p:nvGrpSpPr>
              <p:cNvPr id="77" name="object 63">
                <a:extLst>
                  <a:ext uri="{FF2B5EF4-FFF2-40B4-BE49-F238E27FC236}">
                    <a16:creationId xmlns:a16="http://schemas.microsoft.com/office/drawing/2014/main" id="{AE700BFD-FB76-9E50-B686-D7B0EA021EB8}"/>
                  </a:ext>
                </a:extLst>
              </p:cNvPr>
              <p:cNvGrpSpPr/>
              <p:nvPr/>
            </p:nvGrpSpPr>
            <p:grpSpPr>
              <a:xfrm>
                <a:off x="10167150" y="1349426"/>
                <a:ext cx="271861" cy="482269"/>
                <a:chOff x="10167150" y="1349426"/>
                <a:chExt cx="271861" cy="482269"/>
              </a:xfrm>
            </p:grpSpPr>
            <p:pic>
              <p:nvPicPr>
                <p:cNvPr id="84" name="object 65">
                  <a:extLst>
                    <a:ext uri="{FF2B5EF4-FFF2-40B4-BE49-F238E27FC236}">
                      <a16:creationId xmlns:a16="http://schemas.microsoft.com/office/drawing/2014/main" id="{3D9A7EEA-39BC-8D42-FBD8-340AA3570573}"/>
                    </a:ext>
                  </a:extLst>
                </p:cNvPr>
                <p:cNvPicPr/>
                <p:nvPr/>
              </p:nvPicPr>
              <p:blipFill>
                <a:blip r:embed="rId12" cstate="print"/>
                <a:stretch>
                  <a:fillRect/>
                </a:stretch>
              </p:blipFill>
              <p:spPr>
                <a:xfrm>
                  <a:off x="10294837" y="1357047"/>
                  <a:ext cx="72517" cy="150888"/>
                </a:xfrm>
                <a:prstGeom prst="rect">
                  <a:avLst/>
                </a:prstGeom>
              </p:spPr>
            </p:pic>
            <p:sp>
              <p:nvSpPr>
                <p:cNvPr id="85" name="object 66">
                  <a:extLst>
                    <a:ext uri="{FF2B5EF4-FFF2-40B4-BE49-F238E27FC236}">
                      <a16:creationId xmlns:a16="http://schemas.microsoft.com/office/drawing/2014/main" id="{CF2AF3C0-D276-24A2-CD30-52DEF464F85B}"/>
                    </a:ext>
                  </a:extLst>
                </p:cNvPr>
                <p:cNvSpPr/>
                <p:nvPr/>
              </p:nvSpPr>
              <p:spPr>
                <a:xfrm>
                  <a:off x="10320901" y="1524182"/>
                  <a:ext cx="118110" cy="307340"/>
                </a:xfrm>
                <a:custGeom>
                  <a:avLst/>
                  <a:gdLst/>
                  <a:ahLst/>
                  <a:cxnLst/>
                  <a:rect l="l" t="t" r="r" b="b"/>
                  <a:pathLst>
                    <a:path w="118109" h="307339">
                      <a:moveTo>
                        <a:pt x="10490" y="0"/>
                      </a:moveTo>
                      <a:lnTo>
                        <a:pt x="2717" y="1181"/>
                      </a:lnTo>
                      <a:lnTo>
                        <a:pt x="0" y="5219"/>
                      </a:lnTo>
                      <a:lnTo>
                        <a:pt x="533" y="9601"/>
                      </a:lnTo>
                      <a:lnTo>
                        <a:pt x="20526" y="56891"/>
                      </a:lnTo>
                      <a:lnTo>
                        <a:pt x="60261" y="80784"/>
                      </a:lnTo>
                      <a:lnTo>
                        <a:pt x="63373" y="85788"/>
                      </a:lnTo>
                      <a:lnTo>
                        <a:pt x="63627" y="97663"/>
                      </a:lnTo>
                      <a:lnTo>
                        <a:pt x="57086" y="107061"/>
                      </a:lnTo>
                      <a:lnTo>
                        <a:pt x="54140" y="109677"/>
                      </a:lnTo>
                      <a:lnTo>
                        <a:pt x="47421" y="106743"/>
                      </a:lnTo>
                      <a:lnTo>
                        <a:pt x="38267" y="104376"/>
                      </a:lnTo>
                      <a:lnTo>
                        <a:pt x="30911" y="105400"/>
                      </a:lnTo>
                      <a:lnTo>
                        <a:pt x="25536" y="108943"/>
                      </a:lnTo>
                      <a:lnTo>
                        <a:pt x="22326" y="114134"/>
                      </a:lnTo>
                      <a:lnTo>
                        <a:pt x="21374" y="122841"/>
                      </a:lnTo>
                      <a:lnTo>
                        <a:pt x="23490" y="132060"/>
                      </a:lnTo>
                      <a:lnTo>
                        <a:pt x="27561" y="140270"/>
                      </a:lnTo>
                      <a:lnTo>
                        <a:pt x="32473" y="145948"/>
                      </a:lnTo>
                      <a:lnTo>
                        <a:pt x="37973" y="150279"/>
                      </a:lnTo>
                      <a:lnTo>
                        <a:pt x="52920" y="156337"/>
                      </a:lnTo>
                      <a:lnTo>
                        <a:pt x="68621" y="163264"/>
                      </a:lnTo>
                      <a:lnTo>
                        <a:pt x="83535" y="173258"/>
                      </a:lnTo>
                      <a:lnTo>
                        <a:pt x="95842" y="188964"/>
                      </a:lnTo>
                      <a:lnTo>
                        <a:pt x="103720" y="213029"/>
                      </a:lnTo>
                      <a:lnTo>
                        <a:pt x="104844" y="228835"/>
                      </a:lnTo>
                      <a:lnTo>
                        <a:pt x="102604" y="243890"/>
                      </a:lnTo>
                      <a:lnTo>
                        <a:pt x="79787" y="280409"/>
                      </a:lnTo>
                      <a:lnTo>
                        <a:pt x="60998" y="293916"/>
                      </a:lnTo>
                      <a:lnTo>
                        <a:pt x="59524" y="298691"/>
                      </a:lnTo>
                      <a:lnTo>
                        <a:pt x="62445" y="305536"/>
                      </a:lnTo>
                      <a:lnTo>
                        <a:pt x="64985" y="307200"/>
                      </a:lnTo>
                      <a:lnTo>
                        <a:pt x="67627" y="307200"/>
                      </a:lnTo>
                      <a:lnTo>
                        <a:pt x="98585" y="282081"/>
                      </a:lnTo>
                      <a:lnTo>
                        <a:pt x="117665" y="209956"/>
                      </a:lnTo>
                      <a:lnTo>
                        <a:pt x="107867" y="180320"/>
                      </a:lnTo>
                      <a:lnTo>
                        <a:pt x="92762" y="161018"/>
                      </a:lnTo>
                      <a:lnTo>
                        <a:pt x="75126" y="149014"/>
                      </a:lnTo>
                      <a:lnTo>
                        <a:pt x="57734" y="141274"/>
                      </a:lnTo>
                      <a:lnTo>
                        <a:pt x="44564" y="135940"/>
                      </a:lnTo>
                      <a:lnTo>
                        <a:pt x="38277" y="130987"/>
                      </a:lnTo>
                      <a:lnTo>
                        <a:pt x="35229" y="123520"/>
                      </a:lnTo>
                      <a:lnTo>
                        <a:pt x="35433" y="120561"/>
                      </a:lnTo>
                      <a:lnTo>
                        <a:pt x="36233" y="120269"/>
                      </a:lnTo>
                      <a:lnTo>
                        <a:pt x="38481" y="120015"/>
                      </a:lnTo>
                      <a:lnTo>
                        <a:pt x="42303" y="121678"/>
                      </a:lnTo>
                      <a:lnTo>
                        <a:pt x="50378" y="123896"/>
                      </a:lnTo>
                      <a:lnTo>
                        <a:pt x="76892" y="93654"/>
                      </a:lnTo>
                      <a:lnTo>
                        <a:pt x="76520" y="82866"/>
                      </a:lnTo>
                      <a:lnTo>
                        <a:pt x="73444" y="74079"/>
                      </a:lnTo>
                      <a:lnTo>
                        <a:pt x="69519" y="67754"/>
                      </a:lnTo>
                      <a:lnTo>
                        <a:pt x="54635" y="60845"/>
                      </a:lnTo>
                      <a:lnTo>
                        <a:pt x="42328" y="54580"/>
                      </a:lnTo>
                      <a:lnTo>
                        <a:pt x="30357" y="45210"/>
                      </a:lnTo>
                      <a:lnTo>
                        <a:pt x="20518" y="30304"/>
                      </a:lnTo>
                      <a:lnTo>
                        <a:pt x="14605" y="7429"/>
                      </a:lnTo>
                      <a:lnTo>
                        <a:pt x="14071" y="3048"/>
                      </a:lnTo>
                      <a:lnTo>
                        <a:pt x="10490" y="0"/>
                      </a:lnTo>
                      <a:close/>
                    </a:path>
                  </a:pathLst>
                </a:custGeom>
                <a:solidFill>
                  <a:srgbClr val="FFFFFF"/>
                </a:solidFill>
              </p:spPr>
              <p:txBody>
                <a:bodyPr wrap="square" lIns="0" tIns="0" rIns="0" bIns="0" rtlCol="0"/>
                <a:lstStyle/>
                <a:p>
                  <a:endParaRPr/>
                </a:p>
              </p:txBody>
            </p:sp>
            <p:pic>
              <p:nvPicPr>
                <p:cNvPr id="86" name="object 67">
                  <a:extLst>
                    <a:ext uri="{FF2B5EF4-FFF2-40B4-BE49-F238E27FC236}">
                      <a16:creationId xmlns:a16="http://schemas.microsoft.com/office/drawing/2014/main" id="{D959B330-E7BB-858C-AF80-6407D08B8007}"/>
                    </a:ext>
                  </a:extLst>
                </p:cNvPr>
                <p:cNvPicPr/>
                <p:nvPr/>
              </p:nvPicPr>
              <p:blipFill>
                <a:blip r:embed="rId13" cstate="print"/>
                <a:stretch>
                  <a:fillRect/>
                </a:stretch>
              </p:blipFill>
              <p:spPr>
                <a:xfrm>
                  <a:off x="10180685" y="1349426"/>
                  <a:ext cx="153593" cy="198788"/>
                </a:xfrm>
                <a:prstGeom prst="rect">
                  <a:avLst/>
                </a:prstGeom>
              </p:spPr>
            </p:pic>
            <p:sp>
              <p:nvSpPr>
                <p:cNvPr id="87" name="object 68">
                  <a:extLst>
                    <a:ext uri="{FF2B5EF4-FFF2-40B4-BE49-F238E27FC236}">
                      <a16:creationId xmlns:a16="http://schemas.microsoft.com/office/drawing/2014/main" id="{E191DB56-3C06-27E6-BE7E-9C08B5AA31BB}"/>
                    </a:ext>
                  </a:extLst>
                </p:cNvPr>
                <p:cNvSpPr/>
                <p:nvPr/>
              </p:nvSpPr>
              <p:spPr>
                <a:xfrm>
                  <a:off x="10167150" y="1566265"/>
                  <a:ext cx="94615" cy="265430"/>
                </a:xfrm>
                <a:custGeom>
                  <a:avLst/>
                  <a:gdLst/>
                  <a:ahLst/>
                  <a:cxnLst/>
                  <a:rect l="l" t="t" r="r" b="b"/>
                  <a:pathLst>
                    <a:path w="94615" h="265430">
                      <a:moveTo>
                        <a:pt x="90690" y="8839"/>
                      </a:moveTo>
                      <a:lnTo>
                        <a:pt x="86677" y="1257"/>
                      </a:lnTo>
                      <a:lnTo>
                        <a:pt x="82321" y="0"/>
                      </a:lnTo>
                      <a:lnTo>
                        <a:pt x="78955" y="2260"/>
                      </a:lnTo>
                      <a:lnTo>
                        <a:pt x="48450" y="29464"/>
                      </a:lnTo>
                      <a:lnTo>
                        <a:pt x="23495" y="61734"/>
                      </a:lnTo>
                      <a:lnTo>
                        <a:pt x="1638" y="106362"/>
                      </a:lnTo>
                      <a:lnTo>
                        <a:pt x="0" y="119354"/>
                      </a:lnTo>
                      <a:lnTo>
                        <a:pt x="1181" y="125806"/>
                      </a:lnTo>
                      <a:lnTo>
                        <a:pt x="28371" y="168884"/>
                      </a:lnTo>
                      <a:lnTo>
                        <a:pt x="74701" y="212902"/>
                      </a:lnTo>
                      <a:lnTo>
                        <a:pt x="73507" y="223075"/>
                      </a:lnTo>
                      <a:lnTo>
                        <a:pt x="72809" y="235762"/>
                      </a:lnTo>
                      <a:lnTo>
                        <a:pt x="73406" y="248907"/>
                      </a:lnTo>
                      <a:lnTo>
                        <a:pt x="76111" y="260426"/>
                      </a:lnTo>
                      <a:lnTo>
                        <a:pt x="77304" y="263372"/>
                      </a:lnTo>
                      <a:lnTo>
                        <a:pt x="79883" y="265125"/>
                      </a:lnTo>
                      <a:lnTo>
                        <a:pt x="82588" y="265125"/>
                      </a:lnTo>
                      <a:lnTo>
                        <a:pt x="84569" y="264896"/>
                      </a:lnTo>
                      <a:lnTo>
                        <a:pt x="89090" y="262585"/>
                      </a:lnTo>
                      <a:lnTo>
                        <a:pt x="90678" y="257835"/>
                      </a:lnTo>
                      <a:lnTo>
                        <a:pt x="89052" y="253809"/>
                      </a:lnTo>
                      <a:lnTo>
                        <a:pt x="87274" y="244817"/>
                      </a:lnTo>
                      <a:lnTo>
                        <a:pt x="87109" y="233121"/>
                      </a:lnTo>
                      <a:lnTo>
                        <a:pt x="88049" y="220903"/>
                      </a:lnTo>
                      <a:lnTo>
                        <a:pt x="90157" y="206971"/>
                      </a:lnTo>
                      <a:lnTo>
                        <a:pt x="88747" y="203492"/>
                      </a:lnTo>
                      <a:lnTo>
                        <a:pt x="40119" y="159702"/>
                      </a:lnTo>
                      <a:lnTo>
                        <a:pt x="13919" y="120053"/>
                      </a:lnTo>
                      <a:lnTo>
                        <a:pt x="13576" y="115887"/>
                      </a:lnTo>
                      <a:lnTo>
                        <a:pt x="14859" y="112268"/>
                      </a:lnTo>
                      <a:lnTo>
                        <a:pt x="35242" y="70904"/>
                      </a:lnTo>
                      <a:lnTo>
                        <a:pt x="77965" y="22402"/>
                      </a:lnTo>
                      <a:lnTo>
                        <a:pt x="89585" y="13754"/>
                      </a:lnTo>
                      <a:lnTo>
                        <a:pt x="90690" y="8839"/>
                      </a:lnTo>
                      <a:close/>
                    </a:path>
                    <a:path w="94615" h="265430">
                      <a:moveTo>
                        <a:pt x="94513" y="160870"/>
                      </a:moveTo>
                      <a:lnTo>
                        <a:pt x="93903" y="155854"/>
                      </a:lnTo>
                      <a:lnTo>
                        <a:pt x="90766" y="153174"/>
                      </a:lnTo>
                      <a:lnTo>
                        <a:pt x="83502" y="145161"/>
                      </a:lnTo>
                      <a:lnTo>
                        <a:pt x="76250" y="134493"/>
                      </a:lnTo>
                      <a:lnTo>
                        <a:pt x="69723" y="123202"/>
                      </a:lnTo>
                      <a:lnTo>
                        <a:pt x="64592" y="113309"/>
                      </a:lnTo>
                      <a:lnTo>
                        <a:pt x="94475" y="71259"/>
                      </a:lnTo>
                      <a:lnTo>
                        <a:pt x="93992" y="66230"/>
                      </a:lnTo>
                      <a:lnTo>
                        <a:pt x="87858" y="60693"/>
                      </a:lnTo>
                      <a:lnTo>
                        <a:pt x="83388" y="61252"/>
                      </a:lnTo>
                      <a:lnTo>
                        <a:pt x="48806" y="109893"/>
                      </a:lnTo>
                      <a:lnTo>
                        <a:pt x="48501" y="113284"/>
                      </a:lnTo>
                      <a:lnTo>
                        <a:pt x="52946" y="122631"/>
                      </a:lnTo>
                      <a:lnTo>
                        <a:pt x="82194" y="165938"/>
                      </a:lnTo>
                      <a:lnTo>
                        <a:pt x="84975" y="167563"/>
                      </a:lnTo>
                      <a:lnTo>
                        <a:pt x="86474" y="167563"/>
                      </a:lnTo>
                      <a:lnTo>
                        <a:pt x="88620" y="167563"/>
                      </a:lnTo>
                      <a:lnTo>
                        <a:pt x="90741" y="166471"/>
                      </a:lnTo>
                      <a:lnTo>
                        <a:pt x="94513" y="160870"/>
                      </a:lnTo>
                      <a:close/>
                    </a:path>
                  </a:pathLst>
                </a:custGeom>
                <a:solidFill>
                  <a:srgbClr val="FFFFFF"/>
                </a:solidFill>
              </p:spPr>
              <p:txBody>
                <a:bodyPr wrap="square" lIns="0" tIns="0" rIns="0" bIns="0" rtlCol="0"/>
                <a:lstStyle/>
                <a:p>
                  <a:endParaRPr/>
                </a:p>
              </p:txBody>
            </p:sp>
          </p:grpSp>
          <p:sp>
            <p:nvSpPr>
              <p:cNvPr id="78" name="object 70">
                <a:extLst>
                  <a:ext uri="{FF2B5EF4-FFF2-40B4-BE49-F238E27FC236}">
                    <a16:creationId xmlns:a16="http://schemas.microsoft.com/office/drawing/2014/main" id="{DCE2A924-5FFC-DA2C-2D4E-9440F1D51BDB}"/>
                  </a:ext>
                </a:extLst>
              </p:cNvPr>
              <p:cNvSpPr/>
              <p:nvPr/>
            </p:nvSpPr>
            <p:spPr>
              <a:xfrm>
                <a:off x="1852305" y="1250015"/>
                <a:ext cx="661035" cy="661035"/>
              </a:xfrm>
              <a:custGeom>
                <a:avLst/>
                <a:gdLst/>
                <a:ahLst/>
                <a:cxnLst/>
                <a:rect l="l" t="t" r="r" b="b"/>
                <a:pathLst>
                  <a:path w="661035" h="661035">
                    <a:moveTo>
                      <a:pt x="330288" y="0"/>
                    </a:moveTo>
                    <a:lnTo>
                      <a:pt x="281481" y="3581"/>
                    </a:lnTo>
                    <a:lnTo>
                      <a:pt x="234898" y="13984"/>
                    </a:lnTo>
                    <a:lnTo>
                      <a:pt x="191048" y="30698"/>
                    </a:lnTo>
                    <a:lnTo>
                      <a:pt x="150444" y="53212"/>
                    </a:lnTo>
                    <a:lnTo>
                      <a:pt x="113596" y="81015"/>
                    </a:lnTo>
                    <a:lnTo>
                      <a:pt x="81015" y="113596"/>
                    </a:lnTo>
                    <a:lnTo>
                      <a:pt x="53212" y="150444"/>
                    </a:lnTo>
                    <a:lnTo>
                      <a:pt x="30698" y="191048"/>
                    </a:lnTo>
                    <a:lnTo>
                      <a:pt x="13984" y="234898"/>
                    </a:lnTo>
                    <a:lnTo>
                      <a:pt x="3581" y="281481"/>
                    </a:lnTo>
                    <a:lnTo>
                      <a:pt x="0" y="330288"/>
                    </a:lnTo>
                    <a:lnTo>
                      <a:pt x="3581" y="379095"/>
                    </a:lnTo>
                    <a:lnTo>
                      <a:pt x="13984" y="425679"/>
                    </a:lnTo>
                    <a:lnTo>
                      <a:pt x="30698" y="469528"/>
                    </a:lnTo>
                    <a:lnTo>
                      <a:pt x="53212" y="510133"/>
                    </a:lnTo>
                    <a:lnTo>
                      <a:pt x="81015" y="546981"/>
                    </a:lnTo>
                    <a:lnTo>
                      <a:pt x="113596" y="579562"/>
                    </a:lnTo>
                    <a:lnTo>
                      <a:pt x="150444" y="607365"/>
                    </a:lnTo>
                    <a:lnTo>
                      <a:pt x="191048" y="629879"/>
                    </a:lnTo>
                    <a:lnTo>
                      <a:pt x="234898" y="646593"/>
                    </a:lnTo>
                    <a:lnTo>
                      <a:pt x="281481" y="656996"/>
                    </a:lnTo>
                    <a:lnTo>
                      <a:pt x="330288" y="660577"/>
                    </a:lnTo>
                    <a:lnTo>
                      <a:pt x="379095" y="656996"/>
                    </a:lnTo>
                    <a:lnTo>
                      <a:pt x="425679" y="646593"/>
                    </a:lnTo>
                    <a:lnTo>
                      <a:pt x="469528" y="629879"/>
                    </a:lnTo>
                    <a:lnTo>
                      <a:pt x="510133" y="607365"/>
                    </a:lnTo>
                    <a:lnTo>
                      <a:pt x="546981" y="579562"/>
                    </a:lnTo>
                    <a:lnTo>
                      <a:pt x="579562" y="546981"/>
                    </a:lnTo>
                    <a:lnTo>
                      <a:pt x="607365" y="510133"/>
                    </a:lnTo>
                    <a:lnTo>
                      <a:pt x="629879" y="469528"/>
                    </a:lnTo>
                    <a:lnTo>
                      <a:pt x="646593" y="425679"/>
                    </a:lnTo>
                    <a:lnTo>
                      <a:pt x="656996" y="379095"/>
                    </a:lnTo>
                    <a:lnTo>
                      <a:pt x="660577" y="330288"/>
                    </a:lnTo>
                    <a:lnTo>
                      <a:pt x="656996" y="281481"/>
                    </a:lnTo>
                    <a:lnTo>
                      <a:pt x="646593" y="234898"/>
                    </a:lnTo>
                    <a:lnTo>
                      <a:pt x="629879" y="191048"/>
                    </a:lnTo>
                    <a:lnTo>
                      <a:pt x="607365" y="150444"/>
                    </a:lnTo>
                    <a:lnTo>
                      <a:pt x="579562" y="113596"/>
                    </a:lnTo>
                    <a:lnTo>
                      <a:pt x="546981" y="81015"/>
                    </a:lnTo>
                    <a:lnTo>
                      <a:pt x="510133" y="53212"/>
                    </a:lnTo>
                    <a:lnTo>
                      <a:pt x="469528" y="30698"/>
                    </a:lnTo>
                    <a:lnTo>
                      <a:pt x="425679" y="13984"/>
                    </a:lnTo>
                    <a:lnTo>
                      <a:pt x="379095" y="3581"/>
                    </a:lnTo>
                    <a:lnTo>
                      <a:pt x="330288" y="0"/>
                    </a:lnTo>
                    <a:close/>
                  </a:path>
                </a:pathLst>
              </a:custGeom>
              <a:solidFill>
                <a:srgbClr val="7EBE42"/>
              </a:solidFill>
            </p:spPr>
            <p:txBody>
              <a:bodyPr wrap="square" lIns="0" tIns="0" rIns="0" bIns="0" rtlCol="0"/>
              <a:lstStyle/>
              <a:p>
                <a:endParaRPr/>
              </a:p>
            </p:txBody>
          </p:sp>
          <p:sp>
            <p:nvSpPr>
              <p:cNvPr id="79" name="object 71">
                <a:extLst>
                  <a:ext uri="{FF2B5EF4-FFF2-40B4-BE49-F238E27FC236}">
                    <a16:creationId xmlns:a16="http://schemas.microsoft.com/office/drawing/2014/main" id="{4844C3BD-FBEB-54C3-7B7A-74F72A130DF2}"/>
                  </a:ext>
                </a:extLst>
              </p:cNvPr>
              <p:cNvSpPr/>
              <p:nvPr/>
            </p:nvSpPr>
            <p:spPr>
              <a:xfrm>
                <a:off x="1997868" y="1445361"/>
                <a:ext cx="387985" cy="273050"/>
              </a:xfrm>
              <a:custGeom>
                <a:avLst/>
                <a:gdLst/>
                <a:ahLst/>
                <a:cxnLst/>
                <a:rect l="l" t="t" r="r" b="b"/>
                <a:pathLst>
                  <a:path w="387985" h="273050">
                    <a:moveTo>
                      <a:pt x="222580" y="0"/>
                    </a:moveTo>
                    <a:lnTo>
                      <a:pt x="215620" y="749"/>
                    </a:lnTo>
                    <a:lnTo>
                      <a:pt x="213080" y="4178"/>
                    </a:lnTo>
                    <a:lnTo>
                      <a:pt x="214322" y="16317"/>
                    </a:lnTo>
                    <a:lnTo>
                      <a:pt x="221571" y="63695"/>
                    </a:lnTo>
                    <a:lnTo>
                      <a:pt x="241112" y="135433"/>
                    </a:lnTo>
                    <a:lnTo>
                      <a:pt x="272516" y="182373"/>
                    </a:lnTo>
                    <a:lnTo>
                      <a:pt x="319241" y="192499"/>
                    </a:lnTo>
                    <a:lnTo>
                      <a:pt x="341884" y="199086"/>
                    </a:lnTo>
                    <a:lnTo>
                      <a:pt x="358887" y="208762"/>
                    </a:lnTo>
                    <a:lnTo>
                      <a:pt x="369976" y="221411"/>
                    </a:lnTo>
                    <a:lnTo>
                      <a:pt x="373961" y="231324"/>
                    </a:lnTo>
                    <a:lnTo>
                      <a:pt x="375243" y="240661"/>
                    </a:lnTo>
                    <a:lnTo>
                      <a:pt x="374816" y="248622"/>
                    </a:lnTo>
                    <a:lnTo>
                      <a:pt x="373672" y="254406"/>
                    </a:lnTo>
                    <a:lnTo>
                      <a:pt x="344462" y="257986"/>
                    </a:lnTo>
                    <a:lnTo>
                      <a:pt x="297918" y="258652"/>
                    </a:lnTo>
                    <a:lnTo>
                      <a:pt x="247347" y="253325"/>
                    </a:lnTo>
                    <a:lnTo>
                      <a:pt x="206057" y="238925"/>
                    </a:lnTo>
                    <a:lnTo>
                      <a:pt x="149380" y="199324"/>
                    </a:lnTo>
                    <a:lnTo>
                      <a:pt x="96728" y="156028"/>
                    </a:lnTo>
                    <a:lnTo>
                      <a:pt x="52949" y="116136"/>
                    </a:lnTo>
                    <a:lnTo>
                      <a:pt x="22892" y="86746"/>
                    </a:lnTo>
                    <a:lnTo>
                      <a:pt x="8877" y="72275"/>
                    </a:lnTo>
                    <a:lnTo>
                      <a:pt x="4864" y="72351"/>
                    </a:lnTo>
                    <a:lnTo>
                      <a:pt x="0" y="77914"/>
                    </a:lnTo>
                    <a:lnTo>
                      <a:pt x="76" y="82346"/>
                    </a:lnTo>
                    <a:lnTo>
                      <a:pt x="14226" y="96950"/>
                    </a:lnTo>
                    <a:lnTo>
                      <a:pt x="44648" y="126700"/>
                    </a:lnTo>
                    <a:lnTo>
                      <a:pt x="88981" y="167090"/>
                    </a:lnTo>
                    <a:lnTo>
                      <a:pt x="142339" y="210949"/>
                    </a:lnTo>
                    <a:lnTo>
                      <a:pt x="199834" y="251104"/>
                    </a:lnTo>
                    <a:lnTo>
                      <a:pt x="251982" y="268400"/>
                    </a:lnTo>
                    <a:lnTo>
                      <a:pt x="313131" y="272999"/>
                    </a:lnTo>
                    <a:lnTo>
                      <a:pt x="336677" y="272407"/>
                    </a:lnTo>
                    <a:lnTo>
                      <a:pt x="380834" y="266649"/>
                    </a:lnTo>
                    <a:lnTo>
                      <a:pt x="387732" y="246922"/>
                    </a:lnTo>
                    <a:lnTo>
                      <a:pt x="387032" y="231519"/>
                    </a:lnTo>
                    <a:lnTo>
                      <a:pt x="348649" y="186923"/>
                    </a:lnTo>
                    <a:lnTo>
                      <a:pt x="291896" y="175158"/>
                    </a:lnTo>
                    <a:lnTo>
                      <a:pt x="264702" y="154299"/>
                    </a:lnTo>
                    <a:lnTo>
                      <a:pt x="245009" y="107270"/>
                    </a:lnTo>
                    <a:lnTo>
                      <a:pt x="232301" y="52050"/>
                    </a:lnTo>
                    <a:lnTo>
                      <a:pt x="226060" y="6616"/>
                    </a:lnTo>
                    <a:lnTo>
                      <a:pt x="225704" y="2768"/>
                    </a:lnTo>
                    <a:lnTo>
                      <a:pt x="222580" y="0"/>
                    </a:lnTo>
                    <a:close/>
                  </a:path>
                </a:pathLst>
              </a:custGeom>
              <a:solidFill>
                <a:srgbClr val="FFFFFF"/>
              </a:solidFill>
            </p:spPr>
            <p:txBody>
              <a:bodyPr wrap="square" lIns="0" tIns="0" rIns="0" bIns="0" rtlCol="0"/>
              <a:lstStyle/>
              <a:p>
                <a:endParaRPr/>
              </a:p>
            </p:txBody>
          </p:sp>
          <p:pic>
            <p:nvPicPr>
              <p:cNvPr id="80" name="object 72">
                <a:extLst>
                  <a:ext uri="{FF2B5EF4-FFF2-40B4-BE49-F238E27FC236}">
                    <a16:creationId xmlns:a16="http://schemas.microsoft.com/office/drawing/2014/main" id="{B25488CB-DEC6-9D14-C8F0-40CCC910B60C}"/>
                  </a:ext>
                </a:extLst>
              </p:cNvPr>
              <p:cNvPicPr/>
              <p:nvPr/>
            </p:nvPicPr>
            <p:blipFill>
              <a:blip r:embed="rId14" cstate="print"/>
              <a:stretch>
                <a:fillRect/>
              </a:stretch>
            </p:blipFill>
            <p:spPr>
              <a:xfrm>
                <a:off x="2008752" y="1398987"/>
                <a:ext cx="183032" cy="113487"/>
              </a:xfrm>
              <a:prstGeom prst="rect">
                <a:avLst/>
              </a:prstGeom>
            </p:spPr>
          </p:pic>
          <p:sp>
            <p:nvSpPr>
              <p:cNvPr id="81" name="object 73">
                <a:extLst>
                  <a:ext uri="{FF2B5EF4-FFF2-40B4-BE49-F238E27FC236}">
                    <a16:creationId xmlns:a16="http://schemas.microsoft.com/office/drawing/2014/main" id="{6A86382D-2C32-364C-7747-1C3E05CA08C8}"/>
                  </a:ext>
                </a:extLst>
              </p:cNvPr>
              <p:cNvSpPr/>
              <p:nvPr/>
            </p:nvSpPr>
            <p:spPr>
              <a:xfrm>
                <a:off x="1977809" y="1372247"/>
                <a:ext cx="408940" cy="376555"/>
              </a:xfrm>
              <a:custGeom>
                <a:avLst/>
                <a:gdLst/>
                <a:ahLst/>
                <a:cxnLst/>
                <a:rect l="l" t="t" r="r" b="b"/>
                <a:pathLst>
                  <a:path w="408939" h="376555">
                    <a:moveTo>
                      <a:pt x="127990" y="7264"/>
                    </a:moveTo>
                    <a:lnTo>
                      <a:pt x="126555" y="3136"/>
                    </a:lnTo>
                    <a:lnTo>
                      <a:pt x="120142" y="0"/>
                    </a:lnTo>
                    <a:lnTo>
                      <a:pt x="116395" y="1587"/>
                    </a:lnTo>
                    <a:lnTo>
                      <a:pt x="102819" y="35217"/>
                    </a:lnTo>
                    <a:lnTo>
                      <a:pt x="104254" y="39344"/>
                    </a:lnTo>
                    <a:lnTo>
                      <a:pt x="108292" y="41325"/>
                    </a:lnTo>
                    <a:lnTo>
                      <a:pt x="109169" y="41516"/>
                    </a:lnTo>
                    <a:lnTo>
                      <a:pt x="110032" y="41516"/>
                    </a:lnTo>
                    <a:lnTo>
                      <a:pt x="112458" y="41516"/>
                    </a:lnTo>
                    <a:lnTo>
                      <a:pt x="114782" y="39966"/>
                    </a:lnTo>
                    <a:lnTo>
                      <a:pt x="127990" y="7264"/>
                    </a:lnTo>
                    <a:close/>
                  </a:path>
                  <a:path w="408939" h="376555">
                    <a:moveTo>
                      <a:pt x="408368" y="341274"/>
                    </a:moveTo>
                    <a:lnTo>
                      <a:pt x="403237" y="327063"/>
                    </a:lnTo>
                    <a:lnTo>
                      <a:pt x="399554" y="325310"/>
                    </a:lnTo>
                    <a:lnTo>
                      <a:pt x="393039" y="328168"/>
                    </a:lnTo>
                    <a:lnTo>
                      <a:pt x="391452" y="332232"/>
                    </a:lnTo>
                    <a:lnTo>
                      <a:pt x="394614" y="341020"/>
                    </a:lnTo>
                    <a:lnTo>
                      <a:pt x="393547" y="343750"/>
                    </a:lnTo>
                    <a:lnTo>
                      <a:pt x="344868" y="360857"/>
                    </a:lnTo>
                    <a:lnTo>
                      <a:pt x="300380" y="361772"/>
                    </a:lnTo>
                    <a:lnTo>
                      <a:pt x="265607" y="358013"/>
                    </a:lnTo>
                    <a:lnTo>
                      <a:pt x="199694" y="334264"/>
                    </a:lnTo>
                    <a:lnTo>
                      <a:pt x="114477" y="271005"/>
                    </a:lnTo>
                    <a:lnTo>
                      <a:pt x="66725" y="230771"/>
                    </a:lnTo>
                    <a:lnTo>
                      <a:pt x="31445" y="199555"/>
                    </a:lnTo>
                    <a:lnTo>
                      <a:pt x="13004" y="180822"/>
                    </a:lnTo>
                    <a:lnTo>
                      <a:pt x="14973" y="175577"/>
                    </a:lnTo>
                    <a:lnTo>
                      <a:pt x="19418" y="169532"/>
                    </a:lnTo>
                    <a:lnTo>
                      <a:pt x="25069" y="163652"/>
                    </a:lnTo>
                    <a:lnTo>
                      <a:pt x="30670" y="158838"/>
                    </a:lnTo>
                    <a:lnTo>
                      <a:pt x="33540" y="156629"/>
                    </a:lnTo>
                    <a:lnTo>
                      <a:pt x="34251" y="152285"/>
                    </a:lnTo>
                    <a:lnTo>
                      <a:pt x="30251" y="145948"/>
                    </a:lnTo>
                    <a:lnTo>
                      <a:pt x="26301" y="145161"/>
                    </a:lnTo>
                    <a:lnTo>
                      <a:pt x="18427" y="151523"/>
                    </a:lnTo>
                    <a:lnTo>
                      <a:pt x="10909" y="159054"/>
                    </a:lnTo>
                    <a:lnTo>
                      <a:pt x="3886" y="168833"/>
                    </a:lnTo>
                    <a:lnTo>
                      <a:pt x="355" y="179755"/>
                    </a:lnTo>
                    <a:lnTo>
                      <a:pt x="0" y="184873"/>
                    </a:lnTo>
                    <a:lnTo>
                      <a:pt x="1638" y="189509"/>
                    </a:lnTo>
                    <a:lnTo>
                      <a:pt x="60896" y="243497"/>
                    </a:lnTo>
                    <a:lnTo>
                      <a:pt x="108712" y="283679"/>
                    </a:lnTo>
                    <a:lnTo>
                      <a:pt x="162242" y="326085"/>
                    </a:lnTo>
                    <a:lnTo>
                      <a:pt x="227965" y="362077"/>
                    </a:lnTo>
                    <a:lnTo>
                      <a:pt x="300062" y="375742"/>
                    </a:lnTo>
                    <a:lnTo>
                      <a:pt x="315379" y="375958"/>
                    </a:lnTo>
                    <a:lnTo>
                      <a:pt x="348488" y="374573"/>
                    </a:lnTo>
                    <a:lnTo>
                      <a:pt x="374002" y="370395"/>
                    </a:lnTo>
                    <a:lnTo>
                      <a:pt x="392061" y="363397"/>
                    </a:lnTo>
                    <a:lnTo>
                      <a:pt x="402818" y="353542"/>
                    </a:lnTo>
                    <a:lnTo>
                      <a:pt x="405714" y="348970"/>
                    </a:lnTo>
                    <a:lnTo>
                      <a:pt x="408368" y="341274"/>
                    </a:lnTo>
                    <a:close/>
                  </a:path>
                </a:pathLst>
              </a:custGeom>
              <a:solidFill>
                <a:srgbClr val="FFFFFF"/>
              </a:solidFill>
            </p:spPr>
            <p:txBody>
              <a:bodyPr wrap="square" lIns="0" tIns="0" rIns="0" bIns="0" rtlCol="0"/>
              <a:lstStyle/>
              <a:p>
                <a:endParaRPr/>
              </a:p>
            </p:txBody>
          </p:sp>
          <p:pic>
            <p:nvPicPr>
              <p:cNvPr id="82" name="object 74">
                <a:extLst>
                  <a:ext uri="{FF2B5EF4-FFF2-40B4-BE49-F238E27FC236}">
                    <a16:creationId xmlns:a16="http://schemas.microsoft.com/office/drawing/2014/main" id="{53E89009-DB22-9142-D44C-614509A8BDF3}"/>
                  </a:ext>
                </a:extLst>
              </p:cNvPr>
              <p:cNvPicPr/>
              <p:nvPr/>
            </p:nvPicPr>
            <p:blipFill>
              <a:blip r:embed="rId15" cstate="print"/>
              <a:stretch>
                <a:fillRect/>
              </a:stretch>
            </p:blipFill>
            <p:spPr>
              <a:xfrm>
                <a:off x="2181613" y="1504337"/>
                <a:ext cx="84071" cy="119396"/>
              </a:xfrm>
              <a:prstGeom prst="rect">
                <a:avLst/>
              </a:prstGeom>
            </p:spPr>
          </p:pic>
        </p:grpSp>
      </p:grpSp>
      <p:sp>
        <p:nvSpPr>
          <p:cNvPr id="94" name="TextBox 93">
            <a:extLst>
              <a:ext uri="{FF2B5EF4-FFF2-40B4-BE49-F238E27FC236}">
                <a16:creationId xmlns:a16="http://schemas.microsoft.com/office/drawing/2014/main" id="{34A5DA3D-5AA2-E585-C3D8-DA221C275944}"/>
              </a:ext>
            </a:extLst>
          </p:cNvPr>
          <p:cNvSpPr txBox="1"/>
          <p:nvPr/>
        </p:nvSpPr>
        <p:spPr>
          <a:xfrm>
            <a:off x="9147801" y="4997376"/>
            <a:ext cx="2357618" cy="1200329"/>
          </a:xfrm>
          <a:prstGeom prst="rect">
            <a:avLst/>
          </a:prstGeom>
          <a:noFill/>
        </p:spPr>
        <p:txBody>
          <a:bodyPr wrap="square">
            <a:spAutoFit/>
          </a:bodyPr>
          <a:lstStyle/>
          <a:p>
            <a:pPr algn="ctr"/>
            <a:r>
              <a:rPr lang="en-US" b="1" dirty="0">
                <a:solidFill>
                  <a:schemeClr val="bg1"/>
                </a:solidFill>
              </a:rPr>
              <a:t>Benefits  overall enhanced by 5%  &amp; Optical benefit enhanced by 8%</a:t>
            </a:r>
            <a:endParaRPr lang="en-ZA" b="1" dirty="0">
              <a:solidFill>
                <a:schemeClr val="bg1"/>
              </a:solidFill>
            </a:endParaRPr>
          </a:p>
        </p:txBody>
      </p:sp>
      <p:sp>
        <p:nvSpPr>
          <p:cNvPr id="34" name="TextBox 33">
            <a:extLst>
              <a:ext uri="{FF2B5EF4-FFF2-40B4-BE49-F238E27FC236}">
                <a16:creationId xmlns:a16="http://schemas.microsoft.com/office/drawing/2014/main" id="{47A7AA15-1DF1-FD89-86AD-2A62CDBCB648}"/>
              </a:ext>
            </a:extLst>
          </p:cNvPr>
          <p:cNvSpPr txBox="1"/>
          <p:nvPr/>
        </p:nvSpPr>
        <p:spPr>
          <a:xfrm>
            <a:off x="1276268" y="575385"/>
            <a:ext cx="10055328" cy="518604"/>
          </a:xfrm>
          <a:prstGeom prst="rect">
            <a:avLst/>
          </a:prstGeom>
          <a:noFill/>
        </p:spPr>
        <p:txBody>
          <a:bodyPr wrap="square">
            <a:spAutoFit/>
          </a:bodyPr>
          <a:lstStyle/>
          <a:p>
            <a:pPr>
              <a:lnSpc>
                <a:spcPct val="107000"/>
              </a:lnSpc>
              <a:spcAft>
                <a:spcPts val="800"/>
              </a:spcAft>
            </a:pPr>
            <a:r>
              <a:rPr lang="en-US" sz="1000" b="1" kern="1200" dirty="0">
                <a:solidFill>
                  <a:schemeClr val="accent6"/>
                </a:solidFill>
                <a:effectLst/>
                <a:latin typeface="Aptos" panose="020B0004020202020204" pitchFamily="34" charset="0"/>
                <a:ea typeface="+mn-ea"/>
                <a:cs typeface="+mn-cs"/>
              </a:rPr>
              <a:t>Specific benefit categories will experience clinical rule or protocol definition, and sub-limits implemented within their overall annual limits,.</a:t>
            </a:r>
            <a:endParaRPr lang="en-ZA" sz="1000"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00"/>
              </a:spcAft>
            </a:pPr>
            <a:r>
              <a:rPr lang="en-US" sz="1000" b="1" kern="1200" dirty="0">
                <a:solidFill>
                  <a:schemeClr val="accent6"/>
                </a:solidFill>
                <a:effectLst/>
                <a:latin typeface="Aptos" panose="020B0004020202020204" pitchFamily="34" charset="0"/>
                <a:ea typeface="+mn-ea"/>
                <a:cs typeface="+mn-cs"/>
              </a:rPr>
              <a:t>Specific benefit categories will be subject to implementation of a co-payment or deductible</a:t>
            </a:r>
            <a:endParaRPr lang="en-ZA" sz="1000" kern="100" dirty="0">
              <a:solidFill>
                <a:schemeClr val="accent6"/>
              </a:solidFill>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35073487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03E0B-9ED9-E7DF-2E97-2D8A224CAF22}"/>
              </a:ext>
            </a:extLst>
          </p:cNvPr>
          <p:cNvSpPr>
            <a:spLocks noGrp="1"/>
          </p:cNvSpPr>
          <p:nvPr>
            <p:ph type="title"/>
          </p:nvPr>
        </p:nvSpPr>
        <p:spPr>
          <a:xfrm>
            <a:off x="0" y="92066"/>
            <a:ext cx="12192000" cy="1039659"/>
          </a:xfrm>
        </p:spPr>
        <p:txBody>
          <a:bodyPr/>
          <a:lstStyle/>
          <a:p>
            <a:r>
              <a:rPr lang="en-US" dirty="0"/>
              <a:t>GENERAL BENEFIT CHANGES PER PLAN 2025</a:t>
            </a:r>
          </a:p>
        </p:txBody>
      </p:sp>
      <p:graphicFrame>
        <p:nvGraphicFramePr>
          <p:cNvPr id="3" name="object 7">
            <a:extLst>
              <a:ext uri="{FF2B5EF4-FFF2-40B4-BE49-F238E27FC236}">
                <a16:creationId xmlns:a16="http://schemas.microsoft.com/office/drawing/2014/main" id="{F3BB580E-274E-2ABE-F72F-F9DB783BC73E}"/>
              </a:ext>
            </a:extLst>
          </p:cNvPr>
          <p:cNvGraphicFramePr>
            <a:graphicFrameLocks noGrp="1"/>
          </p:cNvGraphicFramePr>
          <p:nvPr>
            <p:extLst>
              <p:ext uri="{D42A27DB-BD31-4B8C-83A1-F6EECF244321}">
                <p14:modId xmlns:p14="http://schemas.microsoft.com/office/powerpoint/2010/main" val="2565244960"/>
              </p:ext>
            </p:extLst>
          </p:nvPr>
        </p:nvGraphicFramePr>
        <p:xfrm>
          <a:off x="1017372" y="1806381"/>
          <a:ext cx="10226675" cy="896616"/>
        </p:xfrm>
        <a:graphic>
          <a:graphicData uri="http://schemas.openxmlformats.org/drawingml/2006/table">
            <a:tbl>
              <a:tblPr firstRow="1" bandRow="1">
                <a:tableStyleId>{2D5ABB26-0587-4C30-8999-92F81FD0307C}</a:tableStyleId>
              </a:tblPr>
              <a:tblGrid>
                <a:gridCol w="2864485">
                  <a:extLst>
                    <a:ext uri="{9D8B030D-6E8A-4147-A177-3AD203B41FA5}">
                      <a16:colId xmlns:a16="http://schemas.microsoft.com/office/drawing/2014/main" val="20000"/>
                    </a:ext>
                  </a:extLst>
                </a:gridCol>
                <a:gridCol w="7362190">
                  <a:extLst>
                    <a:ext uri="{9D8B030D-6E8A-4147-A177-3AD203B41FA5}">
                      <a16:colId xmlns:a16="http://schemas.microsoft.com/office/drawing/2014/main" val="20001"/>
                    </a:ext>
                  </a:extLst>
                </a:gridCol>
              </a:tblGrid>
              <a:tr h="224154">
                <a:tc>
                  <a:txBody>
                    <a:bodyPr/>
                    <a:lstStyle/>
                    <a:p>
                      <a:pPr marL="50800">
                        <a:lnSpc>
                          <a:spcPct val="100000"/>
                        </a:lnSpc>
                        <a:spcBef>
                          <a:spcPts val="165"/>
                        </a:spcBef>
                      </a:pPr>
                      <a:r>
                        <a:rPr sz="1200" b="1" spc="-10" dirty="0">
                          <a:solidFill>
                            <a:srgbClr val="FFFFFF"/>
                          </a:solidFill>
                          <a:latin typeface="Lato"/>
                          <a:cs typeface="Lato"/>
                        </a:rPr>
                        <a:t>ESSENTIAL</a:t>
                      </a:r>
                      <a:r>
                        <a:rPr sz="1200" b="1" spc="25" dirty="0">
                          <a:solidFill>
                            <a:srgbClr val="FFFFFF"/>
                          </a:solidFill>
                          <a:latin typeface="Lato"/>
                          <a:cs typeface="Lato"/>
                        </a:rPr>
                        <a:t> </a:t>
                      </a:r>
                      <a:r>
                        <a:rPr sz="1200" b="1" spc="-10" dirty="0">
                          <a:solidFill>
                            <a:srgbClr val="FFFFFF"/>
                          </a:solidFill>
                          <a:latin typeface="Lato"/>
                          <a:cs typeface="Lato"/>
                        </a:rPr>
                        <a:t>COPPER</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165">
                        <a:lnSpc>
                          <a:spcPct val="100000"/>
                        </a:lnSpc>
                        <a:spcBef>
                          <a:spcPts val="165"/>
                        </a:spcBef>
                      </a:pPr>
                      <a:r>
                        <a:rPr sz="1200" b="1" dirty="0">
                          <a:solidFill>
                            <a:srgbClr val="FFFFFF"/>
                          </a:solidFill>
                          <a:latin typeface="Lato"/>
                          <a:cs typeface="Lato"/>
                        </a:rPr>
                        <a:t>CHANGE</a:t>
                      </a:r>
                      <a:r>
                        <a:rPr sz="1200" b="1" spc="-30" dirty="0">
                          <a:solidFill>
                            <a:srgbClr val="FFFFFF"/>
                          </a:solidFill>
                          <a:latin typeface="Lato"/>
                          <a:cs typeface="Lato"/>
                        </a:rPr>
                        <a:t> </a:t>
                      </a:r>
                      <a:r>
                        <a:rPr sz="1200" b="1" spc="-20" dirty="0">
                          <a:solidFill>
                            <a:srgbClr val="FFFFFF"/>
                          </a:solidFill>
                          <a:latin typeface="Lato"/>
                          <a:cs typeface="Lato"/>
                        </a:rPr>
                        <a:t>2025</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extLst>
                  <a:ext uri="{0D108BD9-81ED-4DB2-BD59-A6C34878D82A}">
                    <a16:rowId xmlns:a16="http://schemas.microsoft.com/office/drawing/2014/main" val="10000"/>
                  </a:ext>
                </a:extLst>
              </a:tr>
              <a:tr h="224154">
                <a:tc>
                  <a:txBody>
                    <a:bodyPr/>
                    <a:lstStyle/>
                    <a:p>
                      <a:pPr marL="50165">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1"/>
                  </a:ext>
                </a:extLst>
              </a:tr>
              <a:tr h="224154">
                <a:tc>
                  <a:txBody>
                    <a:bodyPr/>
                    <a:lstStyle/>
                    <a:p>
                      <a:pPr marL="50165">
                        <a:lnSpc>
                          <a:spcPct val="100000"/>
                        </a:lnSpc>
                        <a:spcBef>
                          <a:spcPts val="165"/>
                        </a:spcBef>
                      </a:pPr>
                      <a:r>
                        <a:rPr sz="1200" dirty="0">
                          <a:latin typeface="Lato"/>
                          <a:cs typeface="Lato"/>
                        </a:rPr>
                        <a:t>Internal</a:t>
                      </a:r>
                      <a:r>
                        <a:rPr sz="1200" spc="-2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External</a:t>
                      </a:r>
                      <a:r>
                        <a:rPr sz="1200" spc="-20" dirty="0">
                          <a:latin typeface="Lato"/>
                          <a:cs typeface="Lato"/>
                        </a:rPr>
                        <a:t> </a:t>
                      </a:r>
                      <a:r>
                        <a:rPr sz="1200" spc="-10" dirty="0">
                          <a:latin typeface="Lato"/>
                          <a:cs typeface="Lato"/>
                        </a:rPr>
                        <a:t>Prosthesis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r>
                        <a:rPr sz="1200" dirty="0">
                          <a:latin typeface="Lato"/>
                          <a:cs typeface="Lato"/>
                        </a:rPr>
                        <a:t>Aphakic</a:t>
                      </a:r>
                      <a:r>
                        <a:rPr sz="1200" spc="-20" dirty="0">
                          <a:latin typeface="Lato"/>
                          <a:cs typeface="Lato"/>
                        </a:rPr>
                        <a:t> </a:t>
                      </a:r>
                      <a:r>
                        <a:rPr sz="1200" dirty="0">
                          <a:latin typeface="Lato"/>
                          <a:cs typeface="Lato"/>
                        </a:rPr>
                        <a:t>Lenses</a:t>
                      </a:r>
                      <a:r>
                        <a:rPr sz="1200" spc="-15" dirty="0">
                          <a:latin typeface="Lato"/>
                          <a:cs typeface="Lato"/>
                        </a:rPr>
                        <a:t> </a:t>
                      </a:r>
                      <a:r>
                        <a:rPr sz="1200" dirty="0">
                          <a:latin typeface="Lato"/>
                          <a:cs typeface="Lato"/>
                        </a:rPr>
                        <a:t>(Subject</a:t>
                      </a:r>
                      <a:r>
                        <a:rPr sz="1200" spc="-20" dirty="0">
                          <a:latin typeface="Lato"/>
                          <a:cs typeface="Lato"/>
                        </a:rPr>
                        <a:t> </a:t>
                      </a:r>
                      <a:r>
                        <a:rPr sz="1200" dirty="0">
                          <a:latin typeface="Lato"/>
                          <a:cs typeface="Lato"/>
                        </a:rPr>
                        <a:t>to</a:t>
                      </a:r>
                      <a:r>
                        <a:rPr sz="1200" spc="-15" dirty="0">
                          <a:latin typeface="Lato"/>
                          <a:cs typeface="Lato"/>
                        </a:rPr>
                        <a:t> </a:t>
                      </a:r>
                      <a:r>
                        <a:rPr sz="1200" dirty="0">
                          <a:latin typeface="Lato"/>
                          <a:cs typeface="Lato"/>
                        </a:rPr>
                        <a:t>protocol</a:t>
                      </a:r>
                      <a:r>
                        <a:rPr sz="1200" spc="-1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PMBs).</a:t>
                      </a:r>
                      <a:r>
                        <a:rPr sz="1200" spc="-15" dirty="0">
                          <a:latin typeface="Lato"/>
                          <a:cs typeface="Lato"/>
                        </a:rPr>
                        <a:t> </a:t>
                      </a:r>
                      <a:r>
                        <a:rPr sz="1200" dirty="0">
                          <a:latin typeface="Lato"/>
                          <a:cs typeface="Lato"/>
                        </a:rPr>
                        <a:t>Limited</a:t>
                      </a:r>
                      <a:r>
                        <a:rPr sz="1200" spc="-15" dirty="0">
                          <a:latin typeface="Lato"/>
                          <a:cs typeface="Lato"/>
                        </a:rPr>
                        <a:t> </a:t>
                      </a:r>
                      <a:r>
                        <a:rPr sz="1200" dirty="0">
                          <a:latin typeface="Lato"/>
                          <a:cs typeface="Lato"/>
                        </a:rPr>
                        <a:t>to</a:t>
                      </a:r>
                      <a:r>
                        <a:rPr sz="1200" spc="-20" dirty="0">
                          <a:latin typeface="Lato"/>
                          <a:cs typeface="Lato"/>
                        </a:rPr>
                        <a:t> </a:t>
                      </a:r>
                      <a:r>
                        <a:rPr sz="1200" dirty="0">
                          <a:latin typeface="Lato"/>
                          <a:cs typeface="Lato"/>
                        </a:rPr>
                        <a:t>PMBs</a:t>
                      </a:r>
                      <a:r>
                        <a:rPr sz="1200" spc="-15" dirty="0">
                          <a:latin typeface="Lato"/>
                          <a:cs typeface="Lato"/>
                        </a:rPr>
                        <a:t> </a:t>
                      </a:r>
                      <a:r>
                        <a:rPr sz="1200" dirty="0">
                          <a:latin typeface="Lato"/>
                          <a:cs typeface="Lato"/>
                        </a:rPr>
                        <a:t>at</a:t>
                      </a:r>
                      <a:r>
                        <a:rPr sz="1200" spc="-15" dirty="0">
                          <a:latin typeface="Lato"/>
                          <a:cs typeface="Lato"/>
                        </a:rPr>
                        <a:t> </a:t>
                      </a:r>
                      <a:r>
                        <a:rPr sz="1200" dirty="0">
                          <a:latin typeface="Lato"/>
                          <a:cs typeface="Lato"/>
                        </a:rPr>
                        <a:t>R6</a:t>
                      </a:r>
                      <a:r>
                        <a:rPr sz="1200" spc="-20" dirty="0">
                          <a:latin typeface="Lato"/>
                          <a:cs typeface="Lato"/>
                        </a:rPr>
                        <a:t> </a:t>
                      </a:r>
                      <a:r>
                        <a:rPr sz="1200" dirty="0">
                          <a:latin typeface="Lato"/>
                          <a:cs typeface="Lato"/>
                        </a:rPr>
                        <a:t>204.45</a:t>
                      </a:r>
                      <a:r>
                        <a:rPr sz="1200" spc="-15" dirty="0">
                          <a:latin typeface="Lato"/>
                          <a:cs typeface="Lato"/>
                        </a:rPr>
                        <a:t> </a:t>
                      </a:r>
                      <a:r>
                        <a:rPr sz="1200" dirty="0">
                          <a:latin typeface="Lato"/>
                          <a:cs typeface="Lato"/>
                        </a:rPr>
                        <a:t>per</a:t>
                      </a:r>
                      <a:r>
                        <a:rPr sz="1200" spc="-15" dirty="0">
                          <a:latin typeface="Lato"/>
                          <a:cs typeface="Lato"/>
                        </a:rPr>
                        <a:t> </a:t>
                      </a:r>
                      <a:r>
                        <a:rPr sz="1200" spc="-20" dirty="0">
                          <a:latin typeface="Lato"/>
                          <a:cs typeface="Lato"/>
                        </a:rPr>
                        <a:t>lens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2"/>
                  </a:ext>
                </a:extLst>
              </a:tr>
              <a:tr h="224154">
                <a:tc>
                  <a:txBody>
                    <a:bodyPr/>
                    <a:lstStyle/>
                    <a:p>
                      <a:pPr marL="50165">
                        <a:lnSpc>
                          <a:spcPct val="100000"/>
                        </a:lnSpc>
                        <a:spcBef>
                          <a:spcPts val="165"/>
                        </a:spcBef>
                      </a:pPr>
                      <a:r>
                        <a:rPr sz="1200" spc="-10" dirty="0">
                          <a:latin typeface="Lato"/>
                          <a:cs typeface="Lato"/>
                        </a:rPr>
                        <a:t>Contribution</a:t>
                      </a:r>
                      <a:r>
                        <a:rPr sz="1200" spc="10" dirty="0">
                          <a:latin typeface="Lato"/>
                          <a:cs typeface="Lato"/>
                        </a:rPr>
                        <a:t> </a:t>
                      </a:r>
                      <a:r>
                        <a:rPr sz="1200" spc="-35" dirty="0">
                          <a:latin typeface="Lato"/>
                          <a:cs typeface="Lato"/>
                        </a:rPr>
                        <a:t>Table</a:t>
                      </a:r>
                      <a:r>
                        <a:rPr sz="1200" spc="15" dirty="0">
                          <a:latin typeface="Lato"/>
                          <a:cs typeface="Lato"/>
                        </a:rPr>
                        <a:t> </a:t>
                      </a:r>
                      <a:r>
                        <a:rPr sz="1200" dirty="0">
                          <a:latin typeface="Lato"/>
                          <a:cs typeface="Lato"/>
                        </a:rPr>
                        <a:t>income</a:t>
                      </a:r>
                      <a:r>
                        <a:rPr sz="1200" spc="15" dirty="0">
                          <a:latin typeface="Lato"/>
                          <a:cs typeface="Lato"/>
                        </a:rPr>
                        <a:t> </a:t>
                      </a:r>
                      <a:r>
                        <a:rPr sz="1200" spc="-10" dirty="0">
                          <a:latin typeface="Lato"/>
                          <a:cs typeface="Lato"/>
                        </a:rPr>
                        <a:t>bands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r>
                        <a:rPr sz="1200" dirty="0">
                          <a:latin typeface="Lato"/>
                          <a:cs typeface="Lato"/>
                        </a:rPr>
                        <a:t>Collapsing</a:t>
                      </a:r>
                      <a:r>
                        <a:rPr sz="1200" spc="-20" dirty="0">
                          <a:latin typeface="Lato"/>
                          <a:cs typeface="Lato"/>
                        </a:rPr>
                        <a:t> </a:t>
                      </a:r>
                      <a:r>
                        <a:rPr sz="1200" dirty="0">
                          <a:latin typeface="Lato"/>
                          <a:cs typeface="Lato"/>
                        </a:rPr>
                        <a:t>of</a:t>
                      </a:r>
                      <a:r>
                        <a:rPr sz="1200" spc="-20" dirty="0">
                          <a:latin typeface="Lato"/>
                          <a:cs typeface="Lato"/>
                        </a:rPr>
                        <a:t> </a:t>
                      </a:r>
                      <a:r>
                        <a:rPr sz="1200" dirty="0">
                          <a:latin typeface="Lato"/>
                          <a:cs typeface="Lato"/>
                        </a:rPr>
                        <a:t>income</a:t>
                      </a:r>
                      <a:r>
                        <a:rPr sz="1200" spc="-15" dirty="0">
                          <a:latin typeface="Lato"/>
                          <a:cs typeface="Lato"/>
                        </a:rPr>
                        <a:t> </a:t>
                      </a:r>
                      <a:r>
                        <a:rPr sz="1200" spc="-10" dirty="0">
                          <a:latin typeface="Lato"/>
                          <a:cs typeface="Lato"/>
                        </a:rPr>
                        <a:t>bands</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3"/>
                  </a:ext>
                </a:extLst>
              </a:tr>
            </a:tbl>
          </a:graphicData>
        </a:graphic>
      </p:graphicFrame>
      <p:graphicFrame>
        <p:nvGraphicFramePr>
          <p:cNvPr id="4" name="object 8">
            <a:extLst>
              <a:ext uri="{FF2B5EF4-FFF2-40B4-BE49-F238E27FC236}">
                <a16:creationId xmlns:a16="http://schemas.microsoft.com/office/drawing/2014/main" id="{893A747D-DF1F-6773-FD38-2958CD939918}"/>
              </a:ext>
            </a:extLst>
          </p:cNvPr>
          <p:cNvGraphicFramePr>
            <a:graphicFrameLocks noGrp="1"/>
          </p:cNvGraphicFramePr>
          <p:nvPr>
            <p:extLst>
              <p:ext uri="{D42A27DB-BD31-4B8C-83A1-F6EECF244321}">
                <p14:modId xmlns:p14="http://schemas.microsoft.com/office/powerpoint/2010/main" val="3164126998"/>
              </p:ext>
            </p:extLst>
          </p:nvPr>
        </p:nvGraphicFramePr>
        <p:xfrm>
          <a:off x="1017372" y="2886382"/>
          <a:ext cx="10226675" cy="3279762"/>
        </p:xfrm>
        <a:graphic>
          <a:graphicData uri="http://schemas.openxmlformats.org/drawingml/2006/table">
            <a:tbl>
              <a:tblPr firstRow="1" bandRow="1">
                <a:tableStyleId>{2D5ABB26-0587-4C30-8999-92F81FD0307C}</a:tableStyleId>
              </a:tblPr>
              <a:tblGrid>
                <a:gridCol w="2864485">
                  <a:extLst>
                    <a:ext uri="{9D8B030D-6E8A-4147-A177-3AD203B41FA5}">
                      <a16:colId xmlns:a16="http://schemas.microsoft.com/office/drawing/2014/main" val="20000"/>
                    </a:ext>
                  </a:extLst>
                </a:gridCol>
                <a:gridCol w="7362190">
                  <a:extLst>
                    <a:ext uri="{9D8B030D-6E8A-4147-A177-3AD203B41FA5}">
                      <a16:colId xmlns:a16="http://schemas.microsoft.com/office/drawing/2014/main" val="20001"/>
                    </a:ext>
                  </a:extLst>
                </a:gridCol>
              </a:tblGrid>
              <a:tr h="224154">
                <a:tc>
                  <a:txBody>
                    <a:bodyPr/>
                    <a:lstStyle/>
                    <a:p>
                      <a:pPr marL="50800">
                        <a:lnSpc>
                          <a:spcPct val="100000"/>
                        </a:lnSpc>
                        <a:spcBef>
                          <a:spcPts val="165"/>
                        </a:spcBef>
                      </a:pPr>
                      <a:r>
                        <a:rPr sz="1200" b="1" spc="-10" dirty="0">
                          <a:solidFill>
                            <a:srgbClr val="FFFFFF"/>
                          </a:solidFill>
                          <a:latin typeface="Lato"/>
                          <a:cs typeface="Lato"/>
                        </a:rPr>
                        <a:t>ACCESS</a:t>
                      </a:r>
                      <a:r>
                        <a:rPr sz="1200" b="1" spc="-40" dirty="0">
                          <a:solidFill>
                            <a:srgbClr val="FFFFFF"/>
                          </a:solidFill>
                          <a:latin typeface="Lato"/>
                          <a:cs typeface="Lato"/>
                        </a:rPr>
                        <a:t> </a:t>
                      </a:r>
                      <a:r>
                        <a:rPr sz="1200" b="1" spc="-20" dirty="0">
                          <a:solidFill>
                            <a:srgbClr val="FFFFFF"/>
                          </a:solidFill>
                          <a:latin typeface="Lato"/>
                          <a:cs typeface="Lato"/>
                        </a:rPr>
                        <a:t>CORE</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165">
                        <a:lnSpc>
                          <a:spcPct val="100000"/>
                        </a:lnSpc>
                        <a:spcBef>
                          <a:spcPts val="165"/>
                        </a:spcBef>
                      </a:pPr>
                      <a:r>
                        <a:rPr sz="1200" b="1" dirty="0">
                          <a:solidFill>
                            <a:srgbClr val="FFFFFF"/>
                          </a:solidFill>
                          <a:latin typeface="Lato"/>
                          <a:cs typeface="Lato"/>
                        </a:rPr>
                        <a:t>CHANGE</a:t>
                      </a:r>
                      <a:r>
                        <a:rPr sz="1200" b="1" spc="-30" dirty="0">
                          <a:solidFill>
                            <a:srgbClr val="FFFFFF"/>
                          </a:solidFill>
                          <a:latin typeface="Lato"/>
                          <a:cs typeface="Lato"/>
                        </a:rPr>
                        <a:t> </a:t>
                      </a:r>
                      <a:r>
                        <a:rPr sz="1200" b="1" spc="-20" dirty="0">
                          <a:solidFill>
                            <a:srgbClr val="FFFFFF"/>
                          </a:solidFill>
                          <a:latin typeface="Lato"/>
                          <a:cs typeface="Lato"/>
                        </a:rPr>
                        <a:t>2025</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extLst>
                  <a:ext uri="{0D108BD9-81ED-4DB2-BD59-A6C34878D82A}">
                    <a16:rowId xmlns:a16="http://schemas.microsoft.com/office/drawing/2014/main" val="10000"/>
                  </a:ext>
                </a:extLst>
              </a:tr>
              <a:tr h="407034">
                <a:tc>
                  <a:txBody>
                    <a:bodyPr/>
                    <a:lstStyle/>
                    <a:p>
                      <a:pPr marL="50165" marR="610870">
                        <a:lnSpc>
                          <a:spcPct val="100000"/>
                        </a:lnSpc>
                        <a:spcBef>
                          <a:spcPts val="165"/>
                        </a:spcBef>
                      </a:pPr>
                      <a:r>
                        <a:rPr sz="1200" spc="-10" dirty="0">
                          <a:latin typeface="Lato"/>
                          <a:cs typeface="Lato"/>
                        </a:rPr>
                        <a:t>Laparoscopic</a:t>
                      </a:r>
                      <a:r>
                        <a:rPr sz="1200" spc="60" dirty="0">
                          <a:latin typeface="Lato"/>
                          <a:cs typeface="Lato"/>
                        </a:rPr>
                        <a:t> </a:t>
                      </a:r>
                      <a:r>
                        <a:rPr sz="1200" spc="-10" dirty="0">
                          <a:latin typeface="Lato"/>
                          <a:cs typeface="Lato"/>
                        </a:rPr>
                        <a:t>Hospitalisation</a:t>
                      </a:r>
                      <a:r>
                        <a:rPr sz="1200" spc="60" dirty="0">
                          <a:latin typeface="Lato"/>
                          <a:cs typeface="Lato"/>
                        </a:rPr>
                        <a:t> </a:t>
                      </a:r>
                      <a:r>
                        <a:rPr sz="1200" spc="-25" dirty="0">
                          <a:latin typeface="Lato"/>
                          <a:cs typeface="Lato"/>
                        </a:rPr>
                        <a:t>and </a:t>
                      </a:r>
                      <a:r>
                        <a:rPr sz="1200" dirty="0">
                          <a:latin typeface="Lato"/>
                          <a:cs typeface="Lato"/>
                        </a:rPr>
                        <a:t>Associated</a:t>
                      </a:r>
                      <a:r>
                        <a:rPr sz="1200" spc="-60" dirty="0">
                          <a:latin typeface="Lato"/>
                          <a:cs typeface="Lato"/>
                        </a:rPr>
                        <a:t> </a:t>
                      </a:r>
                      <a:r>
                        <a:rPr sz="1200" spc="-10" dirty="0">
                          <a:latin typeface="Lato"/>
                          <a:cs typeface="Lato"/>
                        </a:rPr>
                        <a:t>Costs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marR="363855">
                        <a:lnSpc>
                          <a:spcPct val="100000"/>
                        </a:lnSpc>
                        <a:spcBef>
                          <a:spcPts val="165"/>
                        </a:spcBef>
                      </a:pPr>
                      <a:r>
                        <a:rPr sz="1200" spc="-10" dirty="0">
                          <a:latin typeface="Lato"/>
                          <a:cs typeface="Lato"/>
                        </a:rPr>
                        <a:t>Procedures</a:t>
                      </a:r>
                      <a:r>
                        <a:rPr sz="1200" spc="-15" dirty="0">
                          <a:latin typeface="Lato"/>
                          <a:cs typeface="Lato"/>
                        </a:rPr>
                        <a:t> </a:t>
                      </a:r>
                      <a:r>
                        <a:rPr sz="1200" dirty="0">
                          <a:latin typeface="Lato"/>
                          <a:cs typeface="Lato"/>
                        </a:rPr>
                        <a:t>done</a:t>
                      </a:r>
                      <a:r>
                        <a:rPr sz="1200" spc="-10" dirty="0">
                          <a:latin typeface="Lato"/>
                          <a:cs typeface="Lato"/>
                        </a:rPr>
                        <a:t> in-</a:t>
                      </a:r>
                      <a:r>
                        <a:rPr sz="1200" dirty="0">
                          <a:latin typeface="Lato"/>
                          <a:cs typeface="Lato"/>
                        </a:rPr>
                        <a:t>hospital</a:t>
                      </a:r>
                      <a:r>
                        <a:rPr sz="1200" spc="-10" dirty="0">
                          <a:latin typeface="Lato"/>
                          <a:cs typeface="Lato"/>
                        </a:rPr>
                        <a:t> </a:t>
                      </a:r>
                      <a:r>
                        <a:rPr sz="1200" dirty="0">
                          <a:latin typeface="Lato"/>
                          <a:cs typeface="Lato"/>
                        </a:rPr>
                        <a:t>will</a:t>
                      </a:r>
                      <a:r>
                        <a:rPr sz="1200" spc="-10" dirty="0">
                          <a:latin typeface="Lato"/>
                          <a:cs typeface="Lato"/>
                        </a:rPr>
                        <a:t> attract </a:t>
                      </a:r>
                      <a:r>
                        <a:rPr sz="1200" dirty="0">
                          <a:latin typeface="Lato"/>
                          <a:cs typeface="Lato"/>
                        </a:rPr>
                        <a:t>a</a:t>
                      </a:r>
                      <a:r>
                        <a:rPr sz="1200" spc="-15" dirty="0">
                          <a:latin typeface="Lato"/>
                          <a:cs typeface="Lato"/>
                        </a:rPr>
                        <a:t> </a:t>
                      </a:r>
                      <a:r>
                        <a:rPr sz="1200" dirty="0">
                          <a:latin typeface="Lato"/>
                          <a:cs typeface="Lato"/>
                        </a:rPr>
                        <a:t>20%</a:t>
                      </a:r>
                      <a:r>
                        <a:rPr sz="1200" spc="-10" dirty="0">
                          <a:latin typeface="Lato"/>
                          <a:cs typeface="Lato"/>
                        </a:rPr>
                        <a:t> </a:t>
                      </a:r>
                      <a:r>
                        <a:rPr sz="1200" dirty="0">
                          <a:latin typeface="Lato"/>
                          <a:cs typeface="Lato"/>
                        </a:rPr>
                        <a:t>co-payment*</a:t>
                      </a:r>
                      <a:r>
                        <a:rPr sz="1200" spc="-10" dirty="0">
                          <a:latin typeface="Lato"/>
                          <a:cs typeface="Lato"/>
                        </a:rPr>
                        <a:t> </a:t>
                      </a:r>
                      <a:r>
                        <a:rPr sz="1200" dirty="0">
                          <a:latin typeface="Lato"/>
                          <a:cs typeface="Lato"/>
                        </a:rPr>
                        <a:t>with</a:t>
                      </a:r>
                      <a:r>
                        <a:rPr sz="1200" spc="-10" dirty="0">
                          <a:latin typeface="Lato"/>
                          <a:cs typeface="Lato"/>
                        </a:rPr>
                        <a:t> exception </a:t>
                      </a:r>
                      <a:r>
                        <a:rPr sz="1200" dirty="0">
                          <a:latin typeface="Lato"/>
                          <a:cs typeface="Lato"/>
                        </a:rPr>
                        <a:t>of</a:t>
                      </a:r>
                      <a:r>
                        <a:rPr sz="1200" spc="-15" dirty="0">
                          <a:latin typeface="Lato"/>
                          <a:cs typeface="Lato"/>
                        </a:rPr>
                        <a:t> </a:t>
                      </a:r>
                      <a:r>
                        <a:rPr sz="1200" dirty="0">
                          <a:latin typeface="Lato"/>
                          <a:cs typeface="Lato"/>
                        </a:rPr>
                        <a:t>diagnostic</a:t>
                      </a:r>
                      <a:r>
                        <a:rPr sz="1200" spc="-10" dirty="0">
                          <a:latin typeface="Lato"/>
                          <a:cs typeface="Lato"/>
                        </a:rPr>
                        <a:t> laparoscopy, </a:t>
                      </a:r>
                      <a:r>
                        <a:rPr sz="1200" spc="-20" dirty="0">
                          <a:latin typeface="Lato"/>
                          <a:cs typeface="Lato"/>
                        </a:rPr>
                        <a:t>Aspiration/excision</a:t>
                      </a:r>
                      <a:r>
                        <a:rPr sz="1200" dirty="0">
                          <a:latin typeface="Lato"/>
                          <a:cs typeface="Lato"/>
                        </a:rPr>
                        <a:t> ovarian cyst, </a:t>
                      </a:r>
                      <a:r>
                        <a:rPr sz="1200" spc="-10" dirty="0">
                          <a:latin typeface="Lato"/>
                          <a:cs typeface="Lato"/>
                        </a:rPr>
                        <a:t>Lap-appendicectomy</a:t>
                      </a:r>
                      <a:r>
                        <a:rPr sz="1200" dirty="0">
                          <a:latin typeface="Lato"/>
                          <a:cs typeface="Lato"/>
                        </a:rPr>
                        <a:t> and</a:t>
                      </a:r>
                      <a:r>
                        <a:rPr sz="1200" spc="5" dirty="0">
                          <a:latin typeface="Lato"/>
                          <a:cs typeface="Lato"/>
                        </a:rPr>
                        <a:t> </a:t>
                      </a:r>
                      <a:r>
                        <a:rPr sz="1200" dirty="0">
                          <a:latin typeface="Lato"/>
                          <a:cs typeface="Lato"/>
                        </a:rPr>
                        <a:t>repair of recurrent or</a:t>
                      </a:r>
                      <a:r>
                        <a:rPr sz="1200" spc="5" dirty="0">
                          <a:latin typeface="Lato"/>
                          <a:cs typeface="Lato"/>
                        </a:rPr>
                        <a:t> </a:t>
                      </a:r>
                      <a:r>
                        <a:rPr sz="1200" spc="-10" dirty="0">
                          <a:latin typeface="Lato"/>
                          <a:cs typeface="Lato"/>
                        </a:rPr>
                        <a:t>bilateral</a:t>
                      </a:r>
                      <a:r>
                        <a:rPr sz="1200" dirty="0">
                          <a:latin typeface="Lato"/>
                          <a:cs typeface="Lato"/>
                        </a:rPr>
                        <a:t> inguinal </a:t>
                      </a:r>
                      <a:r>
                        <a:rPr sz="1200" spc="-10" dirty="0">
                          <a:latin typeface="Lato"/>
                          <a:cs typeface="Lato"/>
                        </a:rPr>
                        <a:t>hernias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1"/>
                  </a:ext>
                </a:extLst>
              </a:tr>
              <a:tr h="224154">
                <a:tc>
                  <a:txBody>
                    <a:bodyPr/>
                    <a:lstStyle/>
                    <a:p>
                      <a:pPr marL="50165">
                        <a:lnSpc>
                          <a:spcPct val="100000"/>
                        </a:lnSpc>
                        <a:spcBef>
                          <a:spcPts val="165"/>
                        </a:spcBef>
                      </a:pPr>
                      <a:r>
                        <a:rPr sz="1200" dirty="0">
                          <a:latin typeface="Lato"/>
                          <a:cs typeface="Lato"/>
                        </a:rPr>
                        <a:t>Back</a:t>
                      </a:r>
                      <a:r>
                        <a:rPr sz="1200" spc="-20" dirty="0">
                          <a:latin typeface="Lato"/>
                          <a:cs typeface="Lato"/>
                        </a:rPr>
                        <a:t> </a:t>
                      </a:r>
                      <a:r>
                        <a:rPr sz="1200" dirty="0">
                          <a:latin typeface="Lato"/>
                          <a:cs typeface="Lato"/>
                        </a:rPr>
                        <a:t>and</a:t>
                      </a:r>
                      <a:r>
                        <a:rPr sz="1200" spc="-15" dirty="0">
                          <a:latin typeface="Lato"/>
                          <a:cs typeface="Lato"/>
                        </a:rPr>
                        <a:t> </a:t>
                      </a:r>
                      <a:r>
                        <a:rPr sz="1200" dirty="0">
                          <a:latin typeface="Lato"/>
                          <a:cs typeface="Lato"/>
                        </a:rPr>
                        <a:t>Neck</a:t>
                      </a:r>
                      <a:r>
                        <a:rPr sz="1200" spc="-15" dirty="0">
                          <a:latin typeface="Lato"/>
                          <a:cs typeface="Lato"/>
                        </a:rPr>
                        <a:t> </a:t>
                      </a:r>
                      <a:r>
                        <a:rPr sz="1200" spc="-10" dirty="0">
                          <a:latin typeface="Lato"/>
                          <a:cs typeface="Lato"/>
                        </a:rPr>
                        <a:t>Surgery</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r>
                        <a:rPr sz="1200" dirty="0">
                          <a:latin typeface="Lato"/>
                          <a:cs typeface="Lato"/>
                        </a:rPr>
                        <a:t>A</a:t>
                      </a:r>
                      <a:r>
                        <a:rPr sz="1200" spc="-20" dirty="0">
                          <a:latin typeface="Lato"/>
                          <a:cs typeface="Lato"/>
                        </a:rPr>
                        <a:t> </a:t>
                      </a:r>
                      <a:r>
                        <a:rPr sz="1200" dirty="0">
                          <a:latin typeface="Lato"/>
                          <a:cs typeface="Lato"/>
                        </a:rPr>
                        <a:t>co-payment</a:t>
                      </a:r>
                      <a:r>
                        <a:rPr sz="1200" spc="-20" dirty="0">
                          <a:latin typeface="Lato"/>
                          <a:cs typeface="Lato"/>
                        </a:rPr>
                        <a:t> </a:t>
                      </a:r>
                      <a:r>
                        <a:rPr sz="1200" dirty="0">
                          <a:latin typeface="Lato"/>
                          <a:cs typeface="Lato"/>
                        </a:rPr>
                        <a:t>of</a:t>
                      </a:r>
                      <a:r>
                        <a:rPr sz="1200" spc="-15" dirty="0">
                          <a:latin typeface="Lato"/>
                          <a:cs typeface="Lato"/>
                        </a:rPr>
                        <a:t> </a:t>
                      </a:r>
                      <a:r>
                        <a:rPr sz="1200" dirty="0">
                          <a:latin typeface="Lato"/>
                          <a:cs typeface="Lato"/>
                        </a:rPr>
                        <a:t>R5,000</a:t>
                      </a:r>
                      <a:r>
                        <a:rPr sz="1200" spc="-20" dirty="0">
                          <a:latin typeface="Lato"/>
                          <a:cs typeface="Lato"/>
                        </a:rPr>
                        <a:t> </a:t>
                      </a:r>
                      <a:r>
                        <a:rPr sz="1200" dirty="0">
                          <a:latin typeface="Lato"/>
                          <a:cs typeface="Lato"/>
                        </a:rPr>
                        <a:t>is</a:t>
                      </a:r>
                      <a:r>
                        <a:rPr sz="1200" spc="-15" dirty="0">
                          <a:latin typeface="Lato"/>
                          <a:cs typeface="Lato"/>
                        </a:rPr>
                        <a:t> </a:t>
                      </a:r>
                      <a:r>
                        <a:rPr sz="1200" dirty="0">
                          <a:latin typeface="Lato"/>
                          <a:cs typeface="Lato"/>
                        </a:rPr>
                        <a:t>applicable</a:t>
                      </a:r>
                      <a:r>
                        <a:rPr sz="1200" spc="-20" dirty="0">
                          <a:latin typeface="Lato"/>
                          <a:cs typeface="Lato"/>
                        </a:rPr>
                        <a:t> </a:t>
                      </a:r>
                      <a:r>
                        <a:rPr sz="1200" dirty="0">
                          <a:latin typeface="Lato"/>
                          <a:cs typeface="Lato"/>
                        </a:rPr>
                        <a:t>to</a:t>
                      </a:r>
                      <a:r>
                        <a:rPr sz="1200" spc="-15" dirty="0">
                          <a:latin typeface="Lato"/>
                          <a:cs typeface="Lato"/>
                        </a:rPr>
                        <a:t> </a:t>
                      </a:r>
                      <a:r>
                        <a:rPr sz="1200" dirty="0">
                          <a:latin typeface="Lato"/>
                          <a:cs typeface="Lato"/>
                        </a:rPr>
                        <a:t>all</a:t>
                      </a:r>
                      <a:r>
                        <a:rPr sz="1200" spc="-20" dirty="0">
                          <a:latin typeface="Lato"/>
                          <a:cs typeface="Lato"/>
                        </a:rPr>
                        <a:t> </a:t>
                      </a:r>
                      <a:r>
                        <a:rPr sz="1200" dirty="0">
                          <a:latin typeface="Lato"/>
                          <a:cs typeface="Lato"/>
                        </a:rPr>
                        <a:t>non-PMB</a:t>
                      </a:r>
                      <a:r>
                        <a:rPr sz="1200" spc="-20" dirty="0">
                          <a:latin typeface="Lato"/>
                          <a:cs typeface="Lato"/>
                        </a:rPr>
                        <a:t> </a:t>
                      </a:r>
                      <a:r>
                        <a:rPr sz="1200" dirty="0">
                          <a:latin typeface="Lato"/>
                          <a:cs typeface="Lato"/>
                        </a:rPr>
                        <a:t>back</a:t>
                      </a:r>
                      <a:r>
                        <a:rPr sz="1200" spc="-15" dirty="0">
                          <a:latin typeface="Lato"/>
                          <a:cs typeface="Lato"/>
                        </a:rPr>
                        <a:t> </a:t>
                      </a:r>
                      <a:r>
                        <a:rPr sz="1200" spc="-10" dirty="0">
                          <a:latin typeface="Lato"/>
                          <a:cs typeface="Lato"/>
                        </a:rPr>
                        <a:t>surgeries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2"/>
                  </a:ext>
                </a:extLst>
              </a:tr>
              <a:tr h="224154">
                <a:tc>
                  <a:txBody>
                    <a:bodyPr/>
                    <a:lstStyle/>
                    <a:p>
                      <a:pPr marL="50165">
                        <a:lnSpc>
                          <a:spcPct val="100000"/>
                        </a:lnSpc>
                        <a:spcBef>
                          <a:spcPts val="165"/>
                        </a:spcBef>
                      </a:pPr>
                      <a:r>
                        <a:rPr sz="1200" dirty="0">
                          <a:latin typeface="Lato"/>
                          <a:cs typeface="Lato"/>
                        </a:rPr>
                        <a:t>Male</a:t>
                      </a:r>
                      <a:r>
                        <a:rPr sz="1200" spc="20" dirty="0">
                          <a:latin typeface="Lato"/>
                          <a:cs typeface="Lato"/>
                        </a:rPr>
                        <a:t> </a:t>
                      </a:r>
                      <a:r>
                        <a:rPr sz="1200" spc="-10" dirty="0">
                          <a:latin typeface="Lato"/>
                          <a:cs typeface="Lato"/>
                        </a:rPr>
                        <a:t>Sterilisation/</a:t>
                      </a:r>
                      <a:r>
                        <a:rPr sz="1200" spc="25" dirty="0">
                          <a:latin typeface="Lato"/>
                          <a:cs typeface="Lato"/>
                        </a:rPr>
                        <a:t> </a:t>
                      </a:r>
                      <a:r>
                        <a:rPr sz="1200" spc="-10" dirty="0">
                          <a:latin typeface="Lato"/>
                          <a:cs typeface="Lato"/>
                        </a:rPr>
                        <a:t>Vasectomy</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r>
                        <a:rPr sz="1200" dirty="0">
                          <a:latin typeface="Lato"/>
                          <a:cs typeface="Lato"/>
                        </a:rPr>
                        <a:t>Limit</a:t>
                      </a:r>
                      <a:r>
                        <a:rPr sz="1200" spc="-25" dirty="0">
                          <a:latin typeface="Lato"/>
                          <a:cs typeface="Lato"/>
                        </a:rPr>
                        <a:t> </a:t>
                      </a:r>
                      <a:r>
                        <a:rPr sz="1200" dirty="0">
                          <a:latin typeface="Lato"/>
                          <a:cs typeface="Lato"/>
                        </a:rPr>
                        <a:t>Introduced:</a:t>
                      </a:r>
                      <a:r>
                        <a:rPr sz="1200" spc="-25" dirty="0">
                          <a:latin typeface="Lato"/>
                          <a:cs typeface="Lato"/>
                        </a:rPr>
                        <a:t> </a:t>
                      </a:r>
                      <a:r>
                        <a:rPr sz="1200" dirty="0">
                          <a:latin typeface="Lato"/>
                          <a:cs typeface="Lato"/>
                        </a:rPr>
                        <a:t>Limited</a:t>
                      </a:r>
                      <a:r>
                        <a:rPr sz="1200" spc="-25" dirty="0">
                          <a:latin typeface="Lato"/>
                          <a:cs typeface="Lato"/>
                        </a:rPr>
                        <a:t> </a:t>
                      </a:r>
                      <a:r>
                        <a:rPr sz="1200" dirty="0">
                          <a:latin typeface="Lato"/>
                          <a:cs typeface="Lato"/>
                        </a:rPr>
                        <a:t>to</a:t>
                      </a:r>
                      <a:r>
                        <a:rPr sz="1200" spc="-25" dirty="0">
                          <a:latin typeface="Lato"/>
                          <a:cs typeface="Lato"/>
                        </a:rPr>
                        <a:t> </a:t>
                      </a:r>
                      <a:r>
                        <a:rPr sz="1200" dirty="0">
                          <a:latin typeface="Lato"/>
                          <a:cs typeface="Lato"/>
                        </a:rPr>
                        <a:t>R19</a:t>
                      </a:r>
                      <a:r>
                        <a:rPr sz="1200" spc="-25" dirty="0">
                          <a:latin typeface="Lato"/>
                          <a:cs typeface="Lato"/>
                        </a:rPr>
                        <a:t> </a:t>
                      </a:r>
                      <a:r>
                        <a:rPr sz="1200" dirty="0">
                          <a:latin typeface="Lato"/>
                          <a:cs typeface="Lato"/>
                        </a:rPr>
                        <a:t>262.25</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beneficiary</a:t>
                      </a:r>
                      <a:r>
                        <a:rPr sz="1200" spc="-25" dirty="0">
                          <a:latin typeface="Lato"/>
                          <a:cs typeface="Lato"/>
                        </a:rPr>
                        <a:t> </a:t>
                      </a:r>
                      <a:r>
                        <a:rPr sz="1200" dirty="0">
                          <a:latin typeface="Lato"/>
                          <a:cs typeface="Lato"/>
                        </a:rPr>
                        <a:t>per</a:t>
                      </a:r>
                      <a:r>
                        <a:rPr sz="1200" spc="-25" dirty="0">
                          <a:latin typeface="Lato"/>
                          <a:cs typeface="Lato"/>
                        </a:rPr>
                        <a:t> </a:t>
                      </a:r>
                      <a:r>
                        <a:rPr sz="1200" spc="-10" dirty="0">
                          <a:latin typeface="Lato"/>
                          <a:cs typeface="Lato"/>
                        </a:rPr>
                        <a:t>annum</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3"/>
                  </a:ext>
                </a:extLst>
              </a:tr>
              <a:tr h="224154">
                <a:tc>
                  <a:txBody>
                    <a:bodyPr/>
                    <a:lstStyle/>
                    <a:p>
                      <a:pPr marL="50165">
                        <a:lnSpc>
                          <a:spcPct val="100000"/>
                        </a:lnSpc>
                        <a:spcBef>
                          <a:spcPts val="165"/>
                        </a:spcBef>
                      </a:pPr>
                      <a:r>
                        <a:rPr sz="1200" spc="-10" dirty="0">
                          <a:latin typeface="Lato"/>
                          <a:cs typeface="Lato"/>
                        </a:rPr>
                        <a:t>Female</a:t>
                      </a:r>
                      <a:r>
                        <a:rPr sz="1200" spc="5" dirty="0">
                          <a:latin typeface="Lato"/>
                          <a:cs typeface="Lato"/>
                        </a:rPr>
                        <a:t> </a:t>
                      </a:r>
                      <a:r>
                        <a:rPr sz="1200" spc="-10" dirty="0">
                          <a:latin typeface="Lato"/>
                          <a:cs typeface="Lato"/>
                        </a:rPr>
                        <a:t>Sterilisation/</a:t>
                      </a:r>
                      <a:r>
                        <a:rPr sz="1200" spc="10" dirty="0">
                          <a:latin typeface="Lato"/>
                          <a:cs typeface="Lato"/>
                        </a:rPr>
                        <a:t> </a:t>
                      </a:r>
                      <a:r>
                        <a:rPr sz="1200" spc="-20" dirty="0">
                          <a:latin typeface="Lato"/>
                          <a:cs typeface="Lato"/>
                        </a:rPr>
                        <a:t>Tubal</a:t>
                      </a:r>
                      <a:r>
                        <a:rPr sz="1200" spc="10" dirty="0">
                          <a:latin typeface="Lato"/>
                          <a:cs typeface="Lato"/>
                        </a:rPr>
                        <a:t> </a:t>
                      </a:r>
                      <a:r>
                        <a:rPr sz="1200" spc="-10" dirty="0">
                          <a:latin typeface="Lato"/>
                          <a:cs typeface="Lato"/>
                        </a:rPr>
                        <a:t>Ligation</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r>
                        <a:rPr sz="1200" dirty="0">
                          <a:latin typeface="Lato"/>
                          <a:cs typeface="Lato"/>
                        </a:rPr>
                        <a:t>Limit</a:t>
                      </a:r>
                      <a:r>
                        <a:rPr sz="1200" spc="-25" dirty="0">
                          <a:latin typeface="Lato"/>
                          <a:cs typeface="Lato"/>
                        </a:rPr>
                        <a:t> </a:t>
                      </a:r>
                      <a:r>
                        <a:rPr sz="1200" dirty="0">
                          <a:latin typeface="Lato"/>
                          <a:cs typeface="Lato"/>
                        </a:rPr>
                        <a:t>Introduced:</a:t>
                      </a:r>
                      <a:r>
                        <a:rPr sz="1200" spc="-25" dirty="0">
                          <a:latin typeface="Lato"/>
                          <a:cs typeface="Lato"/>
                        </a:rPr>
                        <a:t> </a:t>
                      </a:r>
                      <a:r>
                        <a:rPr sz="1200" dirty="0">
                          <a:latin typeface="Lato"/>
                          <a:cs typeface="Lato"/>
                        </a:rPr>
                        <a:t>Limited</a:t>
                      </a:r>
                      <a:r>
                        <a:rPr sz="1200" spc="-25" dirty="0">
                          <a:latin typeface="Lato"/>
                          <a:cs typeface="Lato"/>
                        </a:rPr>
                        <a:t> </a:t>
                      </a:r>
                      <a:r>
                        <a:rPr sz="1200" dirty="0">
                          <a:latin typeface="Lato"/>
                          <a:cs typeface="Lato"/>
                        </a:rPr>
                        <a:t>to</a:t>
                      </a:r>
                      <a:r>
                        <a:rPr sz="1200" spc="-25" dirty="0">
                          <a:latin typeface="Lato"/>
                          <a:cs typeface="Lato"/>
                        </a:rPr>
                        <a:t> </a:t>
                      </a:r>
                      <a:r>
                        <a:rPr sz="1200" dirty="0">
                          <a:latin typeface="Lato"/>
                          <a:cs typeface="Lato"/>
                        </a:rPr>
                        <a:t>R19</a:t>
                      </a:r>
                      <a:r>
                        <a:rPr sz="1200" spc="-25" dirty="0">
                          <a:latin typeface="Lato"/>
                          <a:cs typeface="Lato"/>
                        </a:rPr>
                        <a:t> </a:t>
                      </a:r>
                      <a:r>
                        <a:rPr sz="1200" dirty="0">
                          <a:latin typeface="Lato"/>
                          <a:cs typeface="Lato"/>
                        </a:rPr>
                        <a:t>262.25</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beneficiary</a:t>
                      </a:r>
                      <a:r>
                        <a:rPr sz="1200" spc="-25" dirty="0">
                          <a:latin typeface="Lato"/>
                          <a:cs typeface="Lato"/>
                        </a:rPr>
                        <a:t> </a:t>
                      </a:r>
                      <a:r>
                        <a:rPr sz="1200" dirty="0">
                          <a:latin typeface="Lato"/>
                          <a:cs typeface="Lato"/>
                        </a:rPr>
                        <a:t>per</a:t>
                      </a:r>
                      <a:r>
                        <a:rPr sz="1200" spc="-25" dirty="0">
                          <a:latin typeface="Lato"/>
                          <a:cs typeface="Lato"/>
                        </a:rPr>
                        <a:t> </a:t>
                      </a:r>
                      <a:r>
                        <a:rPr sz="1200" spc="-10" dirty="0">
                          <a:latin typeface="Lato"/>
                          <a:cs typeface="Lato"/>
                        </a:rPr>
                        <a:t>annum</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4"/>
                  </a:ext>
                </a:extLst>
              </a:tr>
              <a:tr h="224154">
                <a:tc>
                  <a:txBody>
                    <a:bodyPr/>
                    <a:lstStyle/>
                    <a:p>
                      <a:pPr marL="50165">
                        <a:lnSpc>
                          <a:spcPct val="100000"/>
                        </a:lnSpc>
                        <a:spcBef>
                          <a:spcPts val="165"/>
                        </a:spcBef>
                      </a:pPr>
                      <a:r>
                        <a:rPr sz="1200" dirty="0">
                          <a:latin typeface="Lato"/>
                          <a:cs typeface="Lato"/>
                        </a:rPr>
                        <a:t>Radio</a:t>
                      </a:r>
                      <a:r>
                        <a:rPr sz="1200" spc="-20" dirty="0">
                          <a:latin typeface="Lato"/>
                          <a:cs typeface="Lato"/>
                        </a:rPr>
                        <a:t> </a:t>
                      </a:r>
                      <a:r>
                        <a:rPr sz="1200" dirty="0">
                          <a:latin typeface="Lato"/>
                          <a:cs typeface="Lato"/>
                        </a:rPr>
                        <a:t>isotope</a:t>
                      </a:r>
                      <a:r>
                        <a:rPr sz="1200" spc="-15" dirty="0">
                          <a:latin typeface="Lato"/>
                          <a:cs typeface="Lato"/>
                        </a:rPr>
                        <a:t> </a:t>
                      </a:r>
                      <a:r>
                        <a:rPr sz="1200" spc="-10" dirty="0">
                          <a:latin typeface="Lato"/>
                          <a:cs typeface="Lato"/>
                        </a:rPr>
                        <a:t>studies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r>
                        <a:rPr sz="1200" dirty="0">
                          <a:latin typeface="Lato"/>
                          <a:cs typeface="Lato"/>
                        </a:rPr>
                        <a:t>Limited</a:t>
                      </a:r>
                      <a:r>
                        <a:rPr sz="1200" spc="-20" dirty="0">
                          <a:latin typeface="Lato"/>
                          <a:cs typeface="Lato"/>
                        </a:rPr>
                        <a:t> </a:t>
                      </a:r>
                      <a:r>
                        <a:rPr sz="1200" dirty="0">
                          <a:latin typeface="Lato"/>
                          <a:cs typeface="Lato"/>
                        </a:rPr>
                        <a:t>to</a:t>
                      </a:r>
                      <a:r>
                        <a:rPr sz="1200" spc="-20" dirty="0">
                          <a:latin typeface="Lato"/>
                          <a:cs typeface="Lato"/>
                        </a:rPr>
                        <a:t> </a:t>
                      </a:r>
                      <a:r>
                        <a:rPr sz="1200" spc="-25" dirty="0">
                          <a:latin typeface="Lato"/>
                          <a:cs typeface="Lato"/>
                        </a:rPr>
                        <a:t>PMB</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5"/>
                  </a:ext>
                </a:extLst>
              </a:tr>
              <a:tr h="224154">
                <a:tc>
                  <a:txBody>
                    <a:bodyPr/>
                    <a:lstStyle/>
                    <a:p>
                      <a:pPr marL="50165">
                        <a:lnSpc>
                          <a:spcPct val="100000"/>
                        </a:lnSpc>
                        <a:spcBef>
                          <a:spcPts val="165"/>
                        </a:spcBef>
                      </a:pPr>
                      <a:r>
                        <a:rPr sz="1200" dirty="0">
                          <a:latin typeface="Lato"/>
                          <a:cs typeface="Lato"/>
                        </a:rPr>
                        <a:t>Interventional</a:t>
                      </a:r>
                      <a:r>
                        <a:rPr sz="1200" spc="-20" dirty="0">
                          <a:latin typeface="Lato"/>
                          <a:cs typeface="Lato"/>
                        </a:rPr>
                        <a:t> </a:t>
                      </a:r>
                      <a:r>
                        <a:rPr sz="1200" spc="-10" dirty="0">
                          <a:latin typeface="Lato"/>
                          <a:cs typeface="Lato"/>
                        </a:rPr>
                        <a:t>Radiology</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r>
                        <a:rPr sz="1200" dirty="0">
                          <a:latin typeface="Lato"/>
                          <a:cs typeface="Lato"/>
                        </a:rPr>
                        <a:t>Limited</a:t>
                      </a:r>
                      <a:r>
                        <a:rPr sz="1200" spc="-20" dirty="0">
                          <a:latin typeface="Lato"/>
                          <a:cs typeface="Lato"/>
                        </a:rPr>
                        <a:t> </a:t>
                      </a:r>
                      <a:r>
                        <a:rPr sz="1200" dirty="0">
                          <a:latin typeface="Lato"/>
                          <a:cs typeface="Lato"/>
                        </a:rPr>
                        <a:t>to</a:t>
                      </a:r>
                      <a:r>
                        <a:rPr sz="1200" spc="-20" dirty="0">
                          <a:latin typeface="Lato"/>
                          <a:cs typeface="Lato"/>
                        </a:rPr>
                        <a:t> </a:t>
                      </a:r>
                      <a:r>
                        <a:rPr sz="1200" spc="-25" dirty="0">
                          <a:latin typeface="Lato"/>
                          <a:cs typeface="Lato"/>
                        </a:rPr>
                        <a:t>PMB</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6"/>
                  </a:ext>
                </a:extLst>
              </a:tr>
              <a:tr h="224154">
                <a:tc rowSpan="6">
                  <a:txBody>
                    <a:bodyPr/>
                    <a:lstStyle/>
                    <a:p>
                      <a:pPr marL="50165">
                        <a:lnSpc>
                          <a:spcPct val="100000"/>
                        </a:lnSpc>
                        <a:spcBef>
                          <a:spcPts val="165"/>
                        </a:spcBef>
                      </a:pPr>
                      <a:r>
                        <a:rPr sz="1200" dirty="0">
                          <a:latin typeface="Lato"/>
                          <a:cs typeface="Lato"/>
                        </a:rPr>
                        <a:t>Internal</a:t>
                      </a:r>
                      <a:r>
                        <a:rPr sz="1200" spc="-2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External</a:t>
                      </a:r>
                      <a:r>
                        <a:rPr sz="1200" spc="-20" dirty="0">
                          <a:latin typeface="Lato"/>
                          <a:cs typeface="Lato"/>
                        </a:rPr>
                        <a:t> </a:t>
                      </a:r>
                      <a:r>
                        <a:rPr sz="1200" spc="-10" dirty="0">
                          <a:latin typeface="Lato"/>
                          <a:cs typeface="Lato"/>
                        </a:rPr>
                        <a:t>Prosthesis</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65"/>
                        </a:spcBef>
                      </a:pPr>
                      <a:r>
                        <a:rPr sz="1200" dirty="0">
                          <a:latin typeface="Lato"/>
                          <a:cs typeface="Lato"/>
                        </a:rPr>
                        <a:t>Limited</a:t>
                      </a:r>
                      <a:r>
                        <a:rPr sz="1200" spc="-20" dirty="0">
                          <a:latin typeface="Lato"/>
                          <a:cs typeface="Lato"/>
                        </a:rPr>
                        <a:t> </a:t>
                      </a:r>
                      <a:r>
                        <a:rPr sz="1200" dirty="0">
                          <a:latin typeface="Lato"/>
                          <a:cs typeface="Lato"/>
                        </a:rPr>
                        <a:t>to</a:t>
                      </a:r>
                      <a:r>
                        <a:rPr sz="1200" spc="-20" dirty="0">
                          <a:latin typeface="Lato"/>
                          <a:cs typeface="Lato"/>
                        </a:rPr>
                        <a:t> </a:t>
                      </a:r>
                      <a:r>
                        <a:rPr sz="1200" dirty="0">
                          <a:latin typeface="Lato"/>
                          <a:cs typeface="Lato"/>
                        </a:rPr>
                        <a:t>PMB:</a:t>
                      </a:r>
                      <a:r>
                        <a:rPr sz="1200" spc="-20" dirty="0">
                          <a:latin typeface="Lato"/>
                          <a:cs typeface="Lato"/>
                        </a:rPr>
                        <a:t> </a:t>
                      </a:r>
                      <a:r>
                        <a:rPr sz="1200" dirty="0">
                          <a:latin typeface="Lato"/>
                          <a:cs typeface="Lato"/>
                        </a:rPr>
                        <a:t>Clinical</a:t>
                      </a:r>
                      <a:r>
                        <a:rPr sz="1200" spc="-1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other</a:t>
                      </a:r>
                      <a:r>
                        <a:rPr sz="1200" spc="-20" dirty="0">
                          <a:latin typeface="Lato"/>
                          <a:cs typeface="Lato"/>
                        </a:rPr>
                        <a:t> </a:t>
                      </a:r>
                      <a:r>
                        <a:rPr sz="1200" dirty="0">
                          <a:latin typeface="Lato"/>
                          <a:cs typeface="Lato"/>
                        </a:rPr>
                        <a:t>defined</a:t>
                      </a:r>
                      <a:r>
                        <a:rPr sz="1200" spc="-15" dirty="0">
                          <a:latin typeface="Lato"/>
                          <a:cs typeface="Lato"/>
                        </a:rPr>
                        <a:t> </a:t>
                      </a:r>
                      <a:r>
                        <a:rPr sz="1200" dirty="0">
                          <a:latin typeface="Lato"/>
                          <a:cs typeface="Lato"/>
                        </a:rPr>
                        <a:t>sub-</a:t>
                      </a:r>
                      <a:r>
                        <a:rPr sz="1200" spc="-20" dirty="0">
                          <a:latin typeface="Lato"/>
                          <a:cs typeface="Lato"/>
                        </a:rPr>
                        <a:t> </a:t>
                      </a:r>
                      <a:r>
                        <a:rPr sz="1200" dirty="0">
                          <a:latin typeface="Lato"/>
                          <a:cs typeface="Lato"/>
                        </a:rPr>
                        <a:t>limits</a:t>
                      </a:r>
                      <a:r>
                        <a:rPr sz="1200" spc="-20" dirty="0">
                          <a:latin typeface="Lato"/>
                          <a:cs typeface="Lato"/>
                        </a:rPr>
                        <a:t> </a:t>
                      </a:r>
                      <a:r>
                        <a:rPr sz="1200" spc="-10" dirty="0">
                          <a:latin typeface="Lato"/>
                          <a:cs typeface="Lato"/>
                        </a:rPr>
                        <a:t>introduced</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7"/>
                  </a:ext>
                </a:extLst>
              </a:tr>
              <a:tr h="224154">
                <a:tc vMerge="1">
                  <a:txBody>
                    <a:bodyPr/>
                    <a:lstStyle/>
                    <a:p>
                      <a:pPr>
                        <a:lnSpc>
                          <a:spcPct val="100000"/>
                        </a:lnSpc>
                      </a:pPr>
                      <a:endParaRPr sz="12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70"/>
                        </a:spcBef>
                      </a:pPr>
                      <a:r>
                        <a:rPr sz="1200" dirty="0">
                          <a:latin typeface="Lato"/>
                          <a:cs typeface="Lato"/>
                        </a:rPr>
                        <a:t>Hip</a:t>
                      </a:r>
                      <a:r>
                        <a:rPr sz="1200" spc="-20" dirty="0">
                          <a:latin typeface="Lato"/>
                          <a:cs typeface="Lato"/>
                        </a:rPr>
                        <a:t> </a:t>
                      </a:r>
                      <a:r>
                        <a:rPr sz="1200" dirty="0">
                          <a:latin typeface="Lato"/>
                          <a:cs typeface="Lato"/>
                        </a:rPr>
                        <a:t>and</a:t>
                      </a:r>
                      <a:r>
                        <a:rPr sz="1200" spc="-15" dirty="0">
                          <a:latin typeface="Lato"/>
                          <a:cs typeface="Lato"/>
                        </a:rPr>
                        <a:t> </a:t>
                      </a:r>
                      <a:r>
                        <a:rPr sz="1200" dirty="0">
                          <a:latin typeface="Lato"/>
                          <a:cs typeface="Lato"/>
                        </a:rPr>
                        <a:t>knee</a:t>
                      </a:r>
                      <a:r>
                        <a:rPr sz="1200" spc="-20" dirty="0">
                          <a:latin typeface="Lato"/>
                          <a:cs typeface="Lato"/>
                        </a:rPr>
                        <a:t> </a:t>
                      </a:r>
                      <a:r>
                        <a:rPr sz="1200" dirty="0">
                          <a:latin typeface="Lato"/>
                          <a:cs typeface="Lato"/>
                        </a:rPr>
                        <a:t>(partial</a:t>
                      </a:r>
                      <a:r>
                        <a:rPr sz="1200" spc="-1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total)</a:t>
                      </a:r>
                      <a:r>
                        <a:rPr sz="1200" spc="-15" dirty="0">
                          <a:latin typeface="Lato"/>
                          <a:cs typeface="Lato"/>
                        </a:rPr>
                        <a:t> </a:t>
                      </a:r>
                      <a:r>
                        <a:rPr sz="1200" dirty="0">
                          <a:latin typeface="Lato"/>
                          <a:cs typeface="Lato"/>
                        </a:rPr>
                        <a:t>only</a:t>
                      </a:r>
                      <a:r>
                        <a:rPr sz="1200" spc="-20" dirty="0">
                          <a:latin typeface="Lato"/>
                          <a:cs typeface="Lato"/>
                        </a:rPr>
                        <a:t> </a:t>
                      </a:r>
                      <a:r>
                        <a:rPr sz="1200" dirty="0">
                          <a:latin typeface="Lato"/>
                          <a:cs typeface="Lato"/>
                        </a:rPr>
                        <a:t>one</a:t>
                      </a:r>
                      <a:r>
                        <a:rPr sz="1200" spc="-15" dirty="0">
                          <a:latin typeface="Lato"/>
                          <a:cs typeface="Lato"/>
                        </a:rPr>
                        <a:t> </a:t>
                      </a:r>
                      <a:r>
                        <a:rPr sz="1200" dirty="0">
                          <a:latin typeface="Lato"/>
                          <a:cs typeface="Lato"/>
                        </a:rPr>
                        <a:t>joint</a:t>
                      </a:r>
                      <a:r>
                        <a:rPr sz="1200" spc="-20" dirty="0">
                          <a:latin typeface="Lato"/>
                          <a:cs typeface="Lato"/>
                        </a:rPr>
                        <a:t> </a:t>
                      </a:r>
                      <a:r>
                        <a:rPr sz="1200" dirty="0">
                          <a:latin typeface="Lato"/>
                          <a:cs typeface="Lato"/>
                        </a:rPr>
                        <a:t>per</a:t>
                      </a:r>
                      <a:r>
                        <a:rPr sz="1200" spc="-15" dirty="0">
                          <a:latin typeface="Lato"/>
                          <a:cs typeface="Lato"/>
                        </a:rPr>
                        <a:t> </a:t>
                      </a:r>
                      <a:r>
                        <a:rPr sz="1200" dirty="0">
                          <a:latin typeface="Lato"/>
                          <a:cs typeface="Lato"/>
                        </a:rPr>
                        <a:t>beneficiary</a:t>
                      </a:r>
                      <a:r>
                        <a:rPr sz="1200" spc="-15" dirty="0">
                          <a:latin typeface="Lato"/>
                          <a:cs typeface="Lato"/>
                        </a:rPr>
                        <a:t> </a:t>
                      </a:r>
                      <a:r>
                        <a:rPr sz="1200" dirty="0">
                          <a:latin typeface="Lato"/>
                          <a:cs typeface="Lato"/>
                        </a:rPr>
                        <a:t>per</a:t>
                      </a:r>
                      <a:r>
                        <a:rPr sz="1200" spc="-20" dirty="0">
                          <a:latin typeface="Lato"/>
                          <a:cs typeface="Lato"/>
                        </a:rPr>
                        <a:t> </a:t>
                      </a:r>
                      <a:r>
                        <a:rPr sz="1200" dirty="0">
                          <a:latin typeface="Lato"/>
                          <a:cs typeface="Lato"/>
                        </a:rPr>
                        <a:t>annum.</a:t>
                      </a:r>
                      <a:r>
                        <a:rPr sz="1200" spc="-15" dirty="0">
                          <a:latin typeface="Lato"/>
                          <a:cs typeface="Lato"/>
                        </a:rPr>
                        <a:t> </a:t>
                      </a:r>
                      <a:r>
                        <a:rPr sz="1200" dirty="0">
                          <a:latin typeface="Lato"/>
                          <a:cs typeface="Lato"/>
                        </a:rPr>
                        <a:t>Limited</a:t>
                      </a:r>
                      <a:r>
                        <a:rPr sz="1200" spc="-20" dirty="0">
                          <a:latin typeface="Lato"/>
                          <a:cs typeface="Lato"/>
                        </a:rPr>
                        <a:t> </a:t>
                      </a:r>
                      <a:r>
                        <a:rPr sz="1200" dirty="0">
                          <a:latin typeface="Lato"/>
                          <a:cs typeface="Lato"/>
                        </a:rPr>
                        <a:t>to</a:t>
                      </a:r>
                      <a:r>
                        <a:rPr sz="1200" spc="-15" dirty="0">
                          <a:latin typeface="Lato"/>
                          <a:cs typeface="Lato"/>
                        </a:rPr>
                        <a:t> </a:t>
                      </a:r>
                      <a:r>
                        <a:rPr sz="1200" spc="-10" dirty="0">
                          <a:latin typeface="Lato"/>
                          <a:cs typeface="Lato"/>
                        </a:rPr>
                        <a:t>PMBs.</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8"/>
                  </a:ext>
                </a:extLst>
              </a:tr>
              <a:tr h="224154">
                <a:tc vMerge="1">
                  <a:txBody>
                    <a:bodyPr/>
                    <a:lstStyle/>
                    <a:p>
                      <a:pPr>
                        <a:lnSpc>
                          <a:spcPct val="100000"/>
                        </a:lnSpc>
                      </a:pPr>
                      <a:endParaRPr sz="12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70"/>
                        </a:spcBef>
                      </a:pPr>
                      <a:r>
                        <a:rPr sz="1200" dirty="0">
                          <a:latin typeface="Lato"/>
                          <a:cs typeface="Lato"/>
                        </a:rPr>
                        <a:t>One</a:t>
                      </a:r>
                      <a:r>
                        <a:rPr sz="1200" spc="-35" dirty="0">
                          <a:latin typeface="Lato"/>
                          <a:cs typeface="Lato"/>
                        </a:rPr>
                        <a:t> </a:t>
                      </a:r>
                      <a:r>
                        <a:rPr sz="1200" dirty="0">
                          <a:latin typeface="Lato"/>
                          <a:cs typeface="Lato"/>
                        </a:rPr>
                        <a:t>spinal</a:t>
                      </a:r>
                      <a:r>
                        <a:rPr sz="1200" spc="-30" dirty="0">
                          <a:latin typeface="Lato"/>
                          <a:cs typeface="Lato"/>
                        </a:rPr>
                        <a:t> </a:t>
                      </a:r>
                      <a:r>
                        <a:rPr sz="1200" dirty="0">
                          <a:latin typeface="Lato"/>
                          <a:cs typeface="Lato"/>
                        </a:rPr>
                        <a:t>level</a:t>
                      </a:r>
                      <a:r>
                        <a:rPr sz="1200" spc="-30" dirty="0">
                          <a:latin typeface="Lato"/>
                          <a:cs typeface="Lato"/>
                        </a:rPr>
                        <a:t> </a:t>
                      </a:r>
                      <a:r>
                        <a:rPr sz="1200" dirty="0">
                          <a:latin typeface="Lato"/>
                          <a:cs typeface="Lato"/>
                        </a:rPr>
                        <a:t>per</a:t>
                      </a:r>
                      <a:r>
                        <a:rPr sz="1200" spc="-30" dirty="0">
                          <a:latin typeface="Lato"/>
                          <a:cs typeface="Lato"/>
                        </a:rPr>
                        <a:t> </a:t>
                      </a:r>
                      <a:r>
                        <a:rPr sz="1200" dirty="0">
                          <a:latin typeface="Lato"/>
                          <a:cs typeface="Lato"/>
                        </a:rPr>
                        <a:t>beneficiary</a:t>
                      </a:r>
                      <a:r>
                        <a:rPr sz="1200" spc="-30" dirty="0">
                          <a:latin typeface="Lato"/>
                          <a:cs typeface="Lato"/>
                        </a:rPr>
                        <a:t> </a:t>
                      </a:r>
                      <a:r>
                        <a:rPr sz="1200" dirty="0">
                          <a:latin typeface="Lato"/>
                          <a:cs typeface="Lato"/>
                        </a:rPr>
                        <a:t>per</a:t>
                      </a:r>
                      <a:r>
                        <a:rPr sz="1200" spc="-30" dirty="0">
                          <a:latin typeface="Lato"/>
                          <a:cs typeface="Lato"/>
                        </a:rPr>
                        <a:t> </a:t>
                      </a:r>
                      <a:r>
                        <a:rPr sz="1200" spc="-10" dirty="0">
                          <a:latin typeface="Lato"/>
                          <a:cs typeface="Lato"/>
                        </a:rPr>
                        <a:t>annum.</a:t>
                      </a:r>
                      <a:r>
                        <a:rPr lang="en-US" sz="1200" spc="-10" dirty="0">
                          <a:latin typeface="Lato"/>
                          <a:cs typeface="Lato"/>
                        </a:rPr>
                        <a:t> Limited to PMB</a:t>
                      </a:r>
                      <a:endParaRPr sz="1200" dirty="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9"/>
                  </a:ext>
                </a:extLst>
              </a:tr>
              <a:tr h="224154">
                <a:tc vMerge="1">
                  <a:txBody>
                    <a:bodyPr/>
                    <a:lstStyle/>
                    <a:p>
                      <a:pPr>
                        <a:lnSpc>
                          <a:spcPct val="100000"/>
                        </a:lnSpc>
                      </a:pPr>
                      <a:endParaRPr sz="12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70"/>
                        </a:spcBef>
                      </a:pPr>
                      <a:r>
                        <a:rPr sz="1200" spc="-10" dirty="0">
                          <a:latin typeface="Lato"/>
                          <a:cs typeface="Lato"/>
                        </a:rPr>
                        <a:t>Vascular</a:t>
                      </a:r>
                      <a:r>
                        <a:rPr sz="1200" spc="-25" dirty="0">
                          <a:latin typeface="Lato"/>
                          <a:cs typeface="Lato"/>
                        </a:rPr>
                        <a:t> </a:t>
                      </a:r>
                      <a:r>
                        <a:rPr sz="1200" dirty="0">
                          <a:latin typeface="Lato"/>
                          <a:cs typeface="Lato"/>
                        </a:rPr>
                        <a:t>stents:</a:t>
                      </a:r>
                      <a:r>
                        <a:rPr sz="1200" spc="-25" dirty="0">
                          <a:latin typeface="Lato"/>
                          <a:cs typeface="Lato"/>
                        </a:rPr>
                        <a:t> </a:t>
                      </a:r>
                      <a:r>
                        <a:rPr sz="1200" dirty="0">
                          <a:latin typeface="Lato"/>
                          <a:cs typeface="Lato"/>
                        </a:rPr>
                        <a:t>2</a:t>
                      </a:r>
                      <a:r>
                        <a:rPr sz="1200" spc="-25" dirty="0">
                          <a:latin typeface="Lato"/>
                          <a:cs typeface="Lato"/>
                        </a:rPr>
                        <a:t> </a:t>
                      </a:r>
                      <a:r>
                        <a:rPr sz="1200" dirty="0">
                          <a:latin typeface="Lato"/>
                          <a:cs typeface="Lato"/>
                        </a:rPr>
                        <a:t>stents</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family</a:t>
                      </a:r>
                      <a:r>
                        <a:rPr sz="1200" spc="-25" dirty="0">
                          <a:latin typeface="Lato"/>
                          <a:cs typeface="Lato"/>
                        </a:rPr>
                        <a:t> </a:t>
                      </a:r>
                      <a:r>
                        <a:rPr sz="1200" dirty="0">
                          <a:latin typeface="Lato"/>
                          <a:cs typeface="Lato"/>
                        </a:rPr>
                        <a:t>per</a:t>
                      </a:r>
                      <a:r>
                        <a:rPr sz="1200" spc="-25" dirty="0">
                          <a:latin typeface="Lato"/>
                          <a:cs typeface="Lato"/>
                        </a:rPr>
                        <a:t> </a:t>
                      </a:r>
                      <a:r>
                        <a:rPr sz="1200" spc="-10" dirty="0">
                          <a:latin typeface="Lato"/>
                          <a:cs typeface="Lato"/>
                        </a:rPr>
                        <a:t>annum</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10"/>
                  </a:ext>
                </a:extLst>
              </a:tr>
              <a:tr h="224154">
                <a:tc vMerge="1">
                  <a:txBody>
                    <a:bodyPr/>
                    <a:lstStyle/>
                    <a:p>
                      <a:pPr>
                        <a:lnSpc>
                          <a:spcPct val="100000"/>
                        </a:lnSpc>
                      </a:pPr>
                      <a:endParaRPr sz="12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165">
                        <a:lnSpc>
                          <a:spcPct val="100000"/>
                        </a:lnSpc>
                        <a:spcBef>
                          <a:spcPts val="170"/>
                        </a:spcBef>
                      </a:pPr>
                      <a:r>
                        <a:rPr sz="1200" dirty="0">
                          <a:latin typeface="Lato"/>
                          <a:cs typeface="Lato"/>
                        </a:rPr>
                        <a:t>Cardiac</a:t>
                      </a:r>
                      <a:r>
                        <a:rPr sz="1200" spc="-25" dirty="0">
                          <a:latin typeface="Lato"/>
                          <a:cs typeface="Lato"/>
                        </a:rPr>
                        <a:t> </a:t>
                      </a:r>
                      <a:r>
                        <a:rPr sz="1200" dirty="0">
                          <a:latin typeface="Lato"/>
                          <a:cs typeface="Lato"/>
                        </a:rPr>
                        <a:t>stents:</a:t>
                      </a:r>
                      <a:r>
                        <a:rPr sz="1200" spc="-20" dirty="0">
                          <a:latin typeface="Lato"/>
                          <a:cs typeface="Lato"/>
                        </a:rPr>
                        <a:t> </a:t>
                      </a:r>
                      <a:r>
                        <a:rPr sz="1200" dirty="0">
                          <a:latin typeface="Lato"/>
                          <a:cs typeface="Lato"/>
                        </a:rPr>
                        <a:t>Maximum</a:t>
                      </a:r>
                      <a:r>
                        <a:rPr sz="1200" spc="-20" dirty="0">
                          <a:latin typeface="Lato"/>
                          <a:cs typeface="Lato"/>
                        </a:rPr>
                        <a:t> </a:t>
                      </a:r>
                      <a:r>
                        <a:rPr sz="1200" dirty="0">
                          <a:latin typeface="Lato"/>
                          <a:cs typeface="Lato"/>
                        </a:rPr>
                        <a:t>3</a:t>
                      </a:r>
                      <a:r>
                        <a:rPr sz="1200" spc="-20" dirty="0">
                          <a:latin typeface="Lato"/>
                          <a:cs typeface="Lato"/>
                        </a:rPr>
                        <a:t> </a:t>
                      </a:r>
                      <a:r>
                        <a:rPr sz="1200" dirty="0">
                          <a:latin typeface="Lato"/>
                          <a:cs typeface="Lato"/>
                        </a:rPr>
                        <a:t>per</a:t>
                      </a:r>
                      <a:r>
                        <a:rPr sz="1200" spc="-25" dirty="0">
                          <a:latin typeface="Lato"/>
                          <a:cs typeface="Lato"/>
                        </a:rPr>
                        <a:t> </a:t>
                      </a:r>
                      <a:r>
                        <a:rPr sz="1200" dirty="0">
                          <a:latin typeface="Lato"/>
                          <a:cs typeface="Lato"/>
                        </a:rPr>
                        <a:t>family</a:t>
                      </a:r>
                      <a:r>
                        <a:rPr sz="1200" spc="-20" dirty="0">
                          <a:latin typeface="Lato"/>
                          <a:cs typeface="Lato"/>
                        </a:rPr>
                        <a:t> </a:t>
                      </a:r>
                      <a:r>
                        <a:rPr sz="1200" dirty="0">
                          <a:latin typeface="Lato"/>
                          <a:cs typeface="Lato"/>
                        </a:rPr>
                        <a:t>per</a:t>
                      </a:r>
                      <a:r>
                        <a:rPr sz="1200" spc="-20" dirty="0">
                          <a:latin typeface="Lato"/>
                          <a:cs typeface="Lato"/>
                        </a:rPr>
                        <a:t> </a:t>
                      </a:r>
                      <a:r>
                        <a:rPr sz="1200" dirty="0">
                          <a:latin typeface="Lato"/>
                          <a:cs typeface="Lato"/>
                        </a:rPr>
                        <a:t>annum</a:t>
                      </a:r>
                      <a:r>
                        <a:rPr sz="1200" spc="-20" dirty="0">
                          <a:latin typeface="Lato"/>
                          <a:cs typeface="Lato"/>
                        </a:rPr>
                        <a:t> </a:t>
                      </a:r>
                      <a:r>
                        <a:rPr sz="1200" dirty="0">
                          <a:latin typeface="Lato"/>
                          <a:cs typeface="Lato"/>
                        </a:rPr>
                        <a:t>Limited</a:t>
                      </a:r>
                      <a:r>
                        <a:rPr sz="1200" spc="-25" dirty="0">
                          <a:latin typeface="Lato"/>
                          <a:cs typeface="Lato"/>
                        </a:rPr>
                        <a:t> to:</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11"/>
                  </a:ext>
                </a:extLst>
              </a:tr>
              <a:tr h="407034">
                <a:tc vMerge="1">
                  <a:txBody>
                    <a:bodyPr/>
                    <a:lstStyle/>
                    <a:p>
                      <a:pPr>
                        <a:lnSpc>
                          <a:spcPct val="100000"/>
                        </a:lnSpc>
                      </a:pPr>
                      <a:endParaRPr sz="12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182245" indent="-132080">
                        <a:lnSpc>
                          <a:spcPct val="100000"/>
                        </a:lnSpc>
                        <a:spcBef>
                          <a:spcPts val="170"/>
                        </a:spcBef>
                        <a:buChar char="·"/>
                        <a:tabLst>
                          <a:tab pos="182245" algn="l"/>
                        </a:tabLst>
                      </a:pPr>
                      <a:r>
                        <a:rPr sz="1200" dirty="0">
                          <a:latin typeface="Lato"/>
                          <a:cs typeface="Lato"/>
                        </a:rPr>
                        <a:t>Bare</a:t>
                      </a:r>
                      <a:r>
                        <a:rPr sz="1200" spc="-30" dirty="0">
                          <a:latin typeface="Lato"/>
                          <a:cs typeface="Lato"/>
                        </a:rPr>
                        <a:t> </a:t>
                      </a:r>
                      <a:r>
                        <a:rPr sz="1200" dirty="0">
                          <a:latin typeface="Lato"/>
                          <a:cs typeface="Lato"/>
                        </a:rPr>
                        <a:t>metal</a:t>
                      </a:r>
                      <a:r>
                        <a:rPr sz="1200" spc="-25" dirty="0">
                          <a:latin typeface="Lato"/>
                          <a:cs typeface="Lato"/>
                        </a:rPr>
                        <a:t> </a:t>
                      </a:r>
                      <a:r>
                        <a:rPr sz="1200" dirty="0">
                          <a:latin typeface="Lato"/>
                          <a:cs typeface="Lato"/>
                        </a:rPr>
                        <a:t>stents:</a:t>
                      </a:r>
                      <a:r>
                        <a:rPr sz="1200" spc="-25" dirty="0">
                          <a:latin typeface="Lato"/>
                          <a:cs typeface="Lato"/>
                        </a:rPr>
                        <a:t> </a:t>
                      </a:r>
                      <a:r>
                        <a:rPr sz="1200" dirty="0">
                          <a:latin typeface="Lato"/>
                          <a:cs typeface="Lato"/>
                        </a:rPr>
                        <a:t>R12</a:t>
                      </a:r>
                      <a:r>
                        <a:rPr sz="1200" spc="-25" dirty="0">
                          <a:latin typeface="Lato"/>
                          <a:cs typeface="Lato"/>
                        </a:rPr>
                        <a:t> </a:t>
                      </a:r>
                      <a:r>
                        <a:rPr sz="1200" dirty="0">
                          <a:latin typeface="Lato"/>
                          <a:cs typeface="Lato"/>
                        </a:rPr>
                        <a:t>700</a:t>
                      </a:r>
                      <a:r>
                        <a:rPr sz="1200" spc="-25" dirty="0">
                          <a:latin typeface="Lato"/>
                          <a:cs typeface="Lato"/>
                        </a:rPr>
                        <a:t> </a:t>
                      </a:r>
                      <a:r>
                        <a:rPr sz="1200" dirty="0">
                          <a:latin typeface="Lato"/>
                          <a:cs typeface="Lato"/>
                        </a:rPr>
                        <a:t>per</a:t>
                      </a:r>
                      <a:r>
                        <a:rPr sz="1200" spc="-25" dirty="0">
                          <a:latin typeface="Lato"/>
                          <a:cs typeface="Lato"/>
                        </a:rPr>
                        <a:t> </a:t>
                      </a:r>
                      <a:r>
                        <a:rPr sz="1200" spc="-10" dirty="0">
                          <a:latin typeface="Lato"/>
                          <a:cs typeface="Lato"/>
                        </a:rPr>
                        <a:t>stent</a:t>
                      </a:r>
                      <a:endParaRPr sz="1200" dirty="0">
                        <a:latin typeface="Lato"/>
                        <a:cs typeface="Lato"/>
                      </a:endParaRPr>
                    </a:p>
                    <a:p>
                      <a:pPr marL="182245" indent="-132080">
                        <a:lnSpc>
                          <a:spcPct val="100000"/>
                        </a:lnSpc>
                        <a:buChar char="·"/>
                        <a:tabLst>
                          <a:tab pos="182245" algn="l"/>
                        </a:tabLst>
                      </a:pPr>
                      <a:r>
                        <a:rPr sz="1200" dirty="0">
                          <a:latin typeface="Lato"/>
                          <a:cs typeface="Lato"/>
                        </a:rPr>
                        <a:t>Drug</a:t>
                      </a:r>
                      <a:r>
                        <a:rPr sz="1200" spc="-20" dirty="0">
                          <a:latin typeface="Lato"/>
                          <a:cs typeface="Lato"/>
                        </a:rPr>
                        <a:t> </a:t>
                      </a:r>
                      <a:r>
                        <a:rPr sz="1200" dirty="0">
                          <a:latin typeface="Lato"/>
                          <a:cs typeface="Lato"/>
                        </a:rPr>
                        <a:t>eluting</a:t>
                      </a:r>
                      <a:r>
                        <a:rPr sz="1200" spc="-15" dirty="0">
                          <a:latin typeface="Lato"/>
                          <a:cs typeface="Lato"/>
                        </a:rPr>
                        <a:t> </a:t>
                      </a:r>
                      <a:r>
                        <a:rPr sz="1200" dirty="0">
                          <a:latin typeface="Lato"/>
                          <a:cs typeface="Lato"/>
                        </a:rPr>
                        <a:t>stents:</a:t>
                      </a:r>
                      <a:r>
                        <a:rPr sz="1200" spc="-15" dirty="0">
                          <a:latin typeface="Lato"/>
                          <a:cs typeface="Lato"/>
                        </a:rPr>
                        <a:t> </a:t>
                      </a:r>
                      <a:r>
                        <a:rPr sz="1200" dirty="0">
                          <a:latin typeface="Lato"/>
                          <a:cs typeface="Lato"/>
                        </a:rPr>
                        <a:t>R15</a:t>
                      </a:r>
                      <a:r>
                        <a:rPr sz="1200" spc="-15" dirty="0">
                          <a:latin typeface="Lato"/>
                          <a:cs typeface="Lato"/>
                        </a:rPr>
                        <a:t> </a:t>
                      </a:r>
                      <a:r>
                        <a:rPr sz="1200" dirty="0">
                          <a:latin typeface="Lato"/>
                          <a:cs typeface="Lato"/>
                        </a:rPr>
                        <a:t>400</a:t>
                      </a:r>
                      <a:r>
                        <a:rPr sz="1200" spc="-15" dirty="0">
                          <a:latin typeface="Lato"/>
                          <a:cs typeface="Lato"/>
                        </a:rPr>
                        <a:t> </a:t>
                      </a:r>
                      <a:r>
                        <a:rPr sz="1200" dirty="0">
                          <a:latin typeface="Lato"/>
                          <a:cs typeface="Lato"/>
                        </a:rPr>
                        <a:t>per</a:t>
                      </a:r>
                      <a:r>
                        <a:rPr sz="1200" spc="-20" dirty="0">
                          <a:latin typeface="Lato"/>
                          <a:cs typeface="Lato"/>
                        </a:rPr>
                        <a:t> </a:t>
                      </a:r>
                      <a:r>
                        <a:rPr sz="1200" spc="-10" dirty="0">
                          <a:latin typeface="Lato"/>
                          <a:cs typeface="Lato"/>
                        </a:rPr>
                        <a:t>stent</a:t>
                      </a:r>
                      <a:endParaRPr sz="1200" dirty="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12"/>
                  </a:ext>
                </a:extLst>
              </a:tr>
            </a:tbl>
          </a:graphicData>
        </a:graphic>
      </p:graphicFrame>
      <p:pic>
        <p:nvPicPr>
          <p:cNvPr id="5" name="object 29">
            <a:extLst>
              <a:ext uri="{FF2B5EF4-FFF2-40B4-BE49-F238E27FC236}">
                <a16:creationId xmlns:a16="http://schemas.microsoft.com/office/drawing/2014/main" id="{4954A882-62CB-26D5-873F-D7FA00DCA205}"/>
              </a:ext>
            </a:extLst>
          </p:cNvPr>
          <p:cNvPicPr/>
          <p:nvPr/>
        </p:nvPicPr>
        <p:blipFill>
          <a:blip r:embed="rId2" cstate="print"/>
          <a:stretch>
            <a:fillRect/>
          </a:stretch>
        </p:blipFill>
        <p:spPr>
          <a:xfrm>
            <a:off x="1017372" y="1341310"/>
            <a:ext cx="10226675" cy="410857"/>
          </a:xfrm>
          <a:prstGeom prst="rect">
            <a:avLst/>
          </a:prstGeom>
        </p:spPr>
      </p:pic>
      <p:sp>
        <p:nvSpPr>
          <p:cNvPr id="7" name="TextBox 6">
            <a:extLst>
              <a:ext uri="{FF2B5EF4-FFF2-40B4-BE49-F238E27FC236}">
                <a16:creationId xmlns:a16="http://schemas.microsoft.com/office/drawing/2014/main" id="{219E3E23-AB3F-49D4-3272-A53467717C58}"/>
              </a:ext>
            </a:extLst>
          </p:cNvPr>
          <p:cNvSpPr txBox="1"/>
          <p:nvPr/>
        </p:nvSpPr>
        <p:spPr>
          <a:xfrm>
            <a:off x="1188719" y="1357935"/>
            <a:ext cx="9817331" cy="338554"/>
          </a:xfrm>
          <a:prstGeom prst="rect">
            <a:avLst/>
          </a:prstGeom>
          <a:noFill/>
        </p:spPr>
        <p:txBody>
          <a:bodyPr wrap="square">
            <a:spAutoFit/>
          </a:bodyPr>
          <a:lstStyle/>
          <a:p>
            <a:pPr algn="ctr"/>
            <a:r>
              <a:rPr lang="en-US" sz="1600" b="1" dirty="0">
                <a:solidFill>
                  <a:schemeClr val="bg1"/>
                </a:solidFill>
                <a:latin typeface="Lato" panose="020F0502020204030203" pitchFamily="34" charset="77"/>
              </a:rPr>
              <a:t>Benefits enhanced by 5%, Optical benefit enhanced by 8%</a:t>
            </a:r>
            <a:endParaRPr lang="en-ZA" sz="1600" b="1" dirty="0">
              <a:solidFill>
                <a:schemeClr val="bg1"/>
              </a:solidFill>
              <a:latin typeface="Lato" panose="020F0502020204030203" pitchFamily="34" charset="77"/>
            </a:endParaRPr>
          </a:p>
        </p:txBody>
      </p:sp>
      <p:grpSp>
        <p:nvGrpSpPr>
          <p:cNvPr id="18" name="Group 17">
            <a:extLst>
              <a:ext uri="{FF2B5EF4-FFF2-40B4-BE49-F238E27FC236}">
                <a16:creationId xmlns:a16="http://schemas.microsoft.com/office/drawing/2014/main" id="{C25CE725-5F46-372F-80FD-EAF91B1AE148}"/>
              </a:ext>
            </a:extLst>
          </p:cNvPr>
          <p:cNvGrpSpPr/>
          <p:nvPr/>
        </p:nvGrpSpPr>
        <p:grpSpPr>
          <a:xfrm>
            <a:off x="237503" y="2905106"/>
            <a:ext cx="655955" cy="655955"/>
            <a:chOff x="9074923" y="2876781"/>
            <a:chExt cx="655955" cy="655955"/>
          </a:xfrm>
        </p:grpSpPr>
        <p:grpSp>
          <p:nvGrpSpPr>
            <p:cNvPr id="19" name="object 68">
              <a:extLst>
                <a:ext uri="{FF2B5EF4-FFF2-40B4-BE49-F238E27FC236}">
                  <a16:creationId xmlns:a16="http://schemas.microsoft.com/office/drawing/2014/main" id="{4C61D477-019C-A072-221D-6666BD519FF0}"/>
                </a:ext>
              </a:extLst>
            </p:cNvPr>
            <p:cNvGrpSpPr/>
            <p:nvPr/>
          </p:nvGrpSpPr>
          <p:grpSpPr>
            <a:xfrm>
              <a:off x="9074923" y="2876781"/>
              <a:ext cx="655955" cy="655955"/>
              <a:chOff x="8670442" y="4285627"/>
              <a:chExt cx="655955" cy="655955"/>
            </a:xfrm>
          </p:grpSpPr>
          <p:pic>
            <p:nvPicPr>
              <p:cNvPr id="21" name="object 69">
                <a:extLst>
                  <a:ext uri="{FF2B5EF4-FFF2-40B4-BE49-F238E27FC236}">
                    <a16:creationId xmlns:a16="http://schemas.microsoft.com/office/drawing/2014/main" id="{8DFBE56E-0F95-9CAA-1BF2-9FE9B42AFED2}"/>
                  </a:ext>
                </a:extLst>
              </p:cNvPr>
              <p:cNvPicPr/>
              <p:nvPr/>
            </p:nvPicPr>
            <p:blipFill>
              <a:blip r:embed="rId3" cstate="print"/>
              <a:stretch>
                <a:fillRect/>
              </a:stretch>
            </p:blipFill>
            <p:spPr>
              <a:xfrm>
                <a:off x="8670442" y="4285627"/>
                <a:ext cx="655375" cy="655370"/>
              </a:xfrm>
              <a:prstGeom prst="rect">
                <a:avLst/>
              </a:prstGeom>
            </p:spPr>
          </p:pic>
          <p:pic>
            <p:nvPicPr>
              <p:cNvPr id="22" name="object 70">
                <a:extLst>
                  <a:ext uri="{FF2B5EF4-FFF2-40B4-BE49-F238E27FC236}">
                    <a16:creationId xmlns:a16="http://schemas.microsoft.com/office/drawing/2014/main" id="{69397180-55AE-04F8-9F47-5DF825F5B2DA}"/>
                  </a:ext>
                </a:extLst>
              </p:cNvPr>
              <p:cNvPicPr/>
              <p:nvPr/>
            </p:nvPicPr>
            <p:blipFill>
              <a:blip r:embed="rId4" cstate="print"/>
              <a:stretch>
                <a:fillRect/>
              </a:stretch>
            </p:blipFill>
            <p:spPr>
              <a:xfrm>
                <a:off x="8802916" y="4704797"/>
                <a:ext cx="332612" cy="194310"/>
              </a:xfrm>
              <a:prstGeom prst="rect">
                <a:avLst/>
              </a:prstGeom>
            </p:spPr>
          </p:pic>
        </p:grpSp>
        <p:sp>
          <p:nvSpPr>
            <p:cNvPr id="20" name="object 71">
              <a:extLst>
                <a:ext uri="{FF2B5EF4-FFF2-40B4-BE49-F238E27FC236}">
                  <a16:creationId xmlns:a16="http://schemas.microsoft.com/office/drawing/2014/main" id="{505BE157-912F-4901-C0BD-03D5C2610D4C}"/>
                </a:ext>
              </a:extLst>
            </p:cNvPr>
            <p:cNvSpPr txBox="1"/>
            <p:nvPr/>
          </p:nvSpPr>
          <p:spPr>
            <a:xfrm>
              <a:off x="9210144" y="2905689"/>
              <a:ext cx="396240" cy="314960"/>
            </a:xfrm>
            <a:prstGeom prst="rect">
              <a:avLst/>
            </a:prstGeom>
          </p:spPr>
          <p:txBody>
            <a:bodyPr vert="horz" wrap="square" lIns="0" tIns="12700" rIns="0" bIns="0" rtlCol="0">
              <a:spAutoFit/>
            </a:bodyPr>
            <a:lstStyle/>
            <a:p>
              <a:pPr marL="66040" marR="5080" indent="-53975">
                <a:lnSpc>
                  <a:spcPct val="100000"/>
                </a:lnSpc>
                <a:spcBef>
                  <a:spcPts val="100"/>
                </a:spcBef>
              </a:pPr>
              <a:r>
                <a:rPr sz="950" b="1" spc="-10" dirty="0">
                  <a:latin typeface="Lato"/>
                  <a:cs typeface="Lato"/>
                </a:rPr>
                <a:t>Access</a:t>
              </a:r>
              <a:r>
                <a:rPr sz="950" b="1" spc="500" dirty="0">
                  <a:latin typeface="Lato"/>
                  <a:cs typeface="Lato"/>
                </a:rPr>
                <a:t> </a:t>
              </a:r>
              <a:r>
                <a:rPr sz="950" b="1" spc="-20" dirty="0">
                  <a:latin typeface="Lato"/>
                  <a:cs typeface="Lato"/>
                </a:rPr>
                <a:t>Core</a:t>
              </a:r>
              <a:endParaRPr sz="950" dirty="0">
                <a:latin typeface="Lato"/>
                <a:cs typeface="Lato"/>
              </a:endParaRPr>
            </a:p>
          </p:txBody>
        </p:sp>
      </p:grpSp>
      <p:grpSp>
        <p:nvGrpSpPr>
          <p:cNvPr id="23" name="Group 22">
            <a:extLst>
              <a:ext uri="{FF2B5EF4-FFF2-40B4-BE49-F238E27FC236}">
                <a16:creationId xmlns:a16="http://schemas.microsoft.com/office/drawing/2014/main" id="{E49D501B-37D8-AB2B-FC3C-291F1928A603}"/>
              </a:ext>
            </a:extLst>
          </p:cNvPr>
          <p:cNvGrpSpPr/>
          <p:nvPr/>
        </p:nvGrpSpPr>
        <p:grpSpPr>
          <a:xfrm>
            <a:off x="237495" y="1752167"/>
            <a:ext cx="655383" cy="655370"/>
            <a:chOff x="3183995" y="1252394"/>
            <a:chExt cx="655383" cy="655370"/>
          </a:xfrm>
        </p:grpSpPr>
        <p:pic>
          <p:nvPicPr>
            <p:cNvPr id="24" name="object 8">
              <a:extLst>
                <a:ext uri="{FF2B5EF4-FFF2-40B4-BE49-F238E27FC236}">
                  <a16:creationId xmlns:a16="http://schemas.microsoft.com/office/drawing/2014/main" id="{7BAB0B0F-1884-8132-40C2-3CCDBE82B4D0}"/>
                </a:ext>
              </a:extLst>
            </p:cNvPr>
            <p:cNvPicPr/>
            <p:nvPr/>
          </p:nvPicPr>
          <p:blipFill>
            <a:blip r:embed="rId5" cstate="print"/>
            <a:stretch>
              <a:fillRect/>
            </a:stretch>
          </p:blipFill>
          <p:spPr>
            <a:xfrm>
              <a:off x="3183995" y="1252394"/>
              <a:ext cx="655383" cy="655370"/>
            </a:xfrm>
            <a:prstGeom prst="rect">
              <a:avLst/>
            </a:prstGeom>
          </p:spPr>
        </p:pic>
        <p:sp>
          <p:nvSpPr>
            <p:cNvPr id="25" name="object 9">
              <a:extLst>
                <a:ext uri="{FF2B5EF4-FFF2-40B4-BE49-F238E27FC236}">
                  <a16:creationId xmlns:a16="http://schemas.microsoft.com/office/drawing/2014/main" id="{7114057D-94AE-5F82-8C68-F1B6271BB809}"/>
                </a:ext>
              </a:extLst>
            </p:cNvPr>
            <p:cNvSpPr txBox="1"/>
            <p:nvPr/>
          </p:nvSpPr>
          <p:spPr>
            <a:xfrm>
              <a:off x="3252868" y="1281303"/>
              <a:ext cx="508634" cy="314960"/>
            </a:xfrm>
            <a:prstGeom prst="rect">
              <a:avLst/>
            </a:prstGeom>
          </p:spPr>
          <p:txBody>
            <a:bodyPr vert="horz" wrap="square" lIns="0" tIns="12700" rIns="0" bIns="0" rtlCol="0">
              <a:spAutoFit/>
            </a:bodyPr>
            <a:lstStyle/>
            <a:p>
              <a:pPr marL="53975" marR="5080" indent="-41910">
                <a:lnSpc>
                  <a:spcPct val="100000"/>
                </a:lnSpc>
                <a:spcBef>
                  <a:spcPts val="100"/>
                </a:spcBef>
              </a:pPr>
              <a:r>
                <a:rPr sz="950" b="1" spc="-10" dirty="0">
                  <a:solidFill>
                    <a:srgbClr val="FFFFFF"/>
                  </a:solidFill>
                  <a:latin typeface="Lato"/>
                  <a:cs typeface="Lato"/>
                </a:rPr>
                <a:t>Essential</a:t>
              </a:r>
              <a:r>
                <a:rPr sz="950" b="1" spc="500" dirty="0">
                  <a:solidFill>
                    <a:srgbClr val="FFFFFF"/>
                  </a:solidFill>
                  <a:latin typeface="Lato"/>
                  <a:cs typeface="Lato"/>
                </a:rPr>
                <a:t> </a:t>
              </a:r>
              <a:r>
                <a:rPr sz="950" b="1" spc="-10" dirty="0">
                  <a:solidFill>
                    <a:srgbClr val="FFFFFF"/>
                  </a:solidFill>
                  <a:latin typeface="Lato"/>
                  <a:cs typeface="Lato"/>
                </a:rPr>
                <a:t>Copper</a:t>
              </a:r>
              <a:endParaRPr sz="950" dirty="0">
                <a:latin typeface="Lato"/>
                <a:cs typeface="Lato"/>
              </a:endParaRPr>
            </a:p>
          </p:txBody>
        </p:sp>
        <p:pic>
          <p:nvPicPr>
            <p:cNvPr id="26" name="object 10">
              <a:extLst>
                <a:ext uri="{FF2B5EF4-FFF2-40B4-BE49-F238E27FC236}">
                  <a16:creationId xmlns:a16="http://schemas.microsoft.com/office/drawing/2014/main" id="{3C682089-0F2D-AA28-A22A-B5120E30AA00}"/>
                </a:ext>
              </a:extLst>
            </p:cNvPr>
            <p:cNvPicPr/>
            <p:nvPr/>
          </p:nvPicPr>
          <p:blipFill>
            <a:blip r:embed="rId6" cstate="print"/>
            <a:stretch>
              <a:fillRect/>
            </a:stretch>
          </p:blipFill>
          <p:spPr>
            <a:xfrm>
              <a:off x="3361731" y="1575228"/>
              <a:ext cx="254673" cy="278434"/>
            </a:xfrm>
            <a:prstGeom prst="rect">
              <a:avLst/>
            </a:prstGeom>
          </p:spPr>
        </p:pic>
      </p:grpSp>
      <p:sp>
        <p:nvSpPr>
          <p:cNvPr id="6" name="object 3">
            <a:extLst>
              <a:ext uri="{FF2B5EF4-FFF2-40B4-BE49-F238E27FC236}">
                <a16:creationId xmlns:a16="http://schemas.microsoft.com/office/drawing/2014/main" id="{95086E7A-78FA-809C-C278-F34F35C606FE}"/>
              </a:ext>
            </a:extLst>
          </p:cNvPr>
          <p:cNvSpPr txBox="1"/>
          <p:nvPr/>
        </p:nvSpPr>
        <p:spPr>
          <a:xfrm>
            <a:off x="2314028" y="6413465"/>
            <a:ext cx="94488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spTree>
    <p:extLst>
      <p:ext uri="{BB962C8B-B14F-4D97-AF65-F5344CB8AC3E}">
        <p14:creationId xmlns:p14="http://schemas.microsoft.com/office/powerpoint/2010/main" val="315980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0680ED-A530-CE4D-39B6-5519A5D1DB38}"/>
              </a:ext>
            </a:extLst>
          </p:cNvPr>
          <p:cNvSpPr>
            <a:spLocks noGrp="1"/>
          </p:cNvSpPr>
          <p:nvPr>
            <p:ph type="title"/>
          </p:nvPr>
        </p:nvSpPr>
        <p:spPr/>
        <p:txBody>
          <a:bodyPr/>
          <a:lstStyle/>
          <a:p>
            <a:r>
              <a:rPr lang="en-US" dirty="0"/>
              <a:t>GENERAL BENEFIT CHANGES PER PLAN 2025</a:t>
            </a:r>
          </a:p>
        </p:txBody>
      </p:sp>
      <p:pic>
        <p:nvPicPr>
          <p:cNvPr id="3" name="object 29">
            <a:extLst>
              <a:ext uri="{FF2B5EF4-FFF2-40B4-BE49-F238E27FC236}">
                <a16:creationId xmlns:a16="http://schemas.microsoft.com/office/drawing/2014/main" id="{6A8298A1-2134-A97B-813E-A34DAE4E336F}"/>
              </a:ext>
            </a:extLst>
          </p:cNvPr>
          <p:cNvPicPr/>
          <p:nvPr/>
        </p:nvPicPr>
        <p:blipFill>
          <a:blip r:embed="rId2" cstate="print"/>
          <a:stretch>
            <a:fillRect/>
          </a:stretch>
        </p:blipFill>
        <p:spPr>
          <a:xfrm>
            <a:off x="1017372" y="1341310"/>
            <a:ext cx="10226675" cy="410857"/>
          </a:xfrm>
          <a:prstGeom prst="rect">
            <a:avLst/>
          </a:prstGeom>
        </p:spPr>
      </p:pic>
      <p:sp>
        <p:nvSpPr>
          <p:cNvPr id="4" name="TextBox 3">
            <a:extLst>
              <a:ext uri="{FF2B5EF4-FFF2-40B4-BE49-F238E27FC236}">
                <a16:creationId xmlns:a16="http://schemas.microsoft.com/office/drawing/2014/main" id="{7354DFCE-15EF-6BC3-C1A8-251E5E4F32DF}"/>
              </a:ext>
            </a:extLst>
          </p:cNvPr>
          <p:cNvSpPr txBox="1"/>
          <p:nvPr/>
        </p:nvSpPr>
        <p:spPr>
          <a:xfrm>
            <a:off x="1188719" y="1357935"/>
            <a:ext cx="9817331" cy="338554"/>
          </a:xfrm>
          <a:prstGeom prst="rect">
            <a:avLst/>
          </a:prstGeom>
          <a:noFill/>
        </p:spPr>
        <p:txBody>
          <a:bodyPr wrap="square">
            <a:spAutoFit/>
          </a:bodyPr>
          <a:lstStyle/>
          <a:p>
            <a:pPr algn="ctr"/>
            <a:r>
              <a:rPr lang="en-US" sz="1600" b="1" dirty="0">
                <a:solidFill>
                  <a:schemeClr val="bg1"/>
                </a:solidFill>
                <a:latin typeface="Lato" panose="020F0502020204030203" pitchFamily="34" charset="77"/>
              </a:rPr>
              <a:t>Benefits enhanced by 5%, Optical benefit enhanced by 8%</a:t>
            </a:r>
            <a:endParaRPr lang="en-ZA" sz="1600" b="1" dirty="0">
              <a:solidFill>
                <a:schemeClr val="bg1"/>
              </a:solidFill>
              <a:latin typeface="Lato" panose="020F0502020204030203" pitchFamily="34" charset="77"/>
            </a:endParaRPr>
          </a:p>
        </p:txBody>
      </p:sp>
      <p:graphicFrame>
        <p:nvGraphicFramePr>
          <p:cNvPr id="5" name="object 7">
            <a:extLst>
              <a:ext uri="{FF2B5EF4-FFF2-40B4-BE49-F238E27FC236}">
                <a16:creationId xmlns:a16="http://schemas.microsoft.com/office/drawing/2014/main" id="{2FA5A16F-F28F-C7C7-9C95-54A800C646D9}"/>
              </a:ext>
            </a:extLst>
          </p:cNvPr>
          <p:cNvGraphicFramePr>
            <a:graphicFrameLocks noGrp="1"/>
          </p:cNvGraphicFramePr>
          <p:nvPr>
            <p:extLst>
              <p:ext uri="{D42A27DB-BD31-4B8C-83A1-F6EECF244321}">
                <p14:modId xmlns:p14="http://schemas.microsoft.com/office/powerpoint/2010/main" val="2056742456"/>
              </p:ext>
            </p:extLst>
          </p:nvPr>
        </p:nvGraphicFramePr>
        <p:xfrm>
          <a:off x="1017372" y="1817923"/>
          <a:ext cx="10224134" cy="4561196"/>
        </p:xfrm>
        <a:graphic>
          <a:graphicData uri="http://schemas.openxmlformats.org/drawingml/2006/table">
            <a:tbl>
              <a:tblPr firstRow="1" bandRow="1">
                <a:tableStyleId>{2D5ABB26-0587-4C30-8999-92F81FD0307C}</a:tableStyleId>
              </a:tblPr>
              <a:tblGrid>
                <a:gridCol w="4309110">
                  <a:extLst>
                    <a:ext uri="{9D8B030D-6E8A-4147-A177-3AD203B41FA5}">
                      <a16:colId xmlns:a16="http://schemas.microsoft.com/office/drawing/2014/main" val="20000"/>
                    </a:ext>
                  </a:extLst>
                </a:gridCol>
                <a:gridCol w="5915024">
                  <a:extLst>
                    <a:ext uri="{9D8B030D-6E8A-4147-A177-3AD203B41FA5}">
                      <a16:colId xmlns:a16="http://schemas.microsoft.com/office/drawing/2014/main" val="20001"/>
                    </a:ext>
                  </a:extLst>
                </a:gridCol>
              </a:tblGrid>
              <a:tr h="0">
                <a:tc>
                  <a:txBody>
                    <a:bodyPr/>
                    <a:lstStyle/>
                    <a:p>
                      <a:pPr marL="50800">
                        <a:lnSpc>
                          <a:spcPct val="100000"/>
                        </a:lnSpc>
                        <a:spcBef>
                          <a:spcPts val="165"/>
                        </a:spcBef>
                      </a:pPr>
                      <a:r>
                        <a:rPr sz="1200" b="1" spc="-10" dirty="0">
                          <a:solidFill>
                            <a:srgbClr val="FFFFFF"/>
                          </a:solidFill>
                          <a:latin typeface="Lato"/>
                          <a:cs typeface="Lato"/>
                        </a:rPr>
                        <a:t>ACCESS</a:t>
                      </a:r>
                      <a:r>
                        <a:rPr sz="1200" b="1" spc="-40" dirty="0">
                          <a:solidFill>
                            <a:srgbClr val="FFFFFF"/>
                          </a:solidFill>
                          <a:latin typeface="Lato"/>
                          <a:cs typeface="Lato"/>
                        </a:rPr>
                        <a:t> </a:t>
                      </a:r>
                      <a:r>
                        <a:rPr sz="1200" b="1" spc="-10" dirty="0">
                          <a:solidFill>
                            <a:srgbClr val="FFFFFF"/>
                          </a:solidFill>
                          <a:latin typeface="Lato"/>
                          <a:cs typeface="Lato"/>
                        </a:rPr>
                        <a:t>SAVER</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b="1" dirty="0">
                          <a:solidFill>
                            <a:srgbClr val="FFFFFF"/>
                          </a:solidFill>
                          <a:latin typeface="Lato"/>
                          <a:cs typeface="Lato"/>
                        </a:rPr>
                        <a:t>CHANGE</a:t>
                      </a:r>
                      <a:r>
                        <a:rPr sz="1200" b="1" spc="-30" dirty="0">
                          <a:solidFill>
                            <a:srgbClr val="FFFFFF"/>
                          </a:solidFill>
                          <a:latin typeface="Lato"/>
                          <a:cs typeface="Lato"/>
                        </a:rPr>
                        <a:t> </a:t>
                      </a:r>
                      <a:r>
                        <a:rPr sz="1200" b="1" spc="-20" dirty="0">
                          <a:solidFill>
                            <a:srgbClr val="FFFFFF"/>
                          </a:solidFill>
                          <a:latin typeface="Lato"/>
                          <a:cs typeface="Lato"/>
                        </a:rPr>
                        <a:t>2025</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extLst>
                  <a:ext uri="{0D108BD9-81ED-4DB2-BD59-A6C34878D82A}">
                    <a16:rowId xmlns:a16="http://schemas.microsoft.com/office/drawing/2014/main" val="10000"/>
                  </a:ext>
                </a:extLst>
              </a:tr>
              <a:tr h="224154">
                <a:tc rowSpan="7">
                  <a:txBody>
                    <a:bodyPr/>
                    <a:lstStyle/>
                    <a:p>
                      <a:pPr marL="50165" marR="158115">
                        <a:lnSpc>
                          <a:spcPct val="100000"/>
                        </a:lnSpc>
                        <a:spcBef>
                          <a:spcPts val="165"/>
                        </a:spcBef>
                      </a:pPr>
                      <a:r>
                        <a:rPr sz="1200" spc="-10" dirty="0">
                          <a:latin typeface="Lato"/>
                          <a:cs typeface="Lato"/>
                        </a:rPr>
                        <a:t>Deductible*</a:t>
                      </a:r>
                      <a:r>
                        <a:rPr sz="1200" spc="-15" dirty="0">
                          <a:latin typeface="Lato"/>
                          <a:cs typeface="Lato"/>
                        </a:rPr>
                        <a:t> </a:t>
                      </a:r>
                      <a:r>
                        <a:rPr sz="1200" dirty="0">
                          <a:latin typeface="Lato"/>
                          <a:cs typeface="Lato"/>
                        </a:rPr>
                        <a:t>Applied</a:t>
                      </a:r>
                      <a:r>
                        <a:rPr sz="1200" spc="-10" dirty="0">
                          <a:latin typeface="Lato"/>
                          <a:cs typeface="Lato"/>
                        </a:rPr>
                        <a:t> </a:t>
                      </a:r>
                      <a:r>
                        <a:rPr sz="1200" dirty="0">
                          <a:latin typeface="Lato"/>
                          <a:cs typeface="Lato"/>
                        </a:rPr>
                        <a:t>for</a:t>
                      </a:r>
                      <a:r>
                        <a:rPr sz="1200" spc="-15" dirty="0">
                          <a:latin typeface="Lato"/>
                          <a:cs typeface="Lato"/>
                        </a:rPr>
                        <a:t> </a:t>
                      </a:r>
                      <a:r>
                        <a:rPr sz="1200" dirty="0">
                          <a:latin typeface="Lato"/>
                          <a:cs typeface="Lato"/>
                        </a:rPr>
                        <a:t>Day</a:t>
                      </a:r>
                      <a:r>
                        <a:rPr sz="1200" spc="-10" dirty="0">
                          <a:latin typeface="Lato"/>
                          <a:cs typeface="Lato"/>
                        </a:rPr>
                        <a:t> Procedures</a:t>
                      </a:r>
                      <a:r>
                        <a:rPr sz="1200" spc="-15" dirty="0">
                          <a:latin typeface="Lato"/>
                          <a:cs typeface="Lato"/>
                        </a:rPr>
                        <a:t> </a:t>
                      </a:r>
                      <a:r>
                        <a:rPr sz="1200" dirty="0">
                          <a:latin typeface="Lato"/>
                          <a:cs typeface="Lato"/>
                        </a:rPr>
                        <a:t>at</a:t>
                      </a:r>
                      <a:r>
                        <a:rPr sz="1200" spc="-10" dirty="0">
                          <a:latin typeface="Lato"/>
                          <a:cs typeface="Lato"/>
                        </a:rPr>
                        <a:t> </a:t>
                      </a:r>
                      <a:r>
                        <a:rPr sz="1200" dirty="0">
                          <a:latin typeface="Lato"/>
                          <a:cs typeface="Lato"/>
                        </a:rPr>
                        <a:t>Day</a:t>
                      </a:r>
                      <a:r>
                        <a:rPr sz="1200" spc="-15" dirty="0">
                          <a:latin typeface="Lato"/>
                          <a:cs typeface="Lato"/>
                        </a:rPr>
                        <a:t> </a:t>
                      </a:r>
                      <a:r>
                        <a:rPr sz="1200" spc="-10" dirty="0">
                          <a:latin typeface="Lato"/>
                          <a:cs typeface="Lato"/>
                        </a:rPr>
                        <a:t>Hospitals, </a:t>
                      </a:r>
                      <a:r>
                        <a:rPr sz="1200" dirty="0">
                          <a:latin typeface="Lato"/>
                          <a:cs typeface="Lato"/>
                        </a:rPr>
                        <a:t>These</a:t>
                      </a:r>
                      <a:r>
                        <a:rPr sz="1200" spc="-5" dirty="0">
                          <a:latin typeface="Lato"/>
                          <a:cs typeface="Lato"/>
                        </a:rPr>
                        <a:t> </a:t>
                      </a:r>
                      <a:r>
                        <a:rPr sz="1200" spc="-10" dirty="0">
                          <a:latin typeface="Lato"/>
                          <a:cs typeface="Lato"/>
                        </a:rPr>
                        <a:t>procedures</a:t>
                      </a:r>
                      <a:r>
                        <a:rPr sz="1200" dirty="0">
                          <a:latin typeface="Lato"/>
                          <a:cs typeface="Lato"/>
                        </a:rPr>
                        <a:t> will</a:t>
                      </a:r>
                      <a:r>
                        <a:rPr sz="1200" spc="-5" dirty="0">
                          <a:latin typeface="Lato"/>
                          <a:cs typeface="Lato"/>
                        </a:rPr>
                        <a:t> </a:t>
                      </a:r>
                      <a:r>
                        <a:rPr sz="1200" dirty="0">
                          <a:latin typeface="Lato"/>
                          <a:cs typeface="Lato"/>
                        </a:rPr>
                        <a:t>not be</a:t>
                      </a:r>
                      <a:r>
                        <a:rPr sz="1200" spc="-5" dirty="0">
                          <a:latin typeface="Lato"/>
                          <a:cs typeface="Lato"/>
                        </a:rPr>
                        <a:t> </a:t>
                      </a:r>
                      <a:r>
                        <a:rPr sz="1200" spc="-10" dirty="0">
                          <a:latin typeface="Lato"/>
                          <a:cs typeface="Lato"/>
                        </a:rPr>
                        <a:t>covered</a:t>
                      </a:r>
                      <a:r>
                        <a:rPr sz="1200" dirty="0">
                          <a:latin typeface="Lato"/>
                          <a:cs typeface="Lato"/>
                        </a:rPr>
                        <a:t> if done</a:t>
                      </a:r>
                      <a:r>
                        <a:rPr sz="1200" spc="-5" dirty="0">
                          <a:latin typeface="Lato"/>
                          <a:cs typeface="Lato"/>
                        </a:rPr>
                        <a:t> </a:t>
                      </a:r>
                      <a:r>
                        <a:rPr sz="1200" dirty="0">
                          <a:latin typeface="Lato"/>
                          <a:cs typeface="Lato"/>
                        </a:rPr>
                        <a:t>in acute</a:t>
                      </a:r>
                      <a:r>
                        <a:rPr sz="1200" spc="-5" dirty="0">
                          <a:latin typeface="Lato"/>
                          <a:cs typeface="Lato"/>
                        </a:rPr>
                        <a:t> </a:t>
                      </a:r>
                      <a:r>
                        <a:rPr sz="1200" spc="-10" dirty="0">
                          <a:latin typeface="Lato"/>
                          <a:cs typeface="Lato"/>
                        </a:rPr>
                        <a:t>facilities </a:t>
                      </a:r>
                      <a:r>
                        <a:rPr sz="1200" dirty="0">
                          <a:latin typeface="Lato"/>
                          <a:cs typeface="Lato"/>
                        </a:rPr>
                        <a:t>(*</a:t>
                      </a:r>
                      <a:r>
                        <a:rPr sz="1200" spc="204" dirty="0">
                          <a:latin typeface="Lato"/>
                          <a:cs typeface="Lato"/>
                        </a:rPr>
                        <a:t> </a:t>
                      </a:r>
                      <a:r>
                        <a:rPr sz="1200" spc="-60" dirty="0">
                          <a:latin typeface="Lato"/>
                          <a:cs typeface="Lato"/>
                        </a:rPr>
                        <a:t>“A</a:t>
                      </a:r>
                      <a:r>
                        <a:rPr sz="1200" dirty="0">
                          <a:latin typeface="Lato"/>
                          <a:cs typeface="Lato"/>
                        </a:rPr>
                        <a:t> specific</a:t>
                      </a:r>
                      <a:r>
                        <a:rPr sz="1200" spc="-10" dirty="0">
                          <a:latin typeface="Lato"/>
                          <a:cs typeface="Lato"/>
                        </a:rPr>
                        <a:t> </a:t>
                      </a:r>
                      <a:r>
                        <a:rPr sz="1200" dirty="0">
                          <a:latin typeface="Lato"/>
                          <a:cs typeface="Lato"/>
                        </a:rPr>
                        <a:t>percentage</a:t>
                      </a:r>
                      <a:r>
                        <a:rPr sz="1200" spc="-10" dirty="0">
                          <a:latin typeface="Lato"/>
                          <a:cs typeface="Lato"/>
                        </a:rPr>
                        <a:t> </a:t>
                      </a:r>
                      <a:r>
                        <a:rPr sz="1200" dirty="0">
                          <a:latin typeface="Lato"/>
                          <a:cs typeface="Lato"/>
                        </a:rPr>
                        <a:t>or</a:t>
                      </a:r>
                      <a:r>
                        <a:rPr sz="1200" spc="-10" dirty="0">
                          <a:latin typeface="Lato"/>
                          <a:cs typeface="Lato"/>
                        </a:rPr>
                        <a:t> </a:t>
                      </a:r>
                      <a:r>
                        <a:rPr sz="1200" dirty="0">
                          <a:latin typeface="Lato"/>
                          <a:cs typeface="Lato"/>
                        </a:rPr>
                        <a:t>rand</a:t>
                      </a:r>
                      <a:r>
                        <a:rPr sz="1200" spc="-10" dirty="0">
                          <a:latin typeface="Lato"/>
                          <a:cs typeface="Lato"/>
                        </a:rPr>
                        <a:t> </a:t>
                      </a:r>
                      <a:r>
                        <a:rPr sz="1200" dirty="0">
                          <a:latin typeface="Lato"/>
                          <a:cs typeface="Lato"/>
                        </a:rPr>
                        <a:t>amount</a:t>
                      </a:r>
                      <a:r>
                        <a:rPr sz="1200" spc="-10" dirty="0">
                          <a:latin typeface="Lato"/>
                          <a:cs typeface="Lato"/>
                        </a:rPr>
                        <a:t> </a:t>
                      </a:r>
                      <a:r>
                        <a:rPr sz="1200" dirty="0">
                          <a:latin typeface="Lato"/>
                          <a:cs typeface="Lato"/>
                        </a:rPr>
                        <a:t>of</a:t>
                      </a:r>
                      <a:r>
                        <a:rPr sz="1200" spc="-10" dirty="0">
                          <a:latin typeface="Lato"/>
                          <a:cs typeface="Lato"/>
                        </a:rPr>
                        <a:t> </a:t>
                      </a:r>
                      <a:r>
                        <a:rPr sz="1200" dirty="0">
                          <a:latin typeface="Lato"/>
                          <a:cs typeface="Lato"/>
                        </a:rPr>
                        <a:t>the</a:t>
                      </a:r>
                      <a:r>
                        <a:rPr sz="1200" spc="-10" dirty="0">
                          <a:latin typeface="Lato"/>
                          <a:cs typeface="Lato"/>
                        </a:rPr>
                        <a:t> </a:t>
                      </a:r>
                      <a:r>
                        <a:rPr sz="1200" dirty="0">
                          <a:latin typeface="Lato"/>
                          <a:cs typeface="Lato"/>
                        </a:rPr>
                        <a:t>total</a:t>
                      </a:r>
                      <a:r>
                        <a:rPr sz="1200" spc="-10" dirty="0">
                          <a:latin typeface="Lato"/>
                          <a:cs typeface="Lato"/>
                        </a:rPr>
                        <a:t> hospital </a:t>
                      </a:r>
                      <a:r>
                        <a:rPr sz="1200" dirty="0">
                          <a:latin typeface="Lato"/>
                          <a:cs typeface="Lato"/>
                        </a:rPr>
                        <a:t>account</a:t>
                      </a:r>
                      <a:r>
                        <a:rPr sz="1200" spc="-20" dirty="0">
                          <a:latin typeface="Lato"/>
                          <a:cs typeface="Lato"/>
                        </a:rPr>
                        <a:t> </a:t>
                      </a:r>
                      <a:r>
                        <a:rPr sz="1200" dirty="0">
                          <a:latin typeface="Lato"/>
                          <a:cs typeface="Lato"/>
                        </a:rPr>
                        <a:t>related</a:t>
                      </a:r>
                      <a:r>
                        <a:rPr sz="1200" spc="-15" dirty="0">
                          <a:latin typeface="Lato"/>
                          <a:cs typeface="Lato"/>
                        </a:rPr>
                        <a:t> </a:t>
                      </a:r>
                      <a:r>
                        <a:rPr sz="1200" dirty="0">
                          <a:latin typeface="Lato"/>
                          <a:cs typeface="Lato"/>
                        </a:rPr>
                        <a:t>to</a:t>
                      </a:r>
                      <a:r>
                        <a:rPr sz="1200" spc="-20" dirty="0">
                          <a:latin typeface="Lato"/>
                          <a:cs typeface="Lato"/>
                        </a:rPr>
                        <a:t> </a:t>
                      </a:r>
                      <a:r>
                        <a:rPr sz="1200" dirty="0">
                          <a:latin typeface="Lato"/>
                          <a:cs typeface="Lato"/>
                        </a:rPr>
                        <a:t>a</a:t>
                      </a:r>
                      <a:r>
                        <a:rPr sz="1200" spc="-20" dirty="0">
                          <a:latin typeface="Lato"/>
                          <a:cs typeface="Lato"/>
                        </a:rPr>
                        <a:t> </a:t>
                      </a:r>
                      <a:r>
                        <a:rPr sz="1200" dirty="0">
                          <a:latin typeface="Lato"/>
                          <a:cs typeface="Lato"/>
                        </a:rPr>
                        <a:t>specific</a:t>
                      </a:r>
                      <a:r>
                        <a:rPr sz="1200" spc="-15" dirty="0">
                          <a:latin typeface="Lato"/>
                          <a:cs typeface="Lato"/>
                        </a:rPr>
                        <a:t> </a:t>
                      </a:r>
                      <a:r>
                        <a:rPr sz="1200" dirty="0">
                          <a:latin typeface="Lato"/>
                          <a:cs typeface="Lato"/>
                        </a:rPr>
                        <a:t>procedure</a:t>
                      </a:r>
                      <a:r>
                        <a:rPr sz="1200" spc="-20" dirty="0">
                          <a:latin typeface="Lato"/>
                          <a:cs typeface="Lato"/>
                        </a:rPr>
                        <a:t> </a:t>
                      </a:r>
                      <a:r>
                        <a:rPr sz="1200" dirty="0">
                          <a:latin typeface="Lato"/>
                          <a:cs typeface="Lato"/>
                        </a:rPr>
                        <a:t>as</a:t>
                      </a:r>
                      <a:r>
                        <a:rPr sz="1200" spc="-15" dirty="0">
                          <a:latin typeface="Lato"/>
                          <a:cs typeface="Lato"/>
                        </a:rPr>
                        <a:t> </a:t>
                      </a:r>
                      <a:r>
                        <a:rPr sz="1200" dirty="0">
                          <a:latin typeface="Lato"/>
                          <a:cs typeface="Lato"/>
                        </a:rPr>
                        <a:t>stipulated</a:t>
                      </a:r>
                      <a:r>
                        <a:rPr sz="1200" spc="-20" dirty="0">
                          <a:latin typeface="Lato"/>
                          <a:cs typeface="Lato"/>
                        </a:rPr>
                        <a:t> </a:t>
                      </a:r>
                      <a:r>
                        <a:rPr sz="1200" dirty="0">
                          <a:latin typeface="Lato"/>
                          <a:cs typeface="Lato"/>
                        </a:rPr>
                        <a:t>in</a:t>
                      </a:r>
                      <a:r>
                        <a:rPr sz="1200" spc="-15" dirty="0">
                          <a:latin typeface="Lato"/>
                          <a:cs typeface="Lato"/>
                        </a:rPr>
                        <a:t> </a:t>
                      </a:r>
                      <a:r>
                        <a:rPr sz="1200" spc="-25" dirty="0">
                          <a:latin typeface="Lato"/>
                          <a:cs typeface="Lato"/>
                        </a:rPr>
                        <a:t>the </a:t>
                      </a:r>
                      <a:r>
                        <a:rPr sz="1200" dirty="0">
                          <a:latin typeface="Lato"/>
                          <a:cs typeface="Lato"/>
                        </a:rPr>
                        <a:t>benefits</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option</a:t>
                      </a:r>
                      <a:r>
                        <a:rPr sz="1200" spc="-20" dirty="0">
                          <a:latin typeface="Lato"/>
                          <a:cs typeface="Lato"/>
                        </a:rPr>
                        <a:t> </a:t>
                      </a:r>
                      <a:r>
                        <a:rPr sz="1200" dirty="0">
                          <a:latin typeface="Lato"/>
                          <a:cs typeface="Lato"/>
                        </a:rPr>
                        <a:t>that</a:t>
                      </a:r>
                      <a:r>
                        <a:rPr sz="1200" spc="-25" dirty="0">
                          <a:latin typeface="Lato"/>
                          <a:cs typeface="Lato"/>
                        </a:rPr>
                        <a:t> </a:t>
                      </a:r>
                      <a:r>
                        <a:rPr sz="1200" dirty="0">
                          <a:latin typeface="Lato"/>
                          <a:cs typeface="Lato"/>
                        </a:rPr>
                        <a:t>the</a:t>
                      </a:r>
                      <a:r>
                        <a:rPr sz="1200" spc="-25" dirty="0">
                          <a:latin typeface="Lato"/>
                          <a:cs typeface="Lato"/>
                        </a:rPr>
                        <a:t> </a:t>
                      </a:r>
                      <a:r>
                        <a:rPr sz="1200" dirty="0">
                          <a:latin typeface="Lato"/>
                          <a:cs typeface="Lato"/>
                        </a:rPr>
                        <a:t>beneficiary</a:t>
                      </a:r>
                      <a:r>
                        <a:rPr sz="1200" spc="-20" dirty="0">
                          <a:latin typeface="Lato"/>
                          <a:cs typeface="Lato"/>
                        </a:rPr>
                        <a:t> </a:t>
                      </a:r>
                      <a:r>
                        <a:rPr sz="1200" dirty="0">
                          <a:latin typeface="Lato"/>
                          <a:cs typeface="Lato"/>
                        </a:rPr>
                        <a:t>is</a:t>
                      </a:r>
                      <a:r>
                        <a:rPr sz="1200" spc="-25" dirty="0">
                          <a:latin typeface="Lato"/>
                          <a:cs typeface="Lato"/>
                        </a:rPr>
                        <a:t> </a:t>
                      </a:r>
                      <a:r>
                        <a:rPr sz="1200" dirty="0">
                          <a:latin typeface="Lato"/>
                          <a:cs typeface="Lato"/>
                        </a:rPr>
                        <a:t>liable</a:t>
                      </a:r>
                      <a:r>
                        <a:rPr sz="1200" spc="-25" dirty="0">
                          <a:latin typeface="Lato"/>
                          <a:cs typeface="Lato"/>
                        </a:rPr>
                        <a:t> </a:t>
                      </a:r>
                      <a:r>
                        <a:rPr sz="1200" spc="-10" dirty="0">
                          <a:latin typeface="Lato"/>
                          <a:cs typeface="Lato"/>
                        </a:rPr>
                        <a:t>for”)</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Skin</a:t>
                      </a:r>
                      <a:r>
                        <a:rPr sz="1200" spc="-25" dirty="0">
                          <a:latin typeface="Lato"/>
                          <a:cs typeface="Lato"/>
                        </a:rPr>
                        <a:t> </a:t>
                      </a:r>
                      <a:r>
                        <a:rPr sz="1200" dirty="0">
                          <a:latin typeface="Lato"/>
                          <a:cs typeface="Lato"/>
                        </a:rPr>
                        <a:t>disorders:</a:t>
                      </a:r>
                      <a:r>
                        <a:rPr sz="1200" spc="-20" dirty="0">
                          <a:latin typeface="Lato"/>
                          <a:cs typeface="Lato"/>
                        </a:rPr>
                        <a:t> </a:t>
                      </a:r>
                      <a:r>
                        <a:rPr sz="1200" dirty="0">
                          <a:latin typeface="Lato"/>
                          <a:cs typeface="Lato"/>
                        </a:rPr>
                        <a:t>R1</a:t>
                      </a:r>
                      <a:r>
                        <a:rPr sz="1200" spc="-25" dirty="0">
                          <a:latin typeface="Lato"/>
                          <a:cs typeface="Lato"/>
                        </a:rPr>
                        <a:t> 867</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1"/>
                  </a:ext>
                </a:extLst>
              </a:tr>
              <a:tr h="224154">
                <a:tc vMerge="1">
                  <a:txBody>
                    <a:bodyPr/>
                    <a:lstStyle/>
                    <a:p>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Arthroscopy:</a:t>
                      </a:r>
                      <a:r>
                        <a:rPr sz="1200" spc="-20" dirty="0">
                          <a:latin typeface="Lato"/>
                          <a:cs typeface="Lato"/>
                        </a:rPr>
                        <a:t> </a:t>
                      </a:r>
                      <a:r>
                        <a:rPr sz="1200" dirty="0">
                          <a:latin typeface="Lato"/>
                          <a:cs typeface="Lato"/>
                        </a:rPr>
                        <a:t>R3</a:t>
                      </a:r>
                      <a:r>
                        <a:rPr sz="1200" spc="-15" dirty="0">
                          <a:latin typeface="Lato"/>
                          <a:cs typeface="Lato"/>
                        </a:rPr>
                        <a:t> </a:t>
                      </a:r>
                      <a:r>
                        <a:rPr sz="1200" spc="-25" dirty="0">
                          <a:latin typeface="Lato"/>
                          <a:cs typeface="Lato"/>
                        </a:rPr>
                        <a:t>734</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2"/>
                  </a:ext>
                </a:extLst>
              </a:tr>
              <a:tr h="224154">
                <a:tc vMerge="1">
                  <a:txBody>
                    <a:bodyPr/>
                    <a:lstStyle/>
                    <a:p>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Bunionectomy:</a:t>
                      </a:r>
                      <a:r>
                        <a:rPr sz="1200" spc="-20" dirty="0">
                          <a:latin typeface="Lato"/>
                          <a:cs typeface="Lato"/>
                        </a:rPr>
                        <a:t> </a:t>
                      </a:r>
                      <a:r>
                        <a:rPr sz="1200" dirty="0">
                          <a:latin typeface="Lato"/>
                          <a:cs typeface="Lato"/>
                        </a:rPr>
                        <a:t>R3</a:t>
                      </a:r>
                      <a:r>
                        <a:rPr sz="1200" spc="-15" dirty="0">
                          <a:latin typeface="Lato"/>
                          <a:cs typeface="Lato"/>
                        </a:rPr>
                        <a:t> </a:t>
                      </a:r>
                      <a:r>
                        <a:rPr sz="1200" spc="-25" dirty="0">
                          <a:latin typeface="Lato"/>
                          <a:cs typeface="Lato"/>
                        </a:rPr>
                        <a:t>734</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3"/>
                  </a:ext>
                </a:extLst>
              </a:tr>
              <a:tr h="224154">
                <a:tc vMerge="1">
                  <a:txBody>
                    <a:bodyPr/>
                    <a:lstStyle/>
                    <a:p>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Removal</a:t>
                      </a:r>
                      <a:r>
                        <a:rPr sz="1200" spc="-25" dirty="0">
                          <a:latin typeface="Lato"/>
                          <a:cs typeface="Lato"/>
                        </a:rPr>
                        <a:t> </a:t>
                      </a:r>
                      <a:r>
                        <a:rPr sz="1200" dirty="0">
                          <a:latin typeface="Lato"/>
                          <a:cs typeface="Lato"/>
                        </a:rPr>
                        <a:t>of</a:t>
                      </a:r>
                      <a:r>
                        <a:rPr sz="1200" spc="-25" dirty="0">
                          <a:latin typeface="Lato"/>
                          <a:cs typeface="Lato"/>
                        </a:rPr>
                        <a:t> </a:t>
                      </a:r>
                      <a:r>
                        <a:rPr sz="1200" dirty="0">
                          <a:latin typeface="Lato"/>
                          <a:cs typeface="Lato"/>
                        </a:rPr>
                        <a:t>varicose</a:t>
                      </a:r>
                      <a:r>
                        <a:rPr sz="1200" spc="-20" dirty="0">
                          <a:latin typeface="Lato"/>
                          <a:cs typeface="Lato"/>
                        </a:rPr>
                        <a:t> </a:t>
                      </a:r>
                      <a:r>
                        <a:rPr sz="1200" dirty="0">
                          <a:latin typeface="Lato"/>
                          <a:cs typeface="Lato"/>
                        </a:rPr>
                        <a:t>veins:</a:t>
                      </a:r>
                      <a:r>
                        <a:rPr sz="1200" spc="-25" dirty="0">
                          <a:latin typeface="Lato"/>
                          <a:cs typeface="Lato"/>
                        </a:rPr>
                        <a:t> </a:t>
                      </a:r>
                      <a:r>
                        <a:rPr sz="1200" dirty="0">
                          <a:latin typeface="Lato"/>
                          <a:cs typeface="Lato"/>
                        </a:rPr>
                        <a:t>R1</a:t>
                      </a:r>
                      <a:r>
                        <a:rPr sz="1200" spc="-20" dirty="0">
                          <a:latin typeface="Lato"/>
                          <a:cs typeface="Lato"/>
                        </a:rPr>
                        <a:t> </a:t>
                      </a:r>
                      <a:r>
                        <a:rPr sz="1200" spc="-25" dirty="0">
                          <a:latin typeface="Lato"/>
                          <a:cs typeface="Lato"/>
                        </a:rPr>
                        <a:t>867</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4"/>
                  </a:ext>
                </a:extLst>
              </a:tr>
              <a:tr h="224154">
                <a:tc vMerge="1">
                  <a:txBody>
                    <a:bodyPr/>
                    <a:lstStyle/>
                    <a:p>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spc="-10" dirty="0">
                          <a:latin typeface="Lato"/>
                          <a:cs typeface="Lato"/>
                        </a:rPr>
                        <a:t>Refractive</a:t>
                      </a:r>
                      <a:r>
                        <a:rPr sz="1200" spc="-15" dirty="0">
                          <a:latin typeface="Lato"/>
                          <a:cs typeface="Lato"/>
                        </a:rPr>
                        <a:t> </a:t>
                      </a:r>
                      <a:r>
                        <a:rPr sz="1200" dirty="0">
                          <a:latin typeface="Lato"/>
                          <a:cs typeface="Lato"/>
                        </a:rPr>
                        <a:t>eye</a:t>
                      </a:r>
                      <a:r>
                        <a:rPr sz="1200" spc="-10" dirty="0">
                          <a:latin typeface="Lato"/>
                          <a:cs typeface="Lato"/>
                        </a:rPr>
                        <a:t> surgery, </a:t>
                      </a:r>
                      <a:r>
                        <a:rPr sz="1200" dirty="0">
                          <a:latin typeface="Lato"/>
                          <a:cs typeface="Lato"/>
                        </a:rPr>
                        <a:t>Aphakic</a:t>
                      </a:r>
                      <a:r>
                        <a:rPr sz="1200" spc="-10" dirty="0">
                          <a:latin typeface="Lato"/>
                          <a:cs typeface="Lato"/>
                        </a:rPr>
                        <a:t> </a:t>
                      </a:r>
                      <a:r>
                        <a:rPr sz="1200" dirty="0">
                          <a:latin typeface="Lato"/>
                          <a:cs typeface="Lato"/>
                        </a:rPr>
                        <a:t>lens:</a:t>
                      </a:r>
                      <a:r>
                        <a:rPr sz="1200" spc="-10" dirty="0">
                          <a:latin typeface="Lato"/>
                          <a:cs typeface="Lato"/>
                        </a:rPr>
                        <a:t> </a:t>
                      </a:r>
                      <a:r>
                        <a:rPr sz="1200" dirty="0">
                          <a:latin typeface="Lato"/>
                          <a:cs typeface="Lato"/>
                        </a:rPr>
                        <a:t>R3</a:t>
                      </a:r>
                      <a:r>
                        <a:rPr sz="1200" spc="-10" dirty="0">
                          <a:latin typeface="Lato"/>
                          <a:cs typeface="Lato"/>
                        </a:rPr>
                        <a:t> </a:t>
                      </a:r>
                      <a:r>
                        <a:rPr sz="1200" spc="-25" dirty="0">
                          <a:latin typeface="Lato"/>
                          <a:cs typeface="Lato"/>
                        </a:rPr>
                        <a:t>734</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5"/>
                  </a:ext>
                </a:extLst>
              </a:tr>
              <a:tr h="224154">
                <a:tc vMerge="1">
                  <a:txBody>
                    <a:bodyPr/>
                    <a:lstStyle/>
                    <a:p>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Infertility</a:t>
                      </a:r>
                      <a:r>
                        <a:rPr sz="1200" spc="-45" dirty="0">
                          <a:latin typeface="Lato"/>
                          <a:cs typeface="Lato"/>
                        </a:rPr>
                        <a:t> </a:t>
                      </a:r>
                      <a:r>
                        <a:rPr sz="1200" dirty="0">
                          <a:latin typeface="Lato"/>
                          <a:cs typeface="Lato"/>
                        </a:rPr>
                        <a:t>treatment:</a:t>
                      </a:r>
                      <a:r>
                        <a:rPr sz="1200" spc="-40" dirty="0">
                          <a:latin typeface="Lato"/>
                          <a:cs typeface="Lato"/>
                        </a:rPr>
                        <a:t> </a:t>
                      </a:r>
                      <a:r>
                        <a:rPr sz="1200" dirty="0">
                          <a:latin typeface="Lato"/>
                          <a:cs typeface="Lato"/>
                        </a:rPr>
                        <a:t>R6</a:t>
                      </a:r>
                      <a:r>
                        <a:rPr sz="1200" spc="-40" dirty="0">
                          <a:latin typeface="Lato"/>
                          <a:cs typeface="Lato"/>
                        </a:rPr>
                        <a:t> </a:t>
                      </a:r>
                      <a:r>
                        <a:rPr sz="1200" spc="-25" dirty="0">
                          <a:latin typeface="Lato"/>
                          <a:cs typeface="Lato"/>
                        </a:rPr>
                        <a:t>224</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6"/>
                  </a:ext>
                </a:extLst>
              </a:tr>
              <a:tr h="224154">
                <a:tc vMerge="1">
                  <a:txBody>
                    <a:bodyPr/>
                    <a:lstStyle/>
                    <a:p>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Non-cancerous</a:t>
                      </a:r>
                      <a:r>
                        <a:rPr sz="1200" spc="-30" dirty="0">
                          <a:latin typeface="Lato"/>
                          <a:cs typeface="Lato"/>
                        </a:rPr>
                        <a:t> </a:t>
                      </a:r>
                      <a:r>
                        <a:rPr sz="1200" dirty="0">
                          <a:latin typeface="Lato"/>
                          <a:cs typeface="Lato"/>
                        </a:rPr>
                        <a:t>breast</a:t>
                      </a:r>
                      <a:r>
                        <a:rPr sz="1200" spc="-25" dirty="0">
                          <a:latin typeface="Lato"/>
                          <a:cs typeface="Lato"/>
                        </a:rPr>
                        <a:t> </a:t>
                      </a:r>
                      <a:r>
                        <a:rPr sz="1200" dirty="0">
                          <a:latin typeface="Lato"/>
                          <a:cs typeface="Lato"/>
                        </a:rPr>
                        <a:t>conditions:</a:t>
                      </a:r>
                      <a:r>
                        <a:rPr sz="1200" spc="-25" dirty="0">
                          <a:latin typeface="Lato"/>
                          <a:cs typeface="Lato"/>
                        </a:rPr>
                        <a:t> </a:t>
                      </a:r>
                      <a:r>
                        <a:rPr sz="1200" dirty="0">
                          <a:latin typeface="Lato"/>
                          <a:cs typeface="Lato"/>
                        </a:rPr>
                        <a:t>R1</a:t>
                      </a:r>
                      <a:r>
                        <a:rPr sz="1200" spc="-30" dirty="0">
                          <a:latin typeface="Lato"/>
                          <a:cs typeface="Lato"/>
                        </a:rPr>
                        <a:t> </a:t>
                      </a:r>
                      <a:r>
                        <a:rPr sz="1200" spc="-25" dirty="0">
                          <a:latin typeface="Lato"/>
                          <a:cs typeface="Lato"/>
                        </a:rPr>
                        <a:t>867</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7"/>
                  </a:ext>
                </a:extLst>
              </a:tr>
              <a:tr h="224154">
                <a:tc>
                  <a:txBody>
                    <a:bodyPr/>
                    <a:lstStyle/>
                    <a:p>
                      <a:pPr marL="50165">
                        <a:lnSpc>
                          <a:spcPct val="100000"/>
                        </a:lnSpc>
                        <a:spcBef>
                          <a:spcPts val="170"/>
                        </a:spcBef>
                      </a:pPr>
                      <a:r>
                        <a:rPr sz="1200" dirty="0">
                          <a:latin typeface="Lato"/>
                          <a:cs typeface="Lato"/>
                        </a:rPr>
                        <a:t>Internal</a:t>
                      </a:r>
                      <a:r>
                        <a:rPr sz="1200" spc="-2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External</a:t>
                      </a:r>
                      <a:r>
                        <a:rPr sz="1200" spc="-20" dirty="0">
                          <a:latin typeface="Lato"/>
                          <a:cs typeface="Lato"/>
                        </a:rPr>
                        <a:t> </a:t>
                      </a:r>
                      <a:r>
                        <a:rPr sz="1200" spc="-10" dirty="0">
                          <a:latin typeface="Lato"/>
                          <a:cs typeface="Lato"/>
                        </a:rPr>
                        <a:t>Prosthesis</a:t>
                      </a:r>
                      <a:endParaRPr sz="1200" dirty="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70"/>
                        </a:spcBef>
                      </a:pPr>
                      <a:r>
                        <a:rPr sz="1200" dirty="0">
                          <a:latin typeface="Lato"/>
                          <a:cs typeface="Lato"/>
                        </a:rPr>
                        <a:t>Clinical</a:t>
                      </a:r>
                      <a:r>
                        <a:rPr sz="1200" spc="-30" dirty="0">
                          <a:latin typeface="Lato"/>
                          <a:cs typeface="Lato"/>
                        </a:rPr>
                        <a:t> </a:t>
                      </a:r>
                      <a:r>
                        <a:rPr sz="1200" dirty="0">
                          <a:latin typeface="Lato"/>
                          <a:cs typeface="Lato"/>
                        </a:rPr>
                        <a:t>and</a:t>
                      </a:r>
                      <a:r>
                        <a:rPr sz="1200" spc="-25" dirty="0">
                          <a:latin typeface="Lato"/>
                          <a:cs typeface="Lato"/>
                        </a:rPr>
                        <a:t> </a:t>
                      </a:r>
                      <a:r>
                        <a:rPr sz="1200" dirty="0">
                          <a:latin typeface="Lato"/>
                          <a:cs typeface="Lato"/>
                        </a:rPr>
                        <a:t>other</a:t>
                      </a:r>
                      <a:r>
                        <a:rPr sz="1200" spc="-30" dirty="0">
                          <a:latin typeface="Lato"/>
                          <a:cs typeface="Lato"/>
                        </a:rPr>
                        <a:t> </a:t>
                      </a:r>
                      <a:r>
                        <a:rPr sz="1200" dirty="0">
                          <a:latin typeface="Lato"/>
                          <a:cs typeface="Lato"/>
                        </a:rPr>
                        <a:t>defined</a:t>
                      </a:r>
                      <a:r>
                        <a:rPr sz="1200" spc="-25" dirty="0">
                          <a:latin typeface="Lato"/>
                          <a:cs typeface="Lato"/>
                        </a:rPr>
                        <a:t> </a:t>
                      </a:r>
                      <a:r>
                        <a:rPr sz="1200" spc="-10" dirty="0">
                          <a:latin typeface="Lato"/>
                          <a:cs typeface="Lato"/>
                        </a:rPr>
                        <a:t>sub-</a:t>
                      </a:r>
                      <a:r>
                        <a:rPr sz="1200" dirty="0">
                          <a:latin typeface="Lato"/>
                          <a:cs typeface="Lato"/>
                        </a:rPr>
                        <a:t>limits</a:t>
                      </a:r>
                      <a:r>
                        <a:rPr sz="1200" spc="-30" dirty="0">
                          <a:latin typeface="Lato"/>
                          <a:cs typeface="Lato"/>
                        </a:rPr>
                        <a:t> </a:t>
                      </a:r>
                      <a:r>
                        <a:rPr sz="1200" dirty="0">
                          <a:latin typeface="Lato"/>
                          <a:cs typeface="Lato"/>
                        </a:rPr>
                        <a:t>introduced</a:t>
                      </a:r>
                      <a:r>
                        <a:rPr sz="1200" spc="-25" dirty="0">
                          <a:latin typeface="Lato"/>
                          <a:cs typeface="Lato"/>
                        </a:rPr>
                        <a:t> </a:t>
                      </a:r>
                      <a:r>
                        <a:rPr sz="1200" dirty="0">
                          <a:latin typeface="Lato"/>
                          <a:cs typeface="Lato"/>
                        </a:rPr>
                        <a:t>per</a:t>
                      </a:r>
                      <a:r>
                        <a:rPr sz="1200" spc="-30" dirty="0">
                          <a:latin typeface="Lato"/>
                          <a:cs typeface="Lato"/>
                        </a:rPr>
                        <a:t> </a:t>
                      </a:r>
                      <a:r>
                        <a:rPr sz="1200" dirty="0">
                          <a:latin typeface="Lato"/>
                          <a:cs typeface="Lato"/>
                        </a:rPr>
                        <a:t>below</a:t>
                      </a:r>
                      <a:r>
                        <a:rPr sz="1200" spc="-25" dirty="0">
                          <a:latin typeface="Lato"/>
                          <a:cs typeface="Lato"/>
                        </a:rPr>
                        <a:t> </a:t>
                      </a:r>
                      <a:r>
                        <a:rPr sz="1200" spc="-10" dirty="0">
                          <a:latin typeface="Lato"/>
                          <a:cs typeface="Lato"/>
                        </a:rPr>
                        <a:t>outlined</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8"/>
                  </a:ext>
                </a:extLst>
              </a:tr>
              <a:tr h="589915">
                <a:tc>
                  <a:txBody>
                    <a:bodyPr/>
                    <a:lstStyle/>
                    <a:p>
                      <a:pPr marL="50165" marR="343535">
                        <a:lnSpc>
                          <a:spcPct val="100000"/>
                        </a:lnSpc>
                        <a:spcBef>
                          <a:spcPts val="170"/>
                        </a:spcBef>
                      </a:pPr>
                      <a:r>
                        <a:rPr sz="1200" dirty="0">
                          <a:latin typeface="Lato"/>
                          <a:cs typeface="Lato"/>
                        </a:rPr>
                        <a:t>Spine:</a:t>
                      </a:r>
                      <a:r>
                        <a:rPr sz="1200" spc="-25" dirty="0">
                          <a:latin typeface="Lato"/>
                          <a:cs typeface="Lato"/>
                        </a:rPr>
                        <a:t> </a:t>
                      </a:r>
                      <a:r>
                        <a:rPr sz="1200" dirty="0">
                          <a:latin typeface="Lato"/>
                          <a:cs typeface="Lato"/>
                        </a:rPr>
                        <a:t>Instrumentation</a:t>
                      </a:r>
                      <a:r>
                        <a:rPr sz="1200" spc="-25" dirty="0">
                          <a:latin typeface="Lato"/>
                          <a:cs typeface="Lato"/>
                        </a:rPr>
                        <a:t> </a:t>
                      </a:r>
                      <a:r>
                        <a:rPr sz="1200" dirty="0">
                          <a:latin typeface="Lato"/>
                          <a:cs typeface="Lato"/>
                        </a:rPr>
                        <a:t>and</a:t>
                      </a:r>
                      <a:r>
                        <a:rPr sz="1200" spc="-25" dirty="0">
                          <a:latin typeface="Lato"/>
                          <a:cs typeface="Lato"/>
                        </a:rPr>
                        <a:t> </a:t>
                      </a:r>
                      <a:r>
                        <a:rPr sz="1200" dirty="0">
                          <a:latin typeface="Lato"/>
                          <a:cs typeface="Lato"/>
                        </a:rPr>
                        <a:t>disc</a:t>
                      </a:r>
                      <a:r>
                        <a:rPr sz="1200" spc="-25" dirty="0">
                          <a:latin typeface="Lato"/>
                          <a:cs typeface="Lato"/>
                        </a:rPr>
                        <a:t> </a:t>
                      </a:r>
                      <a:r>
                        <a:rPr sz="1200" dirty="0">
                          <a:latin typeface="Lato"/>
                          <a:cs typeface="Lato"/>
                        </a:rPr>
                        <a:t>prostheses</a:t>
                      </a:r>
                      <a:r>
                        <a:rPr sz="1200" spc="-25" dirty="0">
                          <a:latin typeface="Lato"/>
                          <a:cs typeface="Lato"/>
                        </a:rPr>
                        <a:t> </a:t>
                      </a:r>
                      <a:r>
                        <a:rPr sz="1200" dirty="0">
                          <a:latin typeface="Lato"/>
                          <a:cs typeface="Lato"/>
                        </a:rPr>
                        <a:t>(including</a:t>
                      </a:r>
                      <a:r>
                        <a:rPr sz="1200" spc="-25" dirty="0">
                          <a:latin typeface="Lato"/>
                          <a:cs typeface="Lato"/>
                        </a:rPr>
                        <a:t> all </a:t>
                      </a:r>
                      <a:r>
                        <a:rPr sz="1200" dirty="0">
                          <a:latin typeface="Lato"/>
                          <a:cs typeface="Lato"/>
                        </a:rPr>
                        <a:t>components</a:t>
                      </a:r>
                      <a:r>
                        <a:rPr sz="1200" spc="-2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fixation</a:t>
                      </a:r>
                      <a:r>
                        <a:rPr sz="1200" spc="-20" dirty="0">
                          <a:latin typeface="Lato"/>
                          <a:cs typeface="Lato"/>
                        </a:rPr>
                        <a:t> </a:t>
                      </a:r>
                      <a:r>
                        <a:rPr sz="1200" dirty="0">
                          <a:latin typeface="Lato"/>
                          <a:cs typeface="Lato"/>
                        </a:rPr>
                        <a:t>devices</a:t>
                      </a:r>
                      <a:r>
                        <a:rPr sz="1200" spc="-20" dirty="0">
                          <a:latin typeface="Lato"/>
                          <a:cs typeface="Lato"/>
                        </a:rPr>
                        <a:t> </a:t>
                      </a:r>
                      <a:r>
                        <a:rPr sz="1200" dirty="0">
                          <a:latin typeface="Lato"/>
                          <a:cs typeface="Lato"/>
                        </a:rPr>
                        <a:t>for</a:t>
                      </a:r>
                      <a:r>
                        <a:rPr sz="1200" spc="-20" dirty="0">
                          <a:latin typeface="Lato"/>
                          <a:cs typeface="Lato"/>
                        </a:rPr>
                        <a:t> </a:t>
                      </a:r>
                      <a:r>
                        <a:rPr sz="1200" spc="-10" dirty="0">
                          <a:latin typeface="Lato"/>
                          <a:cs typeface="Lato"/>
                        </a:rPr>
                        <a:t>back/spine).</a:t>
                      </a:r>
                      <a:r>
                        <a:rPr sz="1200" spc="-20" dirty="0">
                          <a:latin typeface="Lato"/>
                          <a:cs typeface="Lato"/>
                        </a:rPr>
                        <a:t> </a:t>
                      </a:r>
                      <a:r>
                        <a:rPr sz="1200" dirty="0">
                          <a:latin typeface="Lato"/>
                          <a:cs typeface="Lato"/>
                        </a:rPr>
                        <a:t>Subject</a:t>
                      </a:r>
                      <a:r>
                        <a:rPr sz="1200" spc="-20" dirty="0">
                          <a:latin typeface="Lato"/>
                          <a:cs typeface="Lato"/>
                        </a:rPr>
                        <a:t> </a:t>
                      </a:r>
                      <a:r>
                        <a:rPr sz="1200" spc="-25" dirty="0">
                          <a:latin typeface="Lato"/>
                          <a:cs typeface="Lato"/>
                        </a:rPr>
                        <a:t>to </a:t>
                      </a:r>
                      <a:r>
                        <a:rPr sz="1200" spc="-10" dirty="0">
                          <a:latin typeface="Lato"/>
                          <a:cs typeface="Lato"/>
                        </a:rPr>
                        <a:t>overall</a:t>
                      </a:r>
                      <a:r>
                        <a:rPr sz="1200" spc="-30" dirty="0">
                          <a:latin typeface="Lato"/>
                          <a:cs typeface="Lato"/>
                        </a:rPr>
                        <a:t> </a:t>
                      </a:r>
                      <a:r>
                        <a:rPr sz="1200" dirty="0">
                          <a:latin typeface="Lato"/>
                          <a:cs typeface="Lato"/>
                        </a:rPr>
                        <a:t>prosthesis</a:t>
                      </a:r>
                      <a:r>
                        <a:rPr sz="1200" spc="-25" dirty="0">
                          <a:latin typeface="Lato"/>
                          <a:cs typeface="Lato"/>
                        </a:rPr>
                        <a:t> </a:t>
                      </a:r>
                      <a:r>
                        <a:rPr sz="1200" dirty="0">
                          <a:latin typeface="Lato"/>
                          <a:cs typeface="Lato"/>
                        </a:rPr>
                        <a:t>limit</a:t>
                      </a:r>
                      <a:r>
                        <a:rPr sz="1200" spc="-25" dirty="0">
                          <a:latin typeface="Lato"/>
                          <a:cs typeface="Lato"/>
                        </a:rPr>
                        <a:t> </a:t>
                      </a:r>
                      <a:r>
                        <a:rPr sz="1200" dirty="0">
                          <a:latin typeface="Lato"/>
                          <a:cs typeface="Lato"/>
                        </a:rPr>
                        <a:t>and</a:t>
                      </a:r>
                      <a:r>
                        <a:rPr sz="1200" spc="-25" dirty="0">
                          <a:latin typeface="Lato"/>
                          <a:cs typeface="Lato"/>
                        </a:rPr>
                        <a:t> </a:t>
                      </a:r>
                      <a:r>
                        <a:rPr sz="1200" dirty="0">
                          <a:latin typeface="Lato"/>
                          <a:cs typeface="Lato"/>
                        </a:rPr>
                        <a:t>PMB</a:t>
                      </a:r>
                      <a:r>
                        <a:rPr sz="1200" spc="-25" dirty="0">
                          <a:latin typeface="Lato"/>
                          <a:cs typeface="Lato"/>
                        </a:rPr>
                        <a:t> </a:t>
                      </a:r>
                      <a:r>
                        <a:rPr sz="1200" spc="-10" dirty="0">
                          <a:latin typeface="Lato"/>
                          <a:cs typeface="Lato"/>
                        </a:rPr>
                        <a:t>protocols</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70"/>
                        </a:spcBef>
                      </a:pPr>
                      <a:r>
                        <a:rPr sz="1200" dirty="0">
                          <a:latin typeface="Lato"/>
                          <a:cs typeface="Lato"/>
                        </a:rPr>
                        <a:t>Maximum</a:t>
                      </a:r>
                      <a:r>
                        <a:rPr sz="1200" spc="-30" dirty="0">
                          <a:latin typeface="Lato"/>
                          <a:cs typeface="Lato"/>
                        </a:rPr>
                        <a:t> </a:t>
                      </a:r>
                      <a:r>
                        <a:rPr sz="1200" dirty="0">
                          <a:latin typeface="Lato"/>
                          <a:cs typeface="Lato"/>
                        </a:rPr>
                        <a:t>one</a:t>
                      </a:r>
                      <a:r>
                        <a:rPr sz="1200" spc="-25" dirty="0">
                          <a:latin typeface="Lato"/>
                          <a:cs typeface="Lato"/>
                        </a:rPr>
                        <a:t> </a:t>
                      </a:r>
                      <a:r>
                        <a:rPr sz="1200" dirty="0">
                          <a:latin typeface="Lato"/>
                          <a:cs typeface="Lato"/>
                        </a:rPr>
                        <a:t>(1)</a:t>
                      </a:r>
                      <a:r>
                        <a:rPr sz="1200" spc="-25" dirty="0">
                          <a:latin typeface="Lato"/>
                          <a:cs typeface="Lato"/>
                        </a:rPr>
                        <a:t> </a:t>
                      </a:r>
                      <a:r>
                        <a:rPr sz="1200" dirty="0">
                          <a:latin typeface="Lato"/>
                          <a:cs typeface="Lato"/>
                        </a:rPr>
                        <a:t>level</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beneficiary</a:t>
                      </a:r>
                      <a:r>
                        <a:rPr sz="1200" spc="-20" dirty="0">
                          <a:latin typeface="Lato"/>
                          <a:cs typeface="Lato"/>
                        </a:rPr>
                        <a:t> </a:t>
                      </a:r>
                      <a:r>
                        <a:rPr sz="1200" dirty="0">
                          <a:latin typeface="Lato"/>
                          <a:cs typeface="Lato"/>
                        </a:rPr>
                        <a:t>per</a:t>
                      </a:r>
                      <a:r>
                        <a:rPr sz="1200" spc="-25" dirty="0">
                          <a:latin typeface="Lato"/>
                          <a:cs typeface="Lato"/>
                        </a:rPr>
                        <a:t> </a:t>
                      </a:r>
                      <a:r>
                        <a:rPr sz="1200" dirty="0">
                          <a:latin typeface="Lato"/>
                          <a:cs typeface="Lato"/>
                        </a:rPr>
                        <a:t>annum</a:t>
                      </a:r>
                      <a:r>
                        <a:rPr sz="1200" spc="-25" dirty="0">
                          <a:latin typeface="Lato"/>
                          <a:cs typeface="Lato"/>
                        </a:rPr>
                        <a:t> </a:t>
                      </a:r>
                      <a:r>
                        <a:rPr sz="1200" dirty="0">
                          <a:latin typeface="Lato"/>
                          <a:cs typeface="Lato"/>
                        </a:rPr>
                        <a:t>for</a:t>
                      </a:r>
                      <a:r>
                        <a:rPr sz="1200" spc="-25" dirty="0">
                          <a:latin typeface="Lato"/>
                          <a:cs typeface="Lato"/>
                        </a:rPr>
                        <a:t> </a:t>
                      </a:r>
                      <a:r>
                        <a:rPr sz="1200" spc="-10" dirty="0">
                          <a:latin typeface="Lato"/>
                          <a:cs typeface="Lato"/>
                        </a:rPr>
                        <a:t>spine</a:t>
                      </a:r>
                      <a:endParaRPr sz="1200" dirty="0">
                        <a:latin typeface="Lato"/>
                        <a:cs typeface="Lato"/>
                      </a:endParaRPr>
                    </a:p>
                  </a:txBody>
                  <a:tcPr marL="0" marR="0" marT="21590"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9"/>
                  </a:ext>
                </a:extLst>
              </a:tr>
              <a:tr h="407034">
                <a:tc>
                  <a:txBody>
                    <a:bodyPr/>
                    <a:lstStyle/>
                    <a:p>
                      <a:pPr marL="50165" marR="260985">
                        <a:lnSpc>
                          <a:spcPct val="100000"/>
                        </a:lnSpc>
                        <a:spcBef>
                          <a:spcPts val="170"/>
                        </a:spcBef>
                      </a:pPr>
                      <a:r>
                        <a:rPr sz="1200" dirty="0">
                          <a:latin typeface="Lato"/>
                          <a:cs typeface="Lato"/>
                        </a:rPr>
                        <a:t>Prosthesis</a:t>
                      </a:r>
                      <a:r>
                        <a:rPr sz="1200" spc="-5" dirty="0">
                          <a:latin typeface="Lato"/>
                          <a:cs typeface="Lato"/>
                        </a:rPr>
                        <a:t> </a:t>
                      </a:r>
                      <a:r>
                        <a:rPr sz="1200" dirty="0">
                          <a:latin typeface="Lato"/>
                          <a:cs typeface="Lato"/>
                        </a:rPr>
                        <a:t>for</a:t>
                      </a:r>
                      <a:r>
                        <a:rPr sz="1200" spc="-5" dirty="0">
                          <a:latin typeface="Lato"/>
                          <a:cs typeface="Lato"/>
                        </a:rPr>
                        <a:t> </a:t>
                      </a:r>
                      <a:r>
                        <a:rPr sz="1200" dirty="0">
                          <a:latin typeface="Lato"/>
                          <a:cs typeface="Lato"/>
                        </a:rPr>
                        <a:t>joint</a:t>
                      </a:r>
                      <a:r>
                        <a:rPr sz="1200" spc="-5" dirty="0">
                          <a:latin typeface="Lato"/>
                          <a:cs typeface="Lato"/>
                        </a:rPr>
                        <a:t> </a:t>
                      </a:r>
                      <a:r>
                        <a:rPr sz="1200" spc="-10" dirty="0">
                          <a:latin typeface="Lato"/>
                          <a:cs typeface="Lato"/>
                        </a:rPr>
                        <a:t>replacement</a:t>
                      </a:r>
                      <a:r>
                        <a:rPr sz="1200" dirty="0">
                          <a:latin typeface="Lato"/>
                          <a:cs typeface="Lato"/>
                        </a:rPr>
                        <a:t> (Hip,</a:t>
                      </a:r>
                      <a:r>
                        <a:rPr sz="1200" spc="-5" dirty="0">
                          <a:latin typeface="Lato"/>
                          <a:cs typeface="Lato"/>
                        </a:rPr>
                        <a:t> </a:t>
                      </a:r>
                      <a:r>
                        <a:rPr sz="1200" dirty="0">
                          <a:latin typeface="Lato"/>
                          <a:cs typeface="Lato"/>
                        </a:rPr>
                        <a:t>Knee,</a:t>
                      </a:r>
                      <a:r>
                        <a:rPr sz="1200" spc="-5" dirty="0">
                          <a:latin typeface="Lato"/>
                          <a:cs typeface="Lato"/>
                        </a:rPr>
                        <a:t> </a:t>
                      </a:r>
                      <a:r>
                        <a:rPr sz="1200" spc="-10" dirty="0">
                          <a:latin typeface="Lato"/>
                          <a:cs typeface="Lato"/>
                        </a:rPr>
                        <a:t>Shoulder,</a:t>
                      </a:r>
                      <a:r>
                        <a:rPr sz="1200" dirty="0">
                          <a:latin typeface="Lato"/>
                          <a:cs typeface="Lato"/>
                        </a:rPr>
                        <a:t> </a:t>
                      </a:r>
                      <a:r>
                        <a:rPr sz="1200" spc="-25" dirty="0">
                          <a:latin typeface="Lato"/>
                          <a:cs typeface="Lato"/>
                        </a:rPr>
                        <a:t>and </a:t>
                      </a:r>
                      <a:r>
                        <a:rPr sz="1200" dirty="0">
                          <a:latin typeface="Lato"/>
                          <a:cs typeface="Lato"/>
                        </a:rPr>
                        <a:t>Ankle).</a:t>
                      </a:r>
                      <a:r>
                        <a:rPr sz="1200" spc="-20" dirty="0">
                          <a:latin typeface="Lato"/>
                          <a:cs typeface="Lato"/>
                        </a:rPr>
                        <a:t> </a:t>
                      </a:r>
                      <a:r>
                        <a:rPr sz="1200" dirty="0">
                          <a:latin typeface="Lato"/>
                          <a:cs typeface="Lato"/>
                        </a:rPr>
                        <a:t>Subject</a:t>
                      </a:r>
                      <a:r>
                        <a:rPr sz="1200" spc="-20" dirty="0">
                          <a:latin typeface="Lato"/>
                          <a:cs typeface="Lato"/>
                        </a:rPr>
                        <a:t> </a:t>
                      </a:r>
                      <a:r>
                        <a:rPr sz="1200" dirty="0">
                          <a:latin typeface="Lato"/>
                          <a:cs typeface="Lato"/>
                        </a:rPr>
                        <a:t>to</a:t>
                      </a:r>
                      <a:r>
                        <a:rPr sz="1200" spc="-20" dirty="0">
                          <a:latin typeface="Lato"/>
                          <a:cs typeface="Lato"/>
                        </a:rPr>
                        <a:t> </a:t>
                      </a:r>
                      <a:r>
                        <a:rPr sz="1200" spc="-10" dirty="0">
                          <a:latin typeface="Lato"/>
                          <a:cs typeface="Lato"/>
                        </a:rPr>
                        <a:t>overall</a:t>
                      </a:r>
                      <a:r>
                        <a:rPr sz="1200" spc="-15" dirty="0">
                          <a:latin typeface="Lato"/>
                          <a:cs typeface="Lato"/>
                        </a:rPr>
                        <a:t> </a:t>
                      </a:r>
                      <a:r>
                        <a:rPr sz="1200" dirty="0">
                          <a:latin typeface="Lato"/>
                          <a:cs typeface="Lato"/>
                        </a:rPr>
                        <a:t>prosthesis</a:t>
                      </a:r>
                      <a:r>
                        <a:rPr sz="1200" spc="-20" dirty="0">
                          <a:latin typeface="Lato"/>
                          <a:cs typeface="Lato"/>
                        </a:rPr>
                        <a:t> </a:t>
                      </a:r>
                      <a:r>
                        <a:rPr sz="1200" dirty="0">
                          <a:latin typeface="Lato"/>
                          <a:cs typeface="Lato"/>
                        </a:rPr>
                        <a:t>limit</a:t>
                      </a:r>
                      <a:r>
                        <a:rPr sz="1200" spc="-20" dirty="0">
                          <a:latin typeface="Lato"/>
                          <a:cs typeface="Lato"/>
                        </a:rPr>
                        <a:t> </a:t>
                      </a:r>
                      <a:r>
                        <a:rPr sz="1200" dirty="0">
                          <a:latin typeface="Lato"/>
                          <a:cs typeface="Lato"/>
                        </a:rPr>
                        <a:t>and</a:t>
                      </a:r>
                      <a:r>
                        <a:rPr sz="1200" spc="-15" dirty="0">
                          <a:latin typeface="Lato"/>
                          <a:cs typeface="Lato"/>
                        </a:rPr>
                        <a:t> </a:t>
                      </a:r>
                      <a:r>
                        <a:rPr sz="1200" dirty="0">
                          <a:latin typeface="Lato"/>
                          <a:cs typeface="Lato"/>
                        </a:rPr>
                        <a:t>PMB</a:t>
                      </a:r>
                      <a:r>
                        <a:rPr sz="1200" spc="-20" dirty="0">
                          <a:latin typeface="Lato"/>
                          <a:cs typeface="Lato"/>
                        </a:rPr>
                        <a:t> </a:t>
                      </a:r>
                      <a:r>
                        <a:rPr sz="1200" spc="-10" dirty="0">
                          <a:latin typeface="Lato"/>
                          <a:cs typeface="Lato"/>
                        </a:rPr>
                        <a:t>protocols</a:t>
                      </a:r>
                      <a:endParaRPr sz="1200" dirty="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70"/>
                        </a:spcBef>
                      </a:pPr>
                      <a:r>
                        <a:rPr sz="1200" dirty="0">
                          <a:latin typeface="Lato"/>
                          <a:cs typeface="Lato"/>
                        </a:rPr>
                        <a:t>One</a:t>
                      </a:r>
                      <a:r>
                        <a:rPr sz="1200" spc="-20" dirty="0">
                          <a:latin typeface="Lato"/>
                          <a:cs typeface="Lato"/>
                        </a:rPr>
                        <a:t> </a:t>
                      </a:r>
                      <a:r>
                        <a:rPr sz="1200" dirty="0">
                          <a:latin typeface="Lato"/>
                          <a:cs typeface="Lato"/>
                        </a:rPr>
                        <a:t>(1)</a:t>
                      </a:r>
                      <a:r>
                        <a:rPr sz="1200" spc="-20" dirty="0">
                          <a:latin typeface="Lato"/>
                          <a:cs typeface="Lato"/>
                        </a:rPr>
                        <a:t> </a:t>
                      </a:r>
                      <a:r>
                        <a:rPr sz="1200" dirty="0">
                          <a:latin typeface="Lato"/>
                          <a:cs typeface="Lato"/>
                        </a:rPr>
                        <a:t>prosthesis</a:t>
                      </a:r>
                      <a:r>
                        <a:rPr sz="1200" spc="-1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only</a:t>
                      </a:r>
                      <a:r>
                        <a:rPr sz="1200" spc="-20" dirty="0">
                          <a:latin typeface="Lato"/>
                          <a:cs typeface="Lato"/>
                        </a:rPr>
                        <a:t> </a:t>
                      </a:r>
                      <a:r>
                        <a:rPr sz="1200" dirty="0">
                          <a:latin typeface="Lato"/>
                          <a:cs typeface="Lato"/>
                        </a:rPr>
                        <a:t>one</a:t>
                      </a:r>
                      <a:r>
                        <a:rPr sz="1200" spc="-15" dirty="0">
                          <a:latin typeface="Lato"/>
                          <a:cs typeface="Lato"/>
                        </a:rPr>
                        <a:t> </a:t>
                      </a:r>
                      <a:r>
                        <a:rPr sz="1200" dirty="0">
                          <a:latin typeface="Lato"/>
                          <a:cs typeface="Lato"/>
                        </a:rPr>
                        <a:t>joint</a:t>
                      </a:r>
                      <a:r>
                        <a:rPr sz="1200" spc="-20" dirty="0">
                          <a:latin typeface="Lato"/>
                          <a:cs typeface="Lato"/>
                        </a:rPr>
                        <a:t> </a:t>
                      </a:r>
                      <a:r>
                        <a:rPr sz="1200" dirty="0">
                          <a:latin typeface="Lato"/>
                          <a:cs typeface="Lato"/>
                        </a:rPr>
                        <a:t>per</a:t>
                      </a:r>
                      <a:r>
                        <a:rPr sz="1200" spc="-20" dirty="0">
                          <a:latin typeface="Lato"/>
                          <a:cs typeface="Lato"/>
                        </a:rPr>
                        <a:t> </a:t>
                      </a:r>
                      <a:r>
                        <a:rPr sz="1200" dirty="0">
                          <a:latin typeface="Lato"/>
                          <a:cs typeface="Lato"/>
                        </a:rPr>
                        <a:t>beneficiary</a:t>
                      </a:r>
                      <a:r>
                        <a:rPr sz="1200" spc="-15" dirty="0">
                          <a:latin typeface="Lato"/>
                          <a:cs typeface="Lato"/>
                        </a:rPr>
                        <a:t> </a:t>
                      </a:r>
                      <a:r>
                        <a:rPr sz="1200" dirty="0">
                          <a:latin typeface="Lato"/>
                          <a:cs typeface="Lato"/>
                        </a:rPr>
                        <a:t>per</a:t>
                      </a:r>
                      <a:r>
                        <a:rPr sz="1200" spc="-20" dirty="0">
                          <a:latin typeface="Lato"/>
                          <a:cs typeface="Lato"/>
                        </a:rPr>
                        <a:t> </a:t>
                      </a:r>
                      <a:r>
                        <a:rPr sz="1200" spc="-10" dirty="0">
                          <a:latin typeface="Lato"/>
                          <a:cs typeface="Lato"/>
                        </a:rPr>
                        <a:t>cycle</a:t>
                      </a:r>
                      <a:endParaRPr sz="1200" dirty="0">
                        <a:latin typeface="Lato"/>
                        <a:cs typeface="Lato"/>
                      </a:endParaRPr>
                    </a:p>
                  </a:txBody>
                  <a:tcPr marL="0" marR="0" marT="21590"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10"/>
                  </a:ext>
                </a:extLst>
              </a:tr>
              <a:tr h="589915">
                <a:tc>
                  <a:txBody>
                    <a:bodyPr/>
                    <a:lstStyle/>
                    <a:p>
                      <a:pPr marL="50165" marR="139700">
                        <a:lnSpc>
                          <a:spcPct val="100000"/>
                        </a:lnSpc>
                        <a:spcBef>
                          <a:spcPts val="170"/>
                        </a:spcBef>
                      </a:pPr>
                      <a:r>
                        <a:rPr sz="1200" dirty="0">
                          <a:latin typeface="Lato"/>
                          <a:cs typeface="Lato"/>
                        </a:rPr>
                        <a:t>Cardiac</a:t>
                      </a:r>
                      <a:r>
                        <a:rPr sz="1200" spc="-35" dirty="0">
                          <a:latin typeface="Lato"/>
                          <a:cs typeface="Lato"/>
                        </a:rPr>
                        <a:t> </a:t>
                      </a:r>
                      <a:r>
                        <a:rPr sz="1200" dirty="0">
                          <a:latin typeface="Lato"/>
                          <a:cs typeface="Lato"/>
                        </a:rPr>
                        <a:t>Stents</a:t>
                      </a:r>
                      <a:r>
                        <a:rPr sz="1200" spc="-30" dirty="0">
                          <a:latin typeface="Lato"/>
                          <a:cs typeface="Lato"/>
                        </a:rPr>
                        <a:t> </a:t>
                      </a:r>
                      <a:r>
                        <a:rPr sz="1200" dirty="0">
                          <a:latin typeface="Lato"/>
                          <a:cs typeface="Lato"/>
                        </a:rPr>
                        <a:t>Cardiac</a:t>
                      </a:r>
                      <a:r>
                        <a:rPr sz="1200" spc="-30" dirty="0">
                          <a:latin typeface="Lato"/>
                          <a:cs typeface="Lato"/>
                        </a:rPr>
                        <a:t> </a:t>
                      </a:r>
                      <a:r>
                        <a:rPr sz="1200" spc="-20" dirty="0">
                          <a:latin typeface="Lato"/>
                          <a:cs typeface="Lato"/>
                        </a:rPr>
                        <a:t>(Pacemaker,</a:t>
                      </a:r>
                      <a:r>
                        <a:rPr sz="1200" spc="-30" dirty="0">
                          <a:latin typeface="Lato"/>
                          <a:cs typeface="Lato"/>
                        </a:rPr>
                        <a:t> </a:t>
                      </a:r>
                      <a:r>
                        <a:rPr sz="1200" dirty="0">
                          <a:latin typeface="Lato"/>
                          <a:cs typeface="Lato"/>
                        </a:rPr>
                        <a:t>internal</a:t>
                      </a:r>
                      <a:r>
                        <a:rPr sz="1200" spc="-30" dirty="0">
                          <a:latin typeface="Lato"/>
                          <a:cs typeface="Lato"/>
                        </a:rPr>
                        <a:t> </a:t>
                      </a:r>
                      <a:r>
                        <a:rPr sz="1200" spc="-10" dirty="0">
                          <a:latin typeface="Lato"/>
                          <a:cs typeface="Lato"/>
                        </a:rPr>
                        <a:t>defibrillators, </a:t>
                      </a:r>
                      <a:r>
                        <a:rPr sz="1200" dirty="0">
                          <a:latin typeface="Lato"/>
                          <a:cs typeface="Lato"/>
                        </a:rPr>
                        <a:t>grafts,</a:t>
                      </a:r>
                      <a:r>
                        <a:rPr sz="1200" spc="-30" dirty="0">
                          <a:latin typeface="Lato"/>
                          <a:cs typeface="Lato"/>
                        </a:rPr>
                        <a:t> </a:t>
                      </a:r>
                      <a:r>
                        <a:rPr sz="1200" dirty="0">
                          <a:latin typeface="Lato"/>
                          <a:cs typeface="Lato"/>
                        </a:rPr>
                        <a:t>valves,</a:t>
                      </a:r>
                      <a:r>
                        <a:rPr sz="1200" spc="-25" dirty="0">
                          <a:latin typeface="Lato"/>
                          <a:cs typeface="Lato"/>
                        </a:rPr>
                        <a:t> </a:t>
                      </a:r>
                      <a:r>
                        <a:rPr sz="1200" dirty="0">
                          <a:latin typeface="Lato"/>
                          <a:cs typeface="Lato"/>
                        </a:rPr>
                        <a:t>etc.).</a:t>
                      </a:r>
                      <a:r>
                        <a:rPr sz="1200" spc="-25" dirty="0">
                          <a:latin typeface="Lato"/>
                          <a:cs typeface="Lato"/>
                        </a:rPr>
                        <a:t> </a:t>
                      </a:r>
                      <a:r>
                        <a:rPr sz="1200" dirty="0">
                          <a:latin typeface="Lato"/>
                          <a:cs typeface="Lato"/>
                        </a:rPr>
                        <a:t>Subject</a:t>
                      </a:r>
                      <a:r>
                        <a:rPr sz="1200" spc="-25" dirty="0">
                          <a:latin typeface="Lato"/>
                          <a:cs typeface="Lato"/>
                        </a:rPr>
                        <a:t> </a:t>
                      </a:r>
                      <a:r>
                        <a:rPr sz="1200" dirty="0">
                          <a:latin typeface="Lato"/>
                          <a:cs typeface="Lato"/>
                        </a:rPr>
                        <a:t>to</a:t>
                      </a:r>
                      <a:r>
                        <a:rPr sz="1200" spc="-25" dirty="0">
                          <a:latin typeface="Lato"/>
                          <a:cs typeface="Lato"/>
                        </a:rPr>
                        <a:t> </a:t>
                      </a:r>
                      <a:r>
                        <a:rPr sz="1200" spc="-10" dirty="0">
                          <a:latin typeface="Lato"/>
                          <a:cs typeface="Lato"/>
                        </a:rPr>
                        <a:t>overall</a:t>
                      </a:r>
                      <a:r>
                        <a:rPr sz="1200" spc="-25" dirty="0">
                          <a:latin typeface="Lato"/>
                          <a:cs typeface="Lato"/>
                        </a:rPr>
                        <a:t> </a:t>
                      </a:r>
                      <a:r>
                        <a:rPr sz="1200" dirty="0">
                          <a:latin typeface="Lato"/>
                          <a:cs typeface="Lato"/>
                        </a:rPr>
                        <a:t>prosthesis</a:t>
                      </a:r>
                      <a:r>
                        <a:rPr sz="1200" spc="-25" dirty="0">
                          <a:latin typeface="Lato"/>
                          <a:cs typeface="Lato"/>
                        </a:rPr>
                        <a:t> </a:t>
                      </a:r>
                      <a:r>
                        <a:rPr sz="1200" dirty="0">
                          <a:latin typeface="Lato"/>
                          <a:cs typeface="Lato"/>
                        </a:rPr>
                        <a:t>limit</a:t>
                      </a:r>
                      <a:r>
                        <a:rPr sz="1200" spc="-25" dirty="0">
                          <a:latin typeface="Lato"/>
                          <a:cs typeface="Lato"/>
                        </a:rPr>
                        <a:t> </a:t>
                      </a:r>
                      <a:r>
                        <a:rPr sz="1200" dirty="0">
                          <a:latin typeface="Lato"/>
                          <a:cs typeface="Lato"/>
                        </a:rPr>
                        <a:t>and</a:t>
                      </a:r>
                      <a:r>
                        <a:rPr sz="1200" spc="-25" dirty="0">
                          <a:latin typeface="Lato"/>
                          <a:cs typeface="Lato"/>
                        </a:rPr>
                        <a:t> PMB </a:t>
                      </a:r>
                      <a:r>
                        <a:rPr sz="1200" spc="-10" dirty="0">
                          <a:latin typeface="Lato"/>
                          <a:cs typeface="Lato"/>
                        </a:rPr>
                        <a:t>protocols</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134620">
                        <a:lnSpc>
                          <a:spcPct val="100000"/>
                        </a:lnSpc>
                        <a:spcBef>
                          <a:spcPts val="170"/>
                        </a:spcBef>
                      </a:pPr>
                      <a:r>
                        <a:rPr sz="1200" dirty="0">
                          <a:latin typeface="Lato"/>
                          <a:cs typeface="Lato"/>
                        </a:rPr>
                        <a:t>One</a:t>
                      </a:r>
                      <a:r>
                        <a:rPr sz="1200" spc="-20" dirty="0">
                          <a:latin typeface="Lato"/>
                          <a:cs typeface="Lato"/>
                        </a:rPr>
                        <a:t> </a:t>
                      </a:r>
                      <a:r>
                        <a:rPr sz="1200" dirty="0">
                          <a:latin typeface="Lato"/>
                          <a:cs typeface="Lato"/>
                        </a:rPr>
                        <a:t>(1)</a:t>
                      </a:r>
                      <a:r>
                        <a:rPr sz="1200" spc="195" dirty="0">
                          <a:latin typeface="Lato"/>
                          <a:cs typeface="Lato"/>
                        </a:rPr>
                        <a:t> </a:t>
                      </a:r>
                      <a:r>
                        <a:rPr sz="1200" dirty="0">
                          <a:latin typeface="Lato"/>
                          <a:cs typeface="Lato"/>
                        </a:rPr>
                        <a:t>per</a:t>
                      </a:r>
                      <a:r>
                        <a:rPr sz="1200" spc="-15" dirty="0">
                          <a:latin typeface="Lato"/>
                          <a:cs typeface="Lato"/>
                        </a:rPr>
                        <a:t> </a:t>
                      </a:r>
                      <a:r>
                        <a:rPr sz="1200" dirty="0">
                          <a:latin typeface="Lato"/>
                          <a:cs typeface="Lato"/>
                        </a:rPr>
                        <a:t>lesion-</a:t>
                      </a:r>
                      <a:r>
                        <a:rPr sz="1200" spc="-20" dirty="0">
                          <a:latin typeface="Lato"/>
                          <a:cs typeface="Lato"/>
                        </a:rPr>
                        <a:t> </a:t>
                      </a:r>
                      <a:r>
                        <a:rPr sz="1200" dirty="0">
                          <a:latin typeface="Lato"/>
                          <a:cs typeface="Lato"/>
                        </a:rPr>
                        <a:t>maximum</a:t>
                      </a:r>
                      <a:r>
                        <a:rPr sz="1200" spc="-20" dirty="0">
                          <a:latin typeface="Lato"/>
                          <a:cs typeface="Lato"/>
                        </a:rPr>
                        <a:t> </a:t>
                      </a:r>
                      <a:r>
                        <a:rPr sz="1200" dirty="0">
                          <a:latin typeface="Lato"/>
                          <a:cs typeface="Lato"/>
                        </a:rPr>
                        <a:t>of</a:t>
                      </a:r>
                      <a:r>
                        <a:rPr sz="1200" spc="-20" dirty="0">
                          <a:latin typeface="Lato"/>
                          <a:cs typeface="Lato"/>
                        </a:rPr>
                        <a:t> </a:t>
                      </a:r>
                      <a:r>
                        <a:rPr sz="1200" dirty="0">
                          <a:latin typeface="Lato"/>
                          <a:cs typeface="Lato"/>
                        </a:rPr>
                        <a:t>three</a:t>
                      </a:r>
                      <a:r>
                        <a:rPr sz="1200" spc="-20" dirty="0">
                          <a:latin typeface="Lato"/>
                          <a:cs typeface="Lato"/>
                        </a:rPr>
                        <a:t> </a:t>
                      </a:r>
                      <a:r>
                        <a:rPr sz="1200" dirty="0">
                          <a:latin typeface="Lato"/>
                          <a:cs typeface="Lato"/>
                        </a:rPr>
                        <a:t>(3)</a:t>
                      </a:r>
                      <a:r>
                        <a:rPr sz="1200" spc="-20" dirty="0">
                          <a:latin typeface="Lato"/>
                          <a:cs typeface="Lato"/>
                        </a:rPr>
                        <a:t> </a:t>
                      </a:r>
                      <a:r>
                        <a:rPr sz="1200" dirty="0">
                          <a:latin typeface="Lato"/>
                          <a:cs typeface="Lato"/>
                        </a:rPr>
                        <a:t>lesions.</a:t>
                      </a:r>
                      <a:r>
                        <a:rPr sz="1200" spc="-20" dirty="0">
                          <a:latin typeface="Lato"/>
                          <a:cs typeface="Lato"/>
                        </a:rPr>
                        <a:t> </a:t>
                      </a:r>
                      <a:r>
                        <a:rPr sz="1200" dirty="0">
                          <a:latin typeface="Lato"/>
                          <a:cs typeface="Lato"/>
                        </a:rPr>
                        <a:t>Bare</a:t>
                      </a:r>
                      <a:r>
                        <a:rPr sz="1200" spc="-15" dirty="0">
                          <a:latin typeface="Lato"/>
                          <a:cs typeface="Lato"/>
                        </a:rPr>
                        <a:t> </a:t>
                      </a:r>
                      <a:r>
                        <a:rPr sz="1200" dirty="0">
                          <a:latin typeface="Lato"/>
                          <a:cs typeface="Lato"/>
                        </a:rPr>
                        <a:t>metal</a:t>
                      </a:r>
                      <a:r>
                        <a:rPr sz="1200" spc="-20" dirty="0">
                          <a:latin typeface="Lato"/>
                          <a:cs typeface="Lato"/>
                        </a:rPr>
                        <a:t> </a:t>
                      </a:r>
                      <a:r>
                        <a:rPr sz="1200" dirty="0">
                          <a:latin typeface="Lato"/>
                          <a:cs typeface="Lato"/>
                        </a:rPr>
                        <a:t>stents:</a:t>
                      </a:r>
                      <a:r>
                        <a:rPr sz="1200" spc="-20" dirty="0">
                          <a:latin typeface="Lato"/>
                          <a:cs typeface="Lato"/>
                        </a:rPr>
                        <a:t> </a:t>
                      </a:r>
                      <a:r>
                        <a:rPr sz="1200" dirty="0">
                          <a:latin typeface="Lato"/>
                          <a:cs typeface="Lato"/>
                        </a:rPr>
                        <a:t>R12,700</a:t>
                      </a:r>
                      <a:r>
                        <a:rPr sz="1200" spc="-20" dirty="0">
                          <a:latin typeface="Lato"/>
                          <a:cs typeface="Lato"/>
                        </a:rPr>
                        <a:t> </a:t>
                      </a:r>
                      <a:r>
                        <a:rPr sz="1200" dirty="0">
                          <a:latin typeface="Lato"/>
                          <a:cs typeface="Lato"/>
                        </a:rPr>
                        <a:t>per</a:t>
                      </a:r>
                      <a:r>
                        <a:rPr sz="1200" spc="-20" dirty="0">
                          <a:latin typeface="Lato"/>
                          <a:cs typeface="Lato"/>
                        </a:rPr>
                        <a:t> </a:t>
                      </a:r>
                      <a:r>
                        <a:rPr sz="1200" spc="-10" dirty="0">
                          <a:latin typeface="Lato"/>
                          <a:cs typeface="Lato"/>
                        </a:rPr>
                        <a:t>stent. </a:t>
                      </a:r>
                      <a:r>
                        <a:rPr sz="1200" dirty="0">
                          <a:latin typeface="Lato"/>
                          <a:cs typeface="Lato"/>
                        </a:rPr>
                        <a:t>Drug</a:t>
                      </a:r>
                      <a:r>
                        <a:rPr sz="1200" spc="-20" dirty="0">
                          <a:latin typeface="Lato"/>
                          <a:cs typeface="Lato"/>
                        </a:rPr>
                        <a:t> </a:t>
                      </a:r>
                      <a:r>
                        <a:rPr sz="1200" dirty="0">
                          <a:latin typeface="Lato"/>
                          <a:cs typeface="Lato"/>
                        </a:rPr>
                        <a:t>eluting</a:t>
                      </a:r>
                      <a:r>
                        <a:rPr sz="1200" spc="-15" dirty="0">
                          <a:latin typeface="Lato"/>
                          <a:cs typeface="Lato"/>
                        </a:rPr>
                        <a:t> </a:t>
                      </a:r>
                      <a:r>
                        <a:rPr sz="1200" dirty="0">
                          <a:latin typeface="Lato"/>
                          <a:cs typeface="Lato"/>
                        </a:rPr>
                        <a:t>stents:</a:t>
                      </a:r>
                      <a:r>
                        <a:rPr sz="1200" spc="-15" dirty="0">
                          <a:latin typeface="Lato"/>
                          <a:cs typeface="Lato"/>
                        </a:rPr>
                        <a:t> </a:t>
                      </a:r>
                      <a:r>
                        <a:rPr sz="1200" dirty="0">
                          <a:latin typeface="Lato"/>
                          <a:cs typeface="Lato"/>
                        </a:rPr>
                        <a:t>R15</a:t>
                      </a:r>
                      <a:r>
                        <a:rPr sz="1200" spc="-15" dirty="0">
                          <a:latin typeface="Lato"/>
                          <a:cs typeface="Lato"/>
                        </a:rPr>
                        <a:t> </a:t>
                      </a:r>
                      <a:r>
                        <a:rPr sz="1200" dirty="0">
                          <a:latin typeface="Lato"/>
                          <a:cs typeface="Lato"/>
                        </a:rPr>
                        <a:t>400</a:t>
                      </a:r>
                      <a:r>
                        <a:rPr sz="1200" spc="-15" dirty="0">
                          <a:latin typeface="Lato"/>
                          <a:cs typeface="Lato"/>
                        </a:rPr>
                        <a:t> </a:t>
                      </a:r>
                      <a:r>
                        <a:rPr sz="1200" dirty="0">
                          <a:latin typeface="Lato"/>
                          <a:cs typeface="Lato"/>
                        </a:rPr>
                        <a:t>per</a:t>
                      </a:r>
                      <a:r>
                        <a:rPr sz="1200" spc="-20" dirty="0">
                          <a:latin typeface="Lato"/>
                          <a:cs typeface="Lato"/>
                        </a:rPr>
                        <a:t> </a:t>
                      </a:r>
                      <a:r>
                        <a:rPr sz="1200" spc="-10" dirty="0">
                          <a:latin typeface="Lato"/>
                          <a:cs typeface="Lato"/>
                        </a:rPr>
                        <a:t>stent</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11"/>
                  </a:ext>
                </a:extLst>
              </a:tr>
              <a:tr h="589915">
                <a:tc>
                  <a:txBody>
                    <a:bodyPr/>
                    <a:lstStyle/>
                    <a:p>
                      <a:pPr marL="50165">
                        <a:lnSpc>
                          <a:spcPct val="100000"/>
                        </a:lnSpc>
                        <a:spcBef>
                          <a:spcPts val="170"/>
                        </a:spcBef>
                      </a:pPr>
                      <a:r>
                        <a:rPr sz="1200" dirty="0">
                          <a:latin typeface="Lato"/>
                          <a:cs typeface="Lato"/>
                        </a:rPr>
                        <a:t>Advanced </a:t>
                      </a:r>
                      <a:r>
                        <a:rPr sz="1200" spc="-10" dirty="0">
                          <a:latin typeface="Lato"/>
                          <a:cs typeface="Lato"/>
                        </a:rPr>
                        <a:t>/Specialised</a:t>
                      </a:r>
                      <a:r>
                        <a:rPr sz="1200" dirty="0">
                          <a:latin typeface="Lato"/>
                          <a:cs typeface="Lato"/>
                        </a:rPr>
                        <a:t> </a:t>
                      </a:r>
                      <a:r>
                        <a:rPr sz="1200" spc="-10" dirty="0">
                          <a:latin typeface="Lato"/>
                          <a:cs typeface="Lato"/>
                        </a:rPr>
                        <a:t>Radiology</a:t>
                      </a:r>
                      <a:endParaRPr sz="1200" dirty="0">
                        <a:latin typeface="Lato"/>
                        <a:cs typeface="Lato"/>
                      </a:endParaRPr>
                    </a:p>
                  </a:txBody>
                  <a:tcPr marL="0" marR="0" marT="21590"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248285">
                        <a:lnSpc>
                          <a:spcPct val="100000"/>
                        </a:lnSpc>
                        <a:spcBef>
                          <a:spcPts val="170"/>
                        </a:spcBef>
                      </a:pPr>
                      <a:r>
                        <a:rPr sz="1200" dirty="0">
                          <a:latin typeface="Lato"/>
                          <a:cs typeface="Lato"/>
                        </a:rPr>
                        <a:t>Limited</a:t>
                      </a:r>
                      <a:r>
                        <a:rPr sz="1200" spc="-20" dirty="0">
                          <a:latin typeface="Lato"/>
                          <a:cs typeface="Lato"/>
                        </a:rPr>
                        <a:t> </a:t>
                      </a:r>
                      <a:r>
                        <a:rPr sz="1200" dirty="0">
                          <a:latin typeface="Lato"/>
                          <a:cs typeface="Lato"/>
                        </a:rPr>
                        <a:t>to</a:t>
                      </a:r>
                      <a:r>
                        <a:rPr sz="1200" spc="-20" dirty="0">
                          <a:latin typeface="Lato"/>
                          <a:cs typeface="Lato"/>
                        </a:rPr>
                        <a:t> </a:t>
                      </a:r>
                      <a:r>
                        <a:rPr sz="1200" dirty="0">
                          <a:latin typeface="Lato"/>
                          <a:cs typeface="Lato"/>
                        </a:rPr>
                        <a:t>R20</a:t>
                      </a:r>
                      <a:r>
                        <a:rPr sz="1200" spc="-20" dirty="0">
                          <a:latin typeface="Lato"/>
                          <a:cs typeface="Lato"/>
                        </a:rPr>
                        <a:t> </a:t>
                      </a:r>
                      <a:r>
                        <a:rPr sz="1200" dirty="0">
                          <a:latin typeface="Lato"/>
                          <a:cs typeface="Lato"/>
                        </a:rPr>
                        <a:t>000</a:t>
                      </a:r>
                      <a:r>
                        <a:rPr sz="1200" spc="-20" dirty="0">
                          <a:latin typeface="Lato"/>
                          <a:cs typeface="Lato"/>
                        </a:rPr>
                        <a:t> </a:t>
                      </a:r>
                      <a:r>
                        <a:rPr sz="1200" dirty="0">
                          <a:latin typeface="Lato"/>
                          <a:cs typeface="Lato"/>
                        </a:rPr>
                        <a:t>per</a:t>
                      </a:r>
                      <a:r>
                        <a:rPr sz="1200" spc="-20" dirty="0">
                          <a:latin typeface="Lato"/>
                          <a:cs typeface="Lato"/>
                        </a:rPr>
                        <a:t> </a:t>
                      </a:r>
                      <a:r>
                        <a:rPr sz="1200" dirty="0">
                          <a:latin typeface="Lato"/>
                          <a:cs typeface="Lato"/>
                        </a:rPr>
                        <a:t>family</a:t>
                      </a:r>
                      <a:r>
                        <a:rPr sz="1200" spc="-20" dirty="0">
                          <a:latin typeface="Lato"/>
                          <a:cs typeface="Lato"/>
                        </a:rPr>
                        <a:t> </a:t>
                      </a:r>
                      <a:r>
                        <a:rPr sz="1200" dirty="0">
                          <a:latin typeface="Lato"/>
                          <a:cs typeface="Lato"/>
                        </a:rPr>
                        <a:t>per</a:t>
                      </a:r>
                      <a:r>
                        <a:rPr sz="1200" spc="-20" dirty="0">
                          <a:latin typeface="Lato"/>
                          <a:cs typeface="Lato"/>
                        </a:rPr>
                        <a:t> </a:t>
                      </a:r>
                      <a:r>
                        <a:rPr sz="1200" dirty="0">
                          <a:latin typeface="Lato"/>
                          <a:cs typeface="Lato"/>
                        </a:rPr>
                        <a:t>annum</a:t>
                      </a:r>
                      <a:r>
                        <a:rPr sz="1200" spc="-20" dirty="0">
                          <a:latin typeface="Lato"/>
                          <a:cs typeface="Lato"/>
                        </a:rPr>
                        <a:t> </a:t>
                      </a:r>
                      <a:r>
                        <a:rPr sz="1200" dirty="0">
                          <a:latin typeface="Lato"/>
                          <a:cs typeface="Lato"/>
                        </a:rPr>
                        <a:t>and</a:t>
                      </a:r>
                      <a:r>
                        <a:rPr sz="1200" spc="-15" dirty="0">
                          <a:latin typeface="Lato"/>
                          <a:cs typeface="Lato"/>
                        </a:rPr>
                        <a:t> </a:t>
                      </a:r>
                      <a:r>
                        <a:rPr sz="1200" dirty="0">
                          <a:latin typeface="Lato"/>
                          <a:cs typeface="Lato"/>
                        </a:rPr>
                        <a:t>Limited</a:t>
                      </a:r>
                      <a:r>
                        <a:rPr sz="1200" spc="-20" dirty="0">
                          <a:latin typeface="Lato"/>
                          <a:cs typeface="Lato"/>
                        </a:rPr>
                        <a:t> </a:t>
                      </a:r>
                      <a:r>
                        <a:rPr sz="1200" dirty="0">
                          <a:latin typeface="Lato"/>
                          <a:cs typeface="Lato"/>
                        </a:rPr>
                        <a:t>to</a:t>
                      </a:r>
                      <a:r>
                        <a:rPr sz="1200" spc="-20" dirty="0">
                          <a:latin typeface="Lato"/>
                          <a:cs typeface="Lato"/>
                        </a:rPr>
                        <a:t> </a:t>
                      </a:r>
                      <a:r>
                        <a:rPr sz="1200" dirty="0">
                          <a:latin typeface="Lato"/>
                          <a:cs typeface="Lato"/>
                        </a:rPr>
                        <a:t>two</a:t>
                      </a:r>
                      <a:r>
                        <a:rPr sz="1200" spc="-20" dirty="0">
                          <a:latin typeface="Lato"/>
                          <a:cs typeface="Lato"/>
                        </a:rPr>
                        <a:t> </a:t>
                      </a:r>
                      <a:r>
                        <a:rPr sz="1200" dirty="0">
                          <a:latin typeface="Lato"/>
                          <a:cs typeface="Lato"/>
                        </a:rPr>
                        <a:t>(2)</a:t>
                      </a:r>
                      <a:r>
                        <a:rPr sz="1200" spc="-20" dirty="0">
                          <a:latin typeface="Lato"/>
                          <a:cs typeface="Lato"/>
                        </a:rPr>
                        <a:t> </a:t>
                      </a:r>
                      <a:r>
                        <a:rPr sz="1200" dirty="0">
                          <a:latin typeface="Lato"/>
                          <a:cs typeface="Lato"/>
                        </a:rPr>
                        <a:t>scans</a:t>
                      </a:r>
                      <a:r>
                        <a:rPr sz="1200" spc="-20" dirty="0">
                          <a:latin typeface="Lato"/>
                          <a:cs typeface="Lato"/>
                        </a:rPr>
                        <a:t> </a:t>
                      </a:r>
                      <a:r>
                        <a:rPr sz="1200" dirty="0">
                          <a:latin typeface="Lato"/>
                          <a:cs typeface="Lato"/>
                        </a:rPr>
                        <a:t>per</a:t>
                      </a:r>
                      <a:r>
                        <a:rPr sz="1200" spc="-20" dirty="0">
                          <a:latin typeface="Lato"/>
                          <a:cs typeface="Lato"/>
                        </a:rPr>
                        <a:t> </a:t>
                      </a:r>
                      <a:r>
                        <a:rPr sz="1200" spc="-10" dirty="0">
                          <a:latin typeface="Lato"/>
                          <a:cs typeface="Lato"/>
                        </a:rPr>
                        <a:t>beneficiary </a:t>
                      </a:r>
                      <a:r>
                        <a:rPr sz="1200" dirty="0">
                          <a:latin typeface="Lato"/>
                          <a:cs typeface="Lato"/>
                        </a:rPr>
                        <a:t>per</a:t>
                      </a:r>
                      <a:r>
                        <a:rPr sz="1200" spc="-15" dirty="0">
                          <a:latin typeface="Lato"/>
                          <a:cs typeface="Lato"/>
                        </a:rPr>
                        <a:t> </a:t>
                      </a:r>
                      <a:r>
                        <a:rPr sz="1200" dirty="0">
                          <a:latin typeface="Lato"/>
                          <a:cs typeface="Lato"/>
                        </a:rPr>
                        <a:t>annum</a:t>
                      </a:r>
                      <a:r>
                        <a:rPr sz="1200" spc="-10" dirty="0">
                          <a:latin typeface="Lato"/>
                          <a:cs typeface="Lato"/>
                        </a:rPr>
                        <a:t> </a:t>
                      </a:r>
                      <a:r>
                        <a:rPr sz="1200" dirty="0">
                          <a:latin typeface="Lato"/>
                          <a:cs typeface="Lato"/>
                        </a:rPr>
                        <a:t>at</a:t>
                      </a:r>
                      <a:r>
                        <a:rPr sz="1200" spc="-15" dirty="0">
                          <a:latin typeface="Lato"/>
                          <a:cs typeface="Lato"/>
                        </a:rPr>
                        <a:t> </a:t>
                      </a:r>
                      <a:r>
                        <a:rPr sz="1200" dirty="0">
                          <a:latin typeface="Lato"/>
                          <a:cs typeface="Lato"/>
                        </a:rPr>
                        <a:t>a</a:t>
                      </a:r>
                      <a:r>
                        <a:rPr sz="1200" spc="-10" dirty="0">
                          <a:latin typeface="Lato"/>
                          <a:cs typeface="Lato"/>
                        </a:rPr>
                        <a:t> </a:t>
                      </a:r>
                      <a:r>
                        <a:rPr sz="1200" dirty="0">
                          <a:latin typeface="Lato"/>
                          <a:cs typeface="Lato"/>
                        </a:rPr>
                        <a:t>limit</a:t>
                      </a:r>
                      <a:r>
                        <a:rPr sz="1200" spc="-15" dirty="0">
                          <a:latin typeface="Lato"/>
                          <a:cs typeface="Lato"/>
                        </a:rPr>
                        <a:t> </a:t>
                      </a:r>
                      <a:r>
                        <a:rPr sz="1200" dirty="0">
                          <a:latin typeface="Lato"/>
                          <a:cs typeface="Lato"/>
                        </a:rPr>
                        <a:t>of</a:t>
                      </a:r>
                      <a:r>
                        <a:rPr sz="1200" spc="-10" dirty="0">
                          <a:latin typeface="Lato"/>
                          <a:cs typeface="Lato"/>
                        </a:rPr>
                        <a:t> </a:t>
                      </a:r>
                      <a:r>
                        <a:rPr sz="1200" dirty="0">
                          <a:latin typeface="Lato"/>
                          <a:cs typeface="Lato"/>
                        </a:rPr>
                        <a:t>R3</a:t>
                      </a:r>
                      <a:r>
                        <a:rPr sz="1200" spc="-15" dirty="0">
                          <a:latin typeface="Lato"/>
                          <a:cs typeface="Lato"/>
                        </a:rPr>
                        <a:t> </a:t>
                      </a:r>
                      <a:r>
                        <a:rPr sz="1200" dirty="0">
                          <a:latin typeface="Lato"/>
                          <a:cs typeface="Lato"/>
                        </a:rPr>
                        <a:t>500</a:t>
                      </a:r>
                      <a:r>
                        <a:rPr sz="1200" spc="-10" dirty="0">
                          <a:latin typeface="Lato"/>
                          <a:cs typeface="Lato"/>
                        </a:rPr>
                        <a:t> </a:t>
                      </a:r>
                      <a:r>
                        <a:rPr sz="1200" dirty="0">
                          <a:latin typeface="Lato"/>
                          <a:cs typeface="Lato"/>
                        </a:rPr>
                        <a:t>per</a:t>
                      </a:r>
                      <a:r>
                        <a:rPr sz="1200" spc="-15" dirty="0">
                          <a:latin typeface="Lato"/>
                          <a:cs typeface="Lato"/>
                        </a:rPr>
                        <a:t> </a:t>
                      </a:r>
                      <a:r>
                        <a:rPr sz="1200" dirty="0">
                          <a:latin typeface="Lato"/>
                          <a:cs typeface="Lato"/>
                        </a:rPr>
                        <a:t>scan</a:t>
                      </a:r>
                      <a:r>
                        <a:rPr sz="1200" spc="-10" dirty="0">
                          <a:latin typeface="Lato"/>
                          <a:cs typeface="Lato"/>
                        </a:rPr>
                        <a:t> </a:t>
                      </a:r>
                      <a:r>
                        <a:rPr sz="1200" dirty="0">
                          <a:latin typeface="Lato"/>
                          <a:cs typeface="Lato"/>
                        </a:rPr>
                        <a:t>event</a:t>
                      </a:r>
                      <a:r>
                        <a:rPr sz="1200" spc="-15" dirty="0">
                          <a:latin typeface="Lato"/>
                          <a:cs typeface="Lato"/>
                        </a:rPr>
                        <a:t> </a:t>
                      </a:r>
                      <a:r>
                        <a:rPr sz="1200" dirty="0">
                          <a:latin typeface="Lato"/>
                          <a:cs typeface="Lato"/>
                        </a:rPr>
                        <a:t>in</a:t>
                      </a:r>
                      <a:r>
                        <a:rPr sz="1200" spc="-10" dirty="0">
                          <a:latin typeface="Lato"/>
                          <a:cs typeface="Lato"/>
                        </a:rPr>
                        <a:t> </a:t>
                      </a:r>
                      <a:r>
                        <a:rPr sz="1200" dirty="0">
                          <a:latin typeface="Lato"/>
                          <a:cs typeface="Lato"/>
                        </a:rPr>
                        <a:t>or</a:t>
                      </a:r>
                      <a:r>
                        <a:rPr sz="1200" spc="-15" dirty="0">
                          <a:latin typeface="Lato"/>
                          <a:cs typeface="Lato"/>
                        </a:rPr>
                        <a:t> </a:t>
                      </a:r>
                      <a:r>
                        <a:rPr sz="1200" dirty="0">
                          <a:latin typeface="Lato"/>
                          <a:cs typeface="Lato"/>
                        </a:rPr>
                        <a:t>out</a:t>
                      </a:r>
                      <a:r>
                        <a:rPr sz="1200" spc="-10" dirty="0">
                          <a:latin typeface="Lato"/>
                          <a:cs typeface="Lato"/>
                        </a:rPr>
                        <a:t> </a:t>
                      </a:r>
                      <a:r>
                        <a:rPr sz="1200" dirty="0">
                          <a:latin typeface="Lato"/>
                          <a:cs typeface="Lato"/>
                        </a:rPr>
                        <a:t>of</a:t>
                      </a:r>
                      <a:r>
                        <a:rPr sz="1200" spc="-15" dirty="0">
                          <a:latin typeface="Lato"/>
                          <a:cs typeface="Lato"/>
                        </a:rPr>
                        <a:t> </a:t>
                      </a:r>
                      <a:r>
                        <a:rPr sz="1200" spc="-10" dirty="0">
                          <a:latin typeface="Lato"/>
                          <a:cs typeface="Lato"/>
                        </a:rPr>
                        <a:t>hospital.</a:t>
                      </a:r>
                      <a:endParaRPr sz="1200">
                        <a:latin typeface="Lato"/>
                        <a:cs typeface="Lato"/>
                      </a:endParaRPr>
                    </a:p>
                    <a:p>
                      <a:pPr marL="50800">
                        <a:lnSpc>
                          <a:spcPct val="100000"/>
                        </a:lnSpc>
                      </a:pPr>
                      <a:r>
                        <a:rPr sz="1200" dirty="0">
                          <a:latin typeface="Lato"/>
                          <a:cs typeface="Lato"/>
                        </a:rPr>
                        <a:t>10%</a:t>
                      </a:r>
                      <a:r>
                        <a:rPr sz="1200" spc="-25" dirty="0">
                          <a:latin typeface="Lato"/>
                          <a:cs typeface="Lato"/>
                        </a:rPr>
                        <a:t> </a:t>
                      </a:r>
                      <a:r>
                        <a:rPr sz="1200" dirty="0">
                          <a:latin typeface="Lato"/>
                          <a:cs typeface="Lato"/>
                        </a:rPr>
                        <a:t>co-payment</a:t>
                      </a:r>
                      <a:r>
                        <a:rPr sz="1200" spc="-20" dirty="0">
                          <a:latin typeface="Lato"/>
                          <a:cs typeface="Lato"/>
                        </a:rPr>
                        <a:t> </a:t>
                      </a:r>
                      <a:r>
                        <a:rPr sz="1200" dirty="0">
                          <a:latin typeface="Lato"/>
                          <a:cs typeface="Lato"/>
                        </a:rPr>
                        <a:t>is</a:t>
                      </a:r>
                      <a:r>
                        <a:rPr sz="1200" spc="-20" dirty="0">
                          <a:latin typeface="Lato"/>
                          <a:cs typeface="Lato"/>
                        </a:rPr>
                        <a:t> </a:t>
                      </a:r>
                      <a:r>
                        <a:rPr sz="1200" dirty="0">
                          <a:latin typeface="Lato"/>
                          <a:cs typeface="Lato"/>
                        </a:rPr>
                        <a:t>applicable</a:t>
                      </a:r>
                      <a:r>
                        <a:rPr sz="1200" spc="-20" dirty="0">
                          <a:latin typeface="Lato"/>
                          <a:cs typeface="Lato"/>
                        </a:rPr>
                        <a:t> </a:t>
                      </a:r>
                      <a:r>
                        <a:rPr sz="1200" dirty="0">
                          <a:latin typeface="Lato"/>
                          <a:cs typeface="Lato"/>
                        </a:rPr>
                        <a:t>for</a:t>
                      </a:r>
                      <a:r>
                        <a:rPr sz="1200" spc="-20" dirty="0">
                          <a:latin typeface="Lato"/>
                          <a:cs typeface="Lato"/>
                        </a:rPr>
                        <a:t> </a:t>
                      </a:r>
                      <a:r>
                        <a:rPr sz="1200" dirty="0">
                          <a:latin typeface="Lato"/>
                          <a:cs typeface="Lato"/>
                        </a:rPr>
                        <a:t>all</a:t>
                      </a:r>
                      <a:r>
                        <a:rPr sz="1200" spc="-25" dirty="0">
                          <a:latin typeface="Lato"/>
                          <a:cs typeface="Lato"/>
                        </a:rPr>
                        <a:t> </a:t>
                      </a:r>
                      <a:r>
                        <a:rPr sz="1200" dirty="0">
                          <a:latin typeface="Lato"/>
                          <a:cs typeface="Lato"/>
                        </a:rPr>
                        <a:t>non-PMBs</a:t>
                      </a:r>
                      <a:r>
                        <a:rPr sz="1200" spc="-20" dirty="0">
                          <a:latin typeface="Lato"/>
                          <a:cs typeface="Lato"/>
                        </a:rPr>
                        <a:t> </a:t>
                      </a:r>
                      <a:r>
                        <a:rPr sz="1200" dirty="0">
                          <a:latin typeface="Lato"/>
                          <a:cs typeface="Lato"/>
                        </a:rPr>
                        <a:t>-</a:t>
                      </a:r>
                      <a:r>
                        <a:rPr sz="1200" spc="-20" dirty="0">
                          <a:latin typeface="Lato"/>
                          <a:cs typeface="Lato"/>
                        </a:rPr>
                        <a:t> </a:t>
                      </a:r>
                      <a:r>
                        <a:rPr sz="1200" dirty="0">
                          <a:latin typeface="Lato"/>
                          <a:cs typeface="Lato"/>
                        </a:rPr>
                        <a:t>MRI/CT</a:t>
                      </a:r>
                      <a:r>
                        <a:rPr sz="1200" spc="-20" dirty="0">
                          <a:latin typeface="Lato"/>
                          <a:cs typeface="Lato"/>
                        </a:rPr>
                        <a:t> </a:t>
                      </a:r>
                      <a:r>
                        <a:rPr sz="1200" spc="-10" dirty="0">
                          <a:latin typeface="Lato"/>
                          <a:cs typeface="Lato"/>
                        </a:rPr>
                        <a:t>scans</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12"/>
                  </a:ext>
                </a:extLst>
              </a:tr>
              <a:tr h="224154">
                <a:tc>
                  <a:txBody>
                    <a:bodyPr/>
                    <a:lstStyle/>
                    <a:p>
                      <a:pPr marL="50165">
                        <a:lnSpc>
                          <a:spcPct val="100000"/>
                        </a:lnSpc>
                        <a:spcBef>
                          <a:spcPts val="170"/>
                        </a:spcBef>
                      </a:pPr>
                      <a:r>
                        <a:rPr sz="1200" dirty="0">
                          <a:latin typeface="Lato"/>
                          <a:cs typeface="Lato"/>
                        </a:rPr>
                        <a:t>Acute </a:t>
                      </a:r>
                      <a:r>
                        <a:rPr sz="1200" spc="-10" dirty="0">
                          <a:latin typeface="Lato"/>
                          <a:cs typeface="Lato"/>
                        </a:rPr>
                        <a:t>Medicines</a:t>
                      </a:r>
                      <a:endParaRPr sz="120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70"/>
                        </a:spcBef>
                      </a:pPr>
                      <a:r>
                        <a:rPr sz="1200" dirty="0">
                          <a:latin typeface="Lato"/>
                          <a:cs typeface="Lato"/>
                        </a:rPr>
                        <a:t>Inclusion of </a:t>
                      </a:r>
                      <a:r>
                        <a:rPr sz="1200" spc="-10" dirty="0">
                          <a:latin typeface="Lato"/>
                          <a:cs typeface="Lato"/>
                        </a:rPr>
                        <a:t>vitamins</a:t>
                      </a:r>
                      <a:endParaRPr sz="1200" dirty="0">
                        <a:latin typeface="Lato"/>
                        <a:cs typeface="Lato"/>
                      </a:endParaRPr>
                    </a:p>
                  </a:txBody>
                  <a:tcPr marL="0" marR="0" marT="2159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13"/>
                  </a:ext>
                </a:extLst>
              </a:tr>
            </a:tbl>
          </a:graphicData>
        </a:graphic>
      </p:graphicFrame>
      <p:grpSp>
        <p:nvGrpSpPr>
          <p:cNvPr id="6" name="Group 5">
            <a:extLst>
              <a:ext uri="{FF2B5EF4-FFF2-40B4-BE49-F238E27FC236}">
                <a16:creationId xmlns:a16="http://schemas.microsoft.com/office/drawing/2014/main" id="{0F1B43CC-26AE-95FF-DA43-03CAC928B7F5}"/>
              </a:ext>
            </a:extLst>
          </p:cNvPr>
          <p:cNvGrpSpPr/>
          <p:nvPr/>
        </p:nvGrpSpPr>
        <p:grpSpPr>
          <a:xfrm>
            <a:off x="216909" y="1814406"/>
            <a:ext cx="655955" cy="655955"/>
            <a:chOff x="9992467" y="2876196"/>
            <a:chExt cx="655955" cy="655955"/>
          </a:xfrm>
        </p:grpSpPr>
        <p:grpSp>
          <p:nvGrpSpPr>
            <p:cNvPr id="7" name="object 52">
              <a:extLst>
                <a:ext uri="{FF2B5EF4-FFF2-40B4-BE49-F238E27FC236}">
                  <a16:creationId xmlns:a16="http://schemas.microsoft.com/office/drawing/2014/main" id="{E3216C2B-90BE-14CB-3B8B-E4D01755383E}"/>
                </a:ext>
              </a:extLst>
            </p:cNvPr>
            <p:cNvGrpSpPr/>
            <p:nvPr/>
          </p:nvGrpSpPr>
          <p:grpSpPr>
            <a:xfrm>
              <a:off x="9992467" y="2876196"/>
              <a:ext cx="655955" cy="655955"/>
              <a:chOff x="8670442" y="5005654"/>
              <a:chExt cx="655955" cy="655955"/>
            </a:xfrm>
          </p:grpSpPr>
          <p:pic>
            <p:nvPicPr>
              <p:cNvPr id="9" name="object 53">
                <a:extLst>
                  <a:ext uri="{FF2B5EF4-FFF2-40B4-BE49-F238E27FC236}">
                    <a16:creationId xmlns:a16="http://schemas.microsoft.com/office/drawing/2014/main" id="{0440FC9D-8083-64A9-57FE-ADE239B49223}"/>
                  </a:ext>
                </a:extLst>
              </p:cNvPr>
              <p:cNvPicPr/>
              <p:nvPr/>
            </p:nvPicPr>
            <p:blipFill>
              <a:blip r:embed="rId3" cstate="print"/>
              <a:stretch>
                <a:fillRect/>
              </a:stretch>
            </p:blipFill>
            <p:spPr>
              <a:xfrm>
                <a:off x="8670442" y="5005654"/>
                <a:ext cx="655375" cy="655373"/>
              </a:xfrm>
              <a:prstGeom prst="rect">
                <a:avLst/>
              </a:prstGeom>
            </p:spPr>
          </p:pic>
          <p:pic>
            <p:nvPicPr>
              <p:cNvPr id="10" name="object 54">
                <a:extLst>
                  <a:ext uri="{FF2B5EF4-FFF2-40B4-BE49-F238E27FC236}">
                    <a16:creationId xmlns:a16="http://schemas.microsoft.com/office/drawing/2014/main" id="{00858949-75A2-7A27-BA63-934EEC49F6F9}"/>
                  </a:ext>
                </a:extLst>
              </p:cNvPr>
              <p:cNvPicPr/>
              <p:nvPr/>
            </p:nvPicPr>
            <p:blipFill>
              <a:blip r:embed="rId4" cstate="print"/>
              <a:stretch>
                <a:fillRect/>
              </a:stretch>
            </p:blipFill>
            <p:spPr>
              <a:xfrm>
                <a:off x="8802916" y="5424831"/>
                <a:ext cx="332612" cy="194309"/>
              </a:xfrm>
              <a:prstGeom prst="rect">
                <a:avLst/>
              </a:prstGeom>
            </p:spPr>
          </p:pic>
        </p:grpSp>
        <p:sp>
          <p:nvSpPr>
            <p:cNvPr id="8" name="object 55">
              <a:extLst>
                <a:ext uri="{FF2B5EF4-FFF2-40B4-BE49-F238E27FC236}">
                  <a16:creationId xmlns:a16="http://schemas.microsoft.com/office/drawing/2014/main" id="{55D95664-7C84-840C-BC27-8129790BBA57}"/>
                </a:ext>
              </a:extLst>
            </p:cNvPr>
            <p:cNvSpPr txBox="1"/>
            <p:nvPr/>
          </p:nvSpPr>
          <p:spPr>
            <a:xfrm>
              <a:off x="10127688" y="2905106"/>
              <a:ext cx="396240" cy="314960"/>
            </a:xfrm>
            <a:prstGeom prst="rect">
              <a:avLst/>
            </a:prstGeom>
          </p:spPr>
          <p:txBody>
            <a:bodyPr vert="horz" wrap="square" lIns="0" tIns="12700" rIns="0" bIns="0" rtlCol="0">
              <a:spAutoFit/>
            </a:bodyPr>
            <a:lstStyle/>
            <a:p>
              <a:pPr marL="46990" marR="5080" indent="-34925">
                <a:lnSpc>
                  <a:spcPct val="100000"/>
                </a:lnSpc>
                <a:spcBef>
                  <a:spcPts val="100"/>
                </a:spcBef>
              </a:pPr>
              <a:r>
                <a:rPr sz="950" b="1" spc="-10" dirty="0">
                  <a:latin typeface="Lato"/>
                  <a:cs typeface="Lato"/>
                </a:rPr>
                <a:t>Access</a:t>
              </a:r>
              <a:r>
                <a:rPr sz="950" b="1" spc="500" dirty="0">
                  <a:latin typeface="Lato"/>
                  <a:cs typeface="Lato"/>
                </a:rPr>
                <a:t> </a:t>
              </a:r>
              <a:r>
                <a:rPr sz="950" b="1" spc="-20" dirty="0">
                  <a:latin typeface="Lato"/>
                  <a:cs typeface="Lato"/>
                </a:rPr>
                <a:t>Saver</a:t>
              </a:r>
              <a:endParaRPr sz="950" dirty="0">
                <a:latin typeface="Lato"/>
                <a:cs typeface="Lato"/>
              </a:endParaRPr>
            </a:p>
          </p:txBody>
        </p:sp>
      </p:grpSp>
      <p:sp>
        <p:nvSpPr>
          <p:cNvPr id="11" name="object 3">
            <a:extLst>
              <a:ext uri="{FF2B5EF4-FFF2-40B4-BE49-F238E27FC236}">
                <a16:creationId xmlns:a16="http://schemas.microsoft.com/office/drawing/2014/main" id="{BC0076B6-5A1D-8745-AAA4-9093A8B97ED1}"/>
              </a:ext>
            </a:extLst>
          </p:cNvPr>
          <p:cNvSpPr txBox="1"/>
          <p:nvPr/>
        </p:nvSpPr>
        <p:spPr>
          <a:xfrm>
            <a:off x="2314028" y="6413465"/>
            <a:ext cx="94488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spTree>
    <p:extLst>
      <p:ext uri="{BB962C8B-B14F-4D97-AF65-F5344CB8AC3E}">
        <p14:creationId xmlns:p14="http://schemas.microsoft.com/office/powerpoint/2010/main" val="82175032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04A8AE-4FA3-1150-3CB2-0294478F0D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D6A0783-A312-151F-38E3-0A86881CC36C}"/>
              </a:ext>
            </a:extLst>
          </p:cNvPr>
          <p:cNvSpPr>
            <a:spLocks noGrp="1"/>
          </p:cNvSpPr>
          <p:nvPr>
            <p:ph type="title"/>
          </p:nvPr>
        </p:nvSpPr>
        <p:spPr/>
        <p:txBody>
          <a:bodyPr/>
          <a:lstStyle/>
          <a:p>
            <a:r>
              <a:rPr lang="en-US" dirty="0"/>
              <a:t>GENERAL BENEFIT CHANGES PER PLAN 2025</a:t>
            </a:r>
          </a:p>
        </p:txBody>
      </p:sp>
      <p:pic>
        <p:nvPicPr>
          <p:cNvPr id="3" name="object 29">
            <a:extLst>
              <a:ext uri="{FF2B5EF4-FFF2-40B4-BE49-F238E27FC236}">
                <a16:creationId xmlns:a16="http://schemas.microsoft.com/office/drawing/2014/main" id="{0AD5698D-8A8A-C352-7DE0-95C7DDDD85A1}"/>
              </a:ext>
            </a:extLst>
          </p:cNvPr>
          <p:cNvPicPr/>
          <p:nvPr/>
        </p:nvPicPr>
        <p:blipFill>
          <a:blip r:embed="rId2" cstate="print"/>
          <a:stretch>
            <a:fillRect/>
          </a:stretch>
        </p:blipFill>
        <p:spPr>
          <a:xfrm>
            <a:off x="1017372" y="1341310"/>
            <a:ext cx="10226675" cy="410857"/>
          </a:xfrm>
          <a:prstGeom prst="rect">
            <a:avLst/>
          </a:prstGeom>
        </p:spPr>
      </p:pic>
      <p:sp>
        <p:nvSpPr>
          <p:cNvPr id="4" name="TextBox 3">
            <a:extLst>
              <a:ext uri="{FF2B5EF4-FFF2-40B4-BE49-F238E27FC236}">
                <a16:creationId xmlns:a16="http://schemas.microsoft.com/office/drawing/2014/main" id="{6C225504-7F45-F77F-747B-2CB297B860B7}"/>
              </a:ext>
            </a:extLst>
          </p:cNvPr>
          <p:cNvSpPr txBox="1"/>
          <p:nvPr/>
        </p:nvSpPr>
        <p:spPr>
          <a:xfrm>
            <a:off x="1188719" y="1357935"/>
            <a:ext cx="9817331" cy="338554"/>
          </a:xfrm>
          <a:prstGeom prst="rect">
            <a:avLst/>
          </a:prstGeom>
          <a:noFill/>
        </p:spPr>
        <p:txBody>
          <a:bodyPr wrap="square">
            <a:spAutoFit/>
          </a:bodyPr>
          <a:lstStyle/>
          <a:p>
            <a:pPr algn="ctr"/>
            <a:r>
              <a:rPr lang="en-US" sz="1600" b="1" dirty="0">
                <a:solidFill>
                  <a:schemeClr val="bg1"/>
                </a:solidFill>
                <a:latin typeface="Lato" panose="020F0502020204030203" pitchFamily="34" charset="77"/>
              </a:rPr>
              <a:t>Benefits enhanced by 5%, Optical benefit enhanced by 8%</a:t>
            </a:r>
            <a:endParaRPr lang="en-ZA" sz="1600" b="1" dirty="0">
              <a:solidFill>
                <a:schemeClr val="bg1"/>
              </a:solidFill>
              <a:latin typeface="Lato" panose="020F0502020204030203" pitchFamily="34" charset="77"/>
            </a:endParaRPr>
          </a:p>
        </p:txBody>
      </p:sp>
      <p:graphicFrame>
        <p:nvGraphicFramePr>
          <p:cNvPr id="6" name="object 7">
            <a:extLst>
              <a:ext uri="{FF2B5EF4-FFF2-40B4-BE49-F238E27FC236}">
                <a16:creationId xmlns:a16="http://schemas.microsoft.com/office/drawing/2014/main" id="{2B2A17FC-3E3B-2ADF-23A2-A0C4615952EE}"/>
              </a:ext>
            </a:extLst>
          </p:cNvPr>
          <p:cNvGraphicFramePr>
            <a:graphicFrameLocks noGrp="1"/>
          </p:cNvGraphicFramePr>
          <p:nvPr>
            <p:extLst>
              <p:ext uri="{D42A27DB-BD31-4B8C-83A1-F6EECF244321}">
                <p14:modId xmlns:p14="http://schemas.microsoft.com/office/powerpoint/2010/main" val="1887560127"/>
              </p:ext>
            </p:extLst>
          </p:nvPr>
        </p:nvGraphicFramePr>
        <p:xfrm>
          <a:off x="1017372" y="1834548"/>
          <a:ext cx="10224134" cy="2849875"/>
        </p:xfrm>
        <a:graphic>
          <a:graphicData uri="http://schemas.openxmlformats.org/drawingml/2006/table">
            <a:tbl>
              <a:tblPr firstRow="1" bandRow="1">
                <a:tableStyleId>{2D5ABB26-0587-4C30-8999-92F81FD0307C}</a:tableStyleId>
              </a:tblPr>
              <a:tblGrid>
                <a:gridCol w="4309110">
                  <a:extLst>
                    <a:ext uri="{9D8B030D-6E8A-4147-A177-3AD203B41FA5}">
                      <a16:colId xmlns:a16="http://schemas.microsoft.com/office/drawing/2014/main" val="20000"/>
                    </a:ext>
                  </a:extLst>
                </a:gridCol>
                <a:gridCol w="5915024">
                  <a:extLst>
                    <a:ext uri="{9D8B030D-6E8A-4147-A177-3AD203B41FA5}">
                      <a16:colId xmlns:a16="http://schemas.microsoft.com/office/drawing/2014/main" val="20001"/>
                    </a:ext>
                  </a:extLst>
                </a:gridCol>
              </a:tblGrid>
              <a:tr h="0">
                <a:tc>
                  <a:txBody>
                    <a:bodyPr/>
                    <a:lstStyle/>
                    <a:p>
                      <a:pPr marL="50800">
                        <a:lnSpc>
                          <a:spcPct val="100000"/>
                        </a:lnSpc>
                        <a:spcBef>
                          <a:spcPts val="165"/>
                        </a:spcBef>
                      </a:pPr>
                      <a:r>
                        <a:rPr sz="1200" b="1" dirty="0">
                          <a:solidFill>
                            <a:srgbClr val="FFFFFF"/>
                          </a:solidFill>
                          <a:latin typeface="Lato"/>
                          <a:cs typeface="Lato"/>
                        </a:rPr>
                        <a:t>GOLD</a:t>
                      </a:r>
                      <a:r>
                        <a:rPr sz="1200" b="1" spc="-30" dirty="0">
                          <a:solidFill>
                            <a:srgbClr val="FFFFFF"/>
                          </a:solidFill>
                          <a:latin typeface="Lato"/>
                          <a:cs typeface="Lato"/>
                        </a:rPr>
                        <a:t> </a:t>
                      </a:r>
                      <a:r>
                        <a:rPr sz="1200" b="1" spc="-10" dirty="0">
                          <a:solidFill>
                            <a:srgbClr val="FFFFFF"/>
                          </a:solidFill>
                          <a:latin typeface="Lato"/>
                          <a:cs typeface="Lato"/>
                        </a:rPr>
                        <a:t>ASCEND</a:t>
                      </a:r>
                      <a:r>
                        <a:rPr sz="1200" b="1" spc="-30" dirty="0">
                          <a:solidFill>
                            <a:srgbClr val="FFFFFF"/>
                          </a:solidFill>
                          <a:latin typeface="Lato"/>
                          <a:cs typeface="Lato"/>
                        </a:rPr>
                        <a:t> </a:t>
                      </a:r>
                      <a:r>
                        <a:rPr sz="1200" b="1" dirty="0">
                          <a:solidFill>
                            <a:srgbClr val="FFFFFF"/>
                          </a:solidFill>
                          <a:latin typeface="Lato"/>
                          <a:cs typeface="Lato"/>
                        </a:rPr>
                        <a:t>&amp;</a:t>
                      </a:r>
                      <a:r>
                        <a:rPr sz="1200" b="1" spc="-25" dirty="0">
                          <a:solidFill>
                            <a:srgbClr val="FFFFFF"/>
                          </a:solidFill>
                          <a:latin typeface="Lato"/>
                          <a:cs typeface="Lato"/>
                        </a:rPr>
                        <a:t> EDO</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b="1" dirty="0">
                          <a:solidFill>
                            <a:srgbClr val="FFFFFF"/>
                          </a:solidFill>
                          <a:latin typeface="Lato"/>
                          <a:cs typeface="Lato"/>
                        </a:rPr>
                        <a:t>CHANGE</a:t>
                      </a:r>
                      <a:r>
                        <a:rPr sz="1200" b="1" spc="-30" dirty="0">
                          <a:solidFill>
                            <a:srgbClr val="FFFFFF"/>
                          </a:solidFill>
                          <a:latin typeface="Lato"/>
                          <a:cs typeface="Lato"/>
                        </a:rPr>
                        <a:t> </a:t>
                      </a:r>
                      <a:r>
                        <a:rPr sz="1200" b="1" spc="-20" dirty="0">
                          <a:solidFill>
                            <a:srgbClr val="FFFFFF"/>
                          </a:solidFill>
                          <a:latin typeface="Lato"/>
                          <a:cs typeface="Lato"/>
                        </a:rPr>
                        <a:t>2025</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extLst>
                  <a:ext uri="{0D108BD9-81ED-4DB2-BD59-A6C34878D82A}">
                    <a16:rowId xmlns:a16="http://schemas.microsoft.com/office/drawing/2014/main" val="10000"/>
                  </a:ext>
                </a:extLst>
              </a:tr>
              <a:tr h="589915">
                <a:tc>
                  <a:txBody>
                    <a:bodyPr/>
                    <a:lstStyle/>
                    <a:p>
                      <a:pPr marL="50165">
                        <a:lnSpc>
                          <a:spcPct val="100000"/>
                        </a:lnSpc>
                        <a:spcBef>
                          <a:spcPts val="165"/>
                        </a:spcBef>
                      </a:pPr>
                      <a:r>
                        <a:rPr sz="1200" spc="-10" dirty="0">
                          <a:latin typeface="Lato"/>
                          <a:cs typeface="Lato"/>
                        </a:rPr>
                        <a:t>Laparoscopic</a:t>
                      </a:r>
                      <a:r>
                        <a:rPr sz="1200" spc="5" dirty="0">
                          <a:latin typeface="Lato"/>
                          <a:cs typeface="Lato"/>
                        </a:rPr>
                        <a:t> </a:t>
                      </a:r>
                      <a:r>
                        <a:rPr sz="1200" dirty="0">
                          <a:latin typeface="Lato"/>
                          <a:cs typeface="Lato"/>
                        </a:rPr>
                        <a:t>procedures:</a:t>
                      </a:r>
                      <a:r>
                        <a:rPr sz="1200" spc="254" dirty="0">
                          <a:latin typeface="Lato"/>
                          <a:cs typeface="Lato"/>
                        </a:rPr>
                        <a:t> </a:t>
                      </a:r>
                      <a:r>
                        <a:rPr sz="1200" spc="-10" dirty="0">
                          <a:latin typeface="Lato"/>
                          <a:cs typeface="Lato"/>
                        </a:rPr>
                        <a:t>hospitalisation</a:t>
                      </a:r>
                      <a:r>
                        <a:rPr sz="1200" spc="5" dirty="0">
                          <a:latin typeface="Lato"/>
                          <a:cs typeface="Lato"/>
                        </a:rPr>
                        <a:t> </a:t>
                      </a:r>
                      <a:r>
                        <a:rPr sz="1200" dirty="0">
                          <a:latin typeface="Lato"/>
                          <a:cs typeface="Lato"/>
                        </a:rPr>
                        <a:t>and</a:t>
                      </a:r>
                      <a:r>
                        <a:rPr sz="1200" spc="10" dirty="0">
                          <a:latin typeface="Lato"/>
                          <a:cs typeface="Lato"/>
                        </a:rPr>
                        <a:t> </a:t>
                      </a:r>
                      <a:r>
                        <a:rPr sz="1200" dirty="0">
                          <a:latin typeface="Lato"/>
                          <a:cs typeface="Lato"/>
                        </a:rPr>
                        <a:t>associated</a:t>
                      </a:r>
                      <a:r>
                        <a:rPr sz="1200" spc="10" dirty="0">
                          <a:latin typeface="Lato"/>
                          <a:cs typeface="Lato"/>
                        </a:rPr>
                        <a:t> </a:t>
                      </a:r>
                      <a:r>
                        <a:rPr sz="1200" spc="-10" dirty="0">
                          <a:latin typeface="Lato"/>
                          <a:cs typeface="Lato"/>
                        </a:rPr>
                        <a:t>costs</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80645">
                        <a:lnSpc>
                          <a:spcPct val="100000"/>
                        </a:lnSpc>
                        <a:spcBef>
                          <a:spcPts val="165"/>
                        </a:spcBef>
                      </a:pPr>
                      <a:r>
                        <a:rPr sz="1200" spc="-10" dirty="0">
                          <a:latin typeface="Lato"/>
                          <a:cs typeface="Lato"/>
                        </a:rPr>
                        <a:t>Laparoscopic</a:t>
                      </a:r>
                      <a:r>
                        <a:rPr sz="1200" spc="-5" dirty="0">
                          <a:latin typeface="Lato"/>
                          <a:cs typeface="Lato"/>
                        </a:rPr>
                        <a:t> </a:t>
                      </a:r>
                      <a:r>
                        <a:rPr sz="1200" spc="-10" dirty="0">
                          <a:latin typeface="Lato"/>
                          <a:cs typeface="Lato"/>
                        </a:rPr>
                        <a:t>procedures</a:t>
                      </a:r>
                      <a:r>
                        <a:rPr sz="1200" spc="-5" dirty="0">
                          <a:latin typeface="Lato"/>
                          <a:cs typeface="Lato"/>
                        </a:rPr>
                        <a:t> </a:t>
                      </a:r>
                      <a:r>
                        <a:rPr sz="1200" dirty="0">
                          <a:latin typeface="Lato"/>
                          <a:cs typeface="Lato"/>
                        </a:rPr>
                        <a:t>done</a:t>
                      </a:r>
                      <a:r>
                        <a:rPr sz="1200" spc="-5" dirty="0">
                          <a:latin typeface="Lato"/>
                          <a:cs typeface="Lato"/>
                        </a:rPr>
                        <a:t> </a:t>
                      </a:r>
                      <a:r>
                        <a:rPr sz="1200" spc="-10" dirty="0">
                          <a:latin typeface="Lato"/>
                          <a:cs typeface="Lato"/>
                        </a:rPr>
                        <a:t>in-</a:t>
                      </a:r>
                      <a:r>
                        <a:rPr sz="1200" dirty="0">
                          <a:latin typeface="Lato"/>
                          <a:cs typeface="Lato"/>
                        </a:rPr>
                        <a:t>hospital will</a:t>
                      </a:r>
                      <a:r>
                        <a:rPr sz="1200" spc="-5" dirty="0">
                          <a:latin typeface="Lato"/>
                          <a:cs typeface="Lato"/>
                        </a:rPr>
                        <a:t> </a:t>
                      </a:r>
                      <a:r>
                        <a:rPr sz="1200" spc="-10" dirty="0">
                          <a:latin typeface="Lato"/>
                          <a:cs typeface="Lato"/>
                        </a:rPr>
                        <a:t>attract</a:t>
                      </a:r>
                      <a:r>
                        <a:rPr sz="1200" spc="-5" dirty="0">
                          <a:latin typeface="Lato"/>
                          <a:cs typeface="Lato"/>
                        </a:rPr>
                        <a:t> </a:t>
                      </a:r>
                      <a:r>
                        <a:rPr sz="1200" dirty="0">
                          <a:latin typeface="Lato"/>
                          <a:cs typeface="Lato"/>
                        </a:rPr>
                        <a:t>a</a:t>
                      </a:r>
                      <a:r>
                        <a:rPr sz="1200" spc="-5" dirty="0">
                          <a:latin typeface="Lato"/>
                          <a:cs typeface="Lato"/>
                        </a:rPr>
                        <a:t> </a:t>
                      </a:r>
                      <a:r>
                        <a:rPr sz="1200" dirty="0">
                          <a:latin typeface="Lato"/>
                          <a:cs typeface="Lato"/>
                        </a:rPr>
                        <a:t>20% co-payment</a:t>
                      </a:r>
                      <a:r>
                        <a:rPr sz="1200" spc="-5" dirty="0">
                          <a:latin typeface="Lato"/>
                          <a:cs typeface="Lato"/>
                        </a:rPr>
                        <a:t> </a:t>
                      </a:r>
                      <a:r>
                        <a:rPr sz="1200" dirty="0">
                          <a:latin typeface="Lato"/>
                          <a:cs typeface="Lato"/>
                        </a:rPr>
                        <a:t>with</a:t>
                      </a:r>
                      <a:r>
                        <a:rPr sz="1200" spc="-5" dirty="0">
                          <a:latin typeface="Lato"/>
                          <a:cs typeface="Lato"/>
                        </a:rPr>
                        <a:t> </a:t>
                      </a:r>
                      <a:r>
                        <a:rPr sz="1200" spc="-10" dirty="0">
                          <a:latin typeface="Lato"/>
                          <a:cs typeface="Lato"/>
                        </a:rPr>
                        <a:t>exception </a:t>
                      </a:r>
                      <a:r>
                        <a:rPr sz="1200" dirty="0">
                          <a:latin typeface="Lato"/>
                          <a:cs typeface="Lato"/>
                        </a:rPr>
                        <a:t>of diagnostic </a:t>
                      </a:r>
                      <a:r>
                        <a:rPr sz="1200" spc="-10" dirty="0">
                          <a:latin typeface="Lato"/>
                          <a:cs typeface="Lato"/>
                        </a:rPr>
                        <a:t>laparoscopy,</a:t>
                      </a:r>
                      <a:r>
                        <a:rPr sz="1200" dirty="0">
                          <a:latin typeface="Lato"/>
                          <a:cs typeface="Lato"/>
                        </a:rPr>
                        <a:t> </a:t>
                      </a:r>
                      <a:r>
                        <a:rPr sz="1200" spc="-20" dirty="0">
                          <a:latin typeface="Lato"/>
                          <a:cs typeface="Lato"/>
                        </a:rPr>
                        <a:t>Aspiration/excision</a:t>
                      </a:r>
                      <a:r>
                        <a:rPr sz="1200" dirty="0">
                          <a:latin typeface="Lato"/>
                          <a:cs typeface="Lato"/>
                        </a:rPr>
                        <a:t> ovarian cyst, </a:t>
                      </a:r>
                      <a:r>
                        <a:rPr sz="1200" spc="-10" dirty="0">
                          <a:latin typeface="Lato"/>
                          <a:cs typeface="Lato"/>
                        </a:rPr>
                        <a:t>Lap-appendicectomy</a:t>
                      </a:r>
                      <a:r>
                        <a:rPr sz="1200" spc="5" dirty="0">
                          <a:latin typeface="Lato"/>
                          <a:cs typeface="Lato"/>
                        </a:rPr>
                        <a:t> </a:t>
                      </a:r>
                      <a:r>
                        <a:rPr sz="1200" spc="-25" dirty="0">
                          <a:latin typeface="Lato"/>
                          <a:cs typeface="Lato"/>
                        </a:rPr>
                        <a:t>and </a:t>
                      </a:r>
                      <a:r>
                        <a:rPr sz="1200" dirty="0">
                          <a:latin typeface="Lato"/>
                          <a:cs typeface="Lato"/>
                        </a:rPr>
                        <a:t>repair</a:t>
                      </a:r>
                      <a:r>
                        <a:rPr sz="1200" spc="-15" dirty="0">
                          <a:latin typeface="Lato"/>
                          <a:cs typeface="Lato"/>
                        </a:rPr>
                        <a:t> </a:t>
                      </a:r>
                      <a:r>
                        <a:rPr sz="1200" dirty="0">
                          <a:latin typeface="Lato"/>
                          <a:cs typeface="Lato"/>
                        </a:rPr>
                        <a:t>of</a:t>
                      </a:r>
                      <a:r>
                        <a:rPr sz="1200" spc="-10" dirty="0">
                          <a:latin typeface="Lato"/>
                          <a:cs typeface="Lato"/>
                        </a:rPr>
                        <a:t> </a:t>
                      </a:r>
                      <a:r>
                        <a:rPr sz="1200" dirty="0">
                          <a:latin typeface="Lato"/>
                          <a:cs typeface="Lato"/>
                        </a:rPr>
                        <a:t>recurrent</a:t>
                      </a:r>
                      <a:r>
                        <a:rPr sz="1200" spc="-10" dirty="0">
                          <a:latin typeface="Lato"/>
                          <a:cs typeface="Lato"/>
                        </a:rPr>
                        <a:t> </a:t>
                      </a:r>
                      <a:r>
                        <a:rPr sz="1200" dirty="0">
                          <a:latin typeface="Lato"/>
                          <a:cs typeface="Lato"/>
                        </a:rPr>
                        <a:t>or</a:t>
                      </a:r>
                      <a:r>
                        <a:rPr sz="1200" spc="-10" dirty="0">
                          <a:latin typeface="Lato"/>
                          <a:cs typeface="Lato"/>
                        </a:rPr>
                        <a:t> bilateral </a:t>
                      </a:r>
                      <a:r>
                        <a:rPr sz="1200" dirty="0">
                          <a:latin typeface="Lato"/>
                          <a:cs typeface="Lato"/>
                        </a:rPr>
                        <a:t>inguinal</a:t>
                      </a:r>
                      <a:r>
                        <a:rPr sz="1200" spc="-10" dirty="0">
                          <a:latin typeface="Lato"/>
                          <a:cs typeface="Lato"/>
                        </a:rPr>
                        <a:t> hernias.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1"/>
                  </a:ext>
                </a:extLst>
              </a:tr>
              <a:tr h="224154">
                <a:tc>
                  <a:txBody>
                    <a:bodyPr/>
                    <a:lstStyle/>
                    <a:p>
                      <a:pPr marL="50165">
                        <a:lnSpc>
                          <a:spcPct val="100000"/>
                        </a:lnSpc>
                        <a:spcBef>
                          <a:spcPts val="165"/>
                        </a:spcBef>
                      </a:pPr>
                      <a:r>
                        <a:rPr sz="1200" dirty="0">
                          <a:latin typeface="Lato"/>
                          <a:cs typeface="Lato"/>
                        </a:rPr>
                        <a:t>Back</a:t>
                      </a:r>
                      <a:r>
                        <a:rPr sz="1200" spc="-20" dirty="0">
                          <a:latin typeface="Lato"/>
                          <a:cs typeface="Lato"/>
                        </a:rPr>
                        <a:t> </a:t>
                      </a:r>
                      <a:r>
                        <a:rPr sz="1200" dirty="0">
                          <a:latin typeface="Lato"/>
                          <a:cs typeface="Lato"/>
                        </a:rPr>
                        <a:t>and</a:t>
                      </a:r>
                      <a:r>
                        <a:rPr sz="1200" spc="-15" dirty="0">
                          <a:latin typeface="Lato"/>
                          <a:cs typeface="Lato"/>
                        </a:rPr>
                        <a:t> </a:t>
                      </a:r>
                      <a:r>
                        <a:rPr sz="1200" dirty="0">
                          <a:latin typeface="Lato"/>
                          <a:cs typeface="Lato"/>
                        </a:rPr>
                        <a:t>Neck</a:t>
                      </a:r>
                      <a:r>
                        <a:rPr sz="1200" spc="-15" dirty="0">
                          <a:latin typeface="Lato"/>
                          <a:cs typeface="Lato"/>
                        </a:rPr>
                        <a:t> </a:t>
                      </a:r>
                      <a:r>
                        <a:rPr sz="1200" spc="-10" dirty="0">
                          <a:latin typeface="Lato"/>
                          <a:cs typeface="Lato"/>
                        </a:rPr>
                        <a:t>Surgery</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A</a:t>
                      </a:r>
                      <a:r>
                        <a:rPr sz="1200" spc="-20" dirty="0">
                          <a:latin typeface="Lato"/>
                          <a:cs typeface="Lato"/>
                        </a:rPr>
                        <a:t> </a:t>
                      </a:r>
                      <a:r>
                        <a:rPr sz="1200" dirty="0">
                          <a:latin typeface="Lato"/>
                          <a:cs typeface="Lato"/>
                        </a:rPr>
                        <a:t>co-payment</a:t>
                      </a:r>
                      <a:r>
                        <a:rPr sz="1200" spc="-15" dirty="0">
                          <a:latin typeface="Lato"/>
                          <a:cs typeface="Lato"/>
                        </a:rPr>
                        <a:t> </a:t>
                      </a:r>
                      <a:r>
                        <a:rPr sz="1200" dirty="0">
                          <a:latin typeface="Lato"/>
                          <a:cs typeface="Lato"/>
                        </a:rPr>
                        <a:t>of</a:t>
                      </a:r>
                      <a:r>
                        <a:rPr sz="1200" spc="-15" dirty="0">
                          <a:latin typeface="Lato"/>
                          <a:cs typeface="Lato"/>
                        </a:rPr>
                        <a:t> </a:t>
                      </a:r>
                      <a:r>
                        <a:rPr sz="1200" dirty="0">
                          <a:latin typeface="Lato"/>
                          <a:cs typeface="Lato"/>
                        </a:rPr>
                        <a:t>R5</a:t>
                      </a:r>
                      <a:r>
                        <a:rPr sz="1200" spc="-15" dirty="0">
                          <a:latin typeface="Lato"/>
                          <a:cs typeface="Lato"/>
                        </a:rPr>
                        <a:t> </a:t>
                      </a:r>
                      <a:r>
                        <a:rPr sz="1200" dirty="0">
                          <a:latin typeface="Lato"/>
                          <a:cs typeface="Lato"/>
                        </a:rPr>
                        <a:t>000</a:t>
                      </a:r>
                      <a:r>
                        <a:rPr sz="1200" spc="-15" dirty="0">
                          <a:latin typeface="Lato"/>
                          <a:cs typeface="Lato"/>
                        </a:rPr>
                        <a:t> </a:t>
                      </a:r>
                      <a:r>
                        <a:rPr sz="1200" dirty="0">
                          <a:latin typeface="Lato"/>
                          <a:cs typeface="Lato"/>
                        </a:rPr>
                        <a:t>is</a:t>
                      </a:r>
                      <a:r>
                        <a:rPr sz="1200" spc="-20" dirty="0">
                          <a:latin typeface="Lato"/>
                          <a:cs typeface="Lato"/>
                        </a:rPr>
                        <a:t> </a:t>
                      </a:r>
                      <a:r>
                        <a:rPr sz="1200" dirty="0">
                          <a:latin typeface="Lato"/>
                          <a:cs typeface="Lato"/>
                        </a:rPr>
                        <a:t>applicable</a:t>
                      </a:r>
                      <a:r>
                        <a:rPr sz="1200" spc="-15" dirty="0">
                          <a:latin typeface="Lato"/>
                          <a:cs typeface="Lato"/>
                        </a:rPr>
                        <a:t> </a:t>
                      </a:r>
                      <a:r>
                        <a:rPr sz="1200" dirty="0">
                          <a:latin typeface="Lato"/>
                          <a:cs typeface="Lato"/>
                        </a:rPr>
                        <a:t>to</a:t>
                      </a:r>
                      <a:r>
                        <a:rPr sz="1200" spc="-15" dirty="0">
                          <a:latin typeface="Lato"/>
                          <a:cs typeface="Lato"/>
                        </a:rPr>
                        <a:t> </a:t>
                      </a:r>
                      <a:r>
                        <a:rPr sz="1200" dirty="0">
                          <a:latin typeface="Lato"/>
                          <a:cs typeface="Lato"/>
                        </a:rPr>
                        <a:t>all</a:t>
                      </a:r>
                      <a:r>
                        <a:rPr sz="1200" spc="-15" dirty="0">
                          <a:latin typeface="Lato"/>
                          <a:cs typeface="Lato"/>
                        </a:rPr>
                        <a:t> </a:t>
                      </a:r>
                      <a:r>
                        <a:rPr sz="1200" dirty="0">
                          <a:latin typeface="Lato"/>
                          <a:cs typeface="Lato"/>
                        </a:rPr>
                        <a:t>non-PMB</a:t>
                      </a:r>
                      <a:r>
                        <a:rPr sz="1200" spc="-15" dirty="0">
                          <a:latin typeface="Lato"/>
                          <a:cs typeface="Lato"/>
                        </a:rPr>
                        <a:t> </a:t>
                      </a:r>
                      <a:r>
                        <a:rPr sz="1200" dirty="0">
                          <a:latin typeface="Lato"/>
                          <a:cs typeface="Lato"/>
                        </a:rPr>
                        <a:t>back</a:t>
                      </a:r>
                      <a:r>
                        <a:rPr sz="1200" spc="-20" dirty="0">
                          <a:latin typeface="Lato"/>
                          <a:cs typeface="Lato"/>
                        </a:rPr>
                        <a:t> </a:t>
                      </a:r>
                      <a:r>
                        <a:rPr sz="1200" spc="-10" dirty="0">
                          <a:latin typeface="Lato"/>
                          <a:cs typeface="Lato"/>
                        </a:rPr>
                        <a:t>surgeries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2"/>
                  </a:ext>
                </a:extLst>
              </a:tr>
              <a:tr h="407034">
                <a:tc>
                  <a:txBody>
                    <a:bodyPr/>
                    <a:lstStyle/>
                    <a:p>
                      <a:pPr marL="50165">
                        <a:lnSpc>
                          <a:spcPct val="100000"/>
                        </a:lnSpc>
                        <a:spcBef>
                          <a:spcPts val="165"/>
                        </a:spcBef>
                      </a:pPr>
                      <a:r>
                        <a:rPr sz="1200" spc="-10" dirty="0">
                          <a:latin typeface="Lato"/>
                          <a:cs typeface="Lato"/>
                        </a:rPr>
                        <a:t>Advanced/Specialised</a:t>
                      </a:r>
                      <a:r>
                        <a:rPr sz="1200" spc="80" dirty="0">
                          <a:latin typeface="Lato"/>
                          <a:cs typeface="Lato"/>
                        </a:rPr>
                        <a:t> </a:t>
                      </a:r>
                      <a:r>
                        <a:rPr sz="1200" spc="-10" dirty="0">
                          <a:latin typeface="Lato"/>
                          <a:cs typeface="Lato"/>
                        </a:rPr>
                        <a:t>Radiology</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95250">
                        <a:lnSpc>
                          <a:spcPct val="100000"/>
                        </a:lnSpc>
                        <a:spcBef>
                          <a:spcPts val="165"/>
                        </a:spcBef>
                      </a:pPr>
                      <a:r>
                        <a:rPr sz="1200" dirty="0">
                          <a:latin typeface="Lato"/>
                          <a:cs typeface="Lato"/>
                        </a:rPr>
                        <a:t>Combined</a:t>
                      </a:r>
                      <a:r>
                        <a:rPr sz="1200" spc="-30" dirty="0">
                          <a:latin typeface="Lato"/>
                          <a:cs typeface="Lato"/>
                        </a:rPr>
                        <a:t> </a:t>
                      </a:r>
                      <a:r>
                        <a:rPr sz="1200" dirty="0">
                          <a:latin typeface="Lato"/>
                          <a:cs typeface="Lato"/>
                        </a:rPr>
                        <a:t>limit:</a:t>
                      </a:r>
                      <a:r>
                        <a:rPr sz="1200" spc="-25" dirty="0">
                          <a:latin typeface="Lato"/>
                          <a:cs typeface="Lato"/>
                        </a:rPr>
                        <a:t> </a:t>
                      </a:r>
                      <a:r>
                        <a:rPr sz="1200" dirty="0">
                          <a:latin typeface="Lato"/>
                          <a:cs typeface="Lato"/>
                        </a:rPr>
                        <a:t>R24</a:t>
                      </a:r>
                      <a:r>
                        <a:rPr sz="1200" spc="-25" dirty="0">
                          <a:latin typeface="Lato"/>
                          <a:cs typeface="Lato"/>
                        </a:rPr>
                        <a:t> </a:t>
                      </a:r>
                      <a:r>
                        <a:rPr sz="1200" dirty="0">
                          <a:latin typeface="Lato"/>
                          <a:cs typeface="Lato"/>
                        </a:rPr>
                        <a:t>97</a:t>
                      </a:r>
                      <a:r>
                        <a:rPr lang="en-US" sz="1200" dirty="0">
                          <a:latin typeface="Lato"/>
                          <a:cs typeface="Lato"/>
                        </a:rPr>
                        <a:t>6.35</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family</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annum</a:t>
                      </a:r>
                      <a:r>
                        <a:rPr sz="1200" spc="-25" dirty="0">
                          <a:latin typeface="Lato"/>
                          <a:cs typeface="Lato"/>
                        </a:rPr>
                        <a:t> </a:t>
                      </a:r>
                      <a:r>
                        <a:rPr sz="1200" dirty="0">
                          <a:latin typeface="Lato"/>
                          <a:cs typeface="Lato"/>
                        </a:rPr>
                        <a:t>and</a:t>
                      </a:r>
                      <a:r>
                        <a:rPr sz="1200" spc="-25" dirty="0">
                          <a:latin typeface="Lato"/>
                          <a:cs typeface="Lato"/>
                        </a:rPr>
                        <a:t> </a:t>
                      </a:r>
                      <a:r>
                        <a:rPr sz="1200" dirty="0">
                          <a:latin typeface="Lato"/>
                          <a:cs typeface="Lato"/>
                        </a:rPr>
                        <a:t>a</a:t>
                      </a:r>
                      <a:r>
                        <a:rPr sz="1200" spc="-25" dirty="0">
                          <a:latin typeface="Lato"/>
                          <a:cs typeface="Lato"/>
                        </a:rPr>
                        <a:t> </a:t>
                      </a:r>
                      <a:r>
                        <a:rPr sz="1200" dirty="0">
                          <a:latin typeface="Lato"/>
                          <a:cs typeface="Lato"/>
                        </a:rPr>
                        <a:t>10%</a:t>
                      </a:r>
                      <a:r>
                        <a:rPr sz="1200" spc="-25" dirty="0">
                          <a:latin typeface="Lato"/>
                          <a:cs typeface="Lato"/>
                        </a:rPr>
                        <a:t> </a:t>
                      </a:r>
                      <a:r>
                        <a:rPr sz="1200" dirty="0">
                          <a:latin typeface="Lato"/>
                          <a:cs typeface="Lato"/>
                        </a:rPr>
                        <a:t>co-payment</a:t>
                      </a:r>
                      <a:r>
                        <a:rPr sz="1200" spc="-30" dirty="0">
                          <a:latin typeface="Lato"/>
                          <a:cs typeface="Lato"/>
                        </a:rPr>
                        <a:t> </a:t>
                      </a:r>
                      <a:r>
                        <a:rPr sz="1200" dirty="0">
                          <a:latin typeface="Lato"/>
                          <a:cs typeface="Lato"/>
                        </a:rPr>
                        <a:t>applicable</a:t>
                      </a:r>
                      <a:r>
                        <a:rPr sz="1200" spc="-25" dirty="0">
                          <a:latin typeface="Lato"/>
                          <a:cs typeface="Lato"/>
                        </a:rPr>
                        <a:t> for </a:t>
                      </a:r>
                      <a:r>
                        <a:rPr sz="1200" dirty="0">
                          <a:latin typeface="Lato"/>
                          <a:cs typeface="Lato"/>
                        </a:rPr>
                        <a:t>non-PMB</a:t>
                      </a:r>
                      <a:r>
                        <a:rPr sz="1200" spc="-10" dirty="0">
                          <a:latin typeface="Lato"/>
                          <a:cs typeface="Lato"/>
                        </a:rPr>
                        <a:t> </a:t>
                      </a:r>
                      <a:r>
                        <a:rPr sz="1200" dirty="0">
                          <a:latin typeface="Lato"/>
                          <a:cs typeface="Lato"/>
                        </a:rPr>
                        <a:t>MRI</a:t>
                      </a:r>
                      <a:r>
                        <a:rPr sz="1200" spc="-10" dirty="0">
                          <a:latin typeface="Lato"/>
                          <a:cs typeface="Lato"/>
                        </a:rPr>
                        <a:t> </a:t>
                      </a:r>
                      <a:r>
                        <a:rPr sz="1200" dirty="0">
                          <a:latin typeface="Lato"/>
                          <a:cs typeface="Lato"/>
                        </a:rPr>
                        <a:t>and</a:t>
                      </a:r>
                      <a:r>
                        <a:rPr sz="1200" spc="-10" dirty="0">
                          <a:latin typeface="Lato"/>
                          <a:cs typeface="Lato"/>
                        </a:rPr>
                        <a:t> </a:t>
                      </a:r>
                      <a:r>
                        <a:rPr sz="1200" dirty="0">
                          <a:latin typeface="Lato"/>
                          <a:cs typeface="Lato"/>
                        </a:rPr>
                        <a:t>CT</a:t>
                      </a:r>
                      <a:r>
                        <a:rPr sz="1200" spc="-5" dirty="0">
                          <a:latin typeface="Lato"/>
                          <a:cs typeface="Lato"/>
                        </a:rPr>
                        <a:t> </a:t>
                      </a:r>
                      <a:r>
                        <a:rPr sz="1200" spc="-20" dirty="0">
                          <a:latin typeface="Lato"/>
                          <a:cs typeface="Lato"/>
                        </a:rPr>
                        <a:t>scan</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3"/>
                  </a:ext>
                </a:extLst>
              </a:tr>
              <a:tr h="224154">
                <a:tc>
                  <a:txBody>
                    <a:bodyPr/>
                    <a:lstStyle/>
                    <a:p>
                      <a:pPr marL="50165">
                        <a:lnSpc>
                          <a:spcPct val="100000"/>
                        </a:lnSpc>
                        <a:spcBef>
                          <a:spcPts val="165"/>
                        </a:spcBef>
                      </a:pPr>
                      <a:r>
                        <a:rPr sz="1200" dirty="0">
                          <a:latin typeface="Lato"/>
                          <a:cs typeface="Lato"/>
                        </a:rPr>
                        <a:t>Hospice</a:t>
                      </a:r>
                      <a:r>
                        <a:rPr sz="1200" spc="-30" dirty="0">
                          <a:latin typeface="Lato"/>
                          <a:cs typeface="Lato"/>
                        </a:rPr>
                        <a:t> </a:t>
                      </a:r>
                      <a:r>
                        <a:rPr sz="1200" dirty="0">
                          <a:latin typeface="Lato"/>
                          <a:cs typeface="Lato"/>
                        </a:rPr>
                        <a:t>&amp;</a:t>
                      </a:r>
                      <a:r>
                        <a:rPr sz="1200" spc="-25" dirty="0">
                          <a:latin typeface="Lato"/>
                          <a:cs typeface="Lato"/>
                        </a:rPr>
                        <a:t> </a:t>
                      </a:r>
                      <a:r>
                        <a:rPr sz="1200" dirty="0">
                          <a:latin typeface="Lato"/>
                          <a:cs typeface="Lato"/>
                        </a:rPr>
                        <a:t>Private</a:t>
                      </a:r>
                      <a:r>
                        <a:rPr sz="1200" spc="-30" dirty="0">
                          <a:latin typeface="Lato"/>
                          <a:cs typeface="Lato"/>
                        </a:rPr>
                        <a:t> </a:t>
                      </a:r>
                      <a:r>
                        <a:rPr sz="1200" spc="-10" dirty="0">
                          <a:latin typeface="Lato"/>
                          <a:cs typeface="Lato"/>
                        </a:rPr>
                        <a:t>Nursing</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Limit</a:t>
                      </a:r>
                      <a:r>
                        <a:rPr sz="1200" spc="-35" dirty="0">
                          <a:latin typeface="Lato"/>
                          <a:cs typeface="Lato"/>
                        </a:rPr>
                        <a:t> </a:t>
                      </a:r>
                      <a:r>
                        <a:rPr sz="1200" dirty="0">
                          <a:latin typeface="Lato"/>
                          <a:cs typeface="Lato"/>
                        </a:rPr>
                        <a:t>introduced</a:t>
                      </a:r>
                      <a:r>
                        <a:rPr sz="1200" spc="-30" dirty="0">
                          <a:latin typeface="Lato"/>
                          <a:cs typeface="Lato"/>
                        </a:rPr>
                        <a:t> </a:t>
                      </a:r>
                      <a:r>
                        <a:rPr sz="1200" dirty="0">
                          <a:latin typeface="Lato"/>
                          <a:cs typeface="Lato"/>
                        </a:rPr>
                        <a:t>R6</a:t>
                      </a:r>
                      <a:r>
                        <a:rPr sz="1200" spc="-30" dirty="0">
                          <a:latin typeface="Lato"/>
                          <a:cs typeface="Lato"/>
                        </a:rPr>
                        <a:t> </a:t>
                      </a:r>
                      <a:r>
                        <a:rPr sz="1200" dirty="0">
                          <a:latin typeface="Lato"/>
                          <a:cs typeface="Lato"/>
                        </a:rPr>
                        <a:t>069</a:t>
                      </a:r>
                      <a:r>
                        <a:rPr sz="1200" spc="-30" dirty="0">
                          <a:latin typeface="Lato"/>
                          <a:cs typeface="Lato"/>
                        </a:rPr>
                        <a:t> </a:t>
                      </a:r>
                      <a:r>
                        <a:rPr sz="1200" spc="-25" dirty="0">
                          <a:latin typeface="Lato"/>
                          <a:cs typeface="Lato"/>
                        </a:rPr>
                        <a:t>pf</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4"/>
                  </a:ext>
                </a:extLst>
              </a:tr>
              <a:tr h="407034">
                <a:tc rowSpan="2">
                  <a:txBody>
                    <a:bodyPr/>
                    <a:lstStyle/>
                    <a:p>
                      <a:pPr marL="50165">
                        <a:lnSpc>
                          <a:spcPct val="100000"/>
                        </a:lnSpc>
                        <a:spcBef>
                          <a:spcPts val="165"/>
                        </a:spcBef>
                      </a:pPr>
                      <a:r>
                        <a:rPr sz="1200" dirty="0">
                          <a:latin typeface="Lato"/>
                          <a:cs typeface="Lato"/>
                        </a:rPr>
                        <a:t>Internal</a:t>
                      </a:r>
                      <a:r>
                        <a:rPr sz="1200" spc="-2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External</a:t>
                      </a:r>
                      <a:r>
                        <a:rPr sz="1200" spc="-20" dirty="0">
                          <a:latin typeface="Lato"/>
                          <a:cs typeface="Lato"/>
                        </a:rPr>
                        <a:t> </a:t>
                      </a:r>
                      <a:r>
                        <a:rPr sz="1200" spc="-10" dirty="0">
                          <a:latin typeface="Lato"/>
                          <a:cs typeface="Lato"/>
                        </a:rPr>
                        <a:t>Prosthesis</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454025">
                        <a:lnSpc>
                          <a:spcPct val="100000"/>
                        </a:lnSpc>
                        <a:spcBef>
                          <a:spcPts val="165"/>
                        </a:spcBef>
                      </a:pPr>
                      <a:r>
                        <a:rPr sz="1200" dirty="0">
                          <a:latin typeface="Lato"/>
                          <a:cs typeface="Lato"/>
                        </a:rPr>
                        <a:t>Aphakic</a:t>
                      </a:r>
                      <a:r>
                        <a:rPr sz="1200" spc="-20" dirty="0">
                          <a:latin typeface="Lato"/>
                          <a:cs typeface="Lato"/>
                        </a:rPr>
                        <a:t> </a:t>
                      </a:r>
                      <a:r>
                        <a:rPr sz="1200" dirty="0">
                          <a:latin typeface="Lato"/>
                          <a:cs typeface="Lato"/>
                        </a:rPr>
                        <a:t>Lenses</a:t>
                      </a:r>
                      <a:r>
                        <a:rPr sz="1200" spc="-15" dirty="0">
                          <a:latin typeface="Lato"/>
                          <a:cs typeface="Lato"/>
                        </a:rPr>
                        <a:t> </a:t>
                      </a:r>
                      <a:r>
                        <a:rPr sz="1200" dirty="0">
                          <a:latin typeface="Lato"/>
                          <a:cs typeface="Lato"/>
                        </a:rPr>
                        <a:t>(Subject</a:t>
                      </a:r>
                      <a:r>
                        <a:rPr sz="1200" spc="-15" dirty="0">
                          <a:latin typeface="Lato"/>
                          <a:cs typeface="Lato"/>
                        </a:rPr>
                        <a:t> </a:t>
                      </a:r>
                      <a:r>
                        <a:rPr sz="1200" dirty="0">
                          <a:latin typeface="Lato"/>
                          <a:cs typeface="Lato"/>
                        </a:rPr>
                        <a:t>to</a:t>
                      </a:r>
                      <a:r>
                        <a:rPr sz="1200" spc="-15" dirty="0">
                          <a:latin typeface="Lato"/>
                          <a:cs typeface="Lato"/>
                        </a:rPr>
                        <a:t> </a:t>
                      </a:r>
                      <a:r>
                        <a:rPr sz="1200" dirty="0">
                          <a:latin typeface="Lato"/>
                          <a:cs typeface="Lato"/>
                        </a:rPr>
                        <a:t>protocol</a:t>
                      </a:r>
                      <a:r>
                        <a:rPr sz="1200" spc="-15" dirty="0">
                          <a:latin typeface="Lato"/>
                          <a:cs typeface="Lato"/>
                        </a:rPr>
                        <a:t> </a:t>
                      </a:r>
                      <a:r>
                        <a:rPr sz="1200" dirty="0">
                          <a:latin typeface="Lato"/>
                          <a:cs typeface="Lato"/>
                        </a:rPr>
                        <a:t>and</a:t>
                      </a:r>
                      <a:r>
                        <a:rPr sz="1200" spc="-15" dirty="0">
                          <a:latin typeface="Lato"/>
                          <a:cs typeface="Lato"/>
                        </a:rPr>
                        <a:t> </a:t>
                      </a:r>
                      <a:r>
                        <a:rPr sz="1200" dirty="0">
                          <a:latin typeface="Lato"/>
                          <a:cs typeface="Lato"/>
                        </a:rPr>
                        <a:t>PMBs).</a:t>
                      </a:r>
                      <a:r>
                        <a:rPr sz="1200" spc="-15" dirty="0">
                          <a:latin typeface="Lato"/>
                          <a:cs typeface="Lato"/>
                        </a:rPr>
                        <a:t> </a:t>
                      </a:r>
                      <a:r>
                        <a:rPr sz="1200" dirty="0">
                          <a:latin typeface="Lato"/>
                          <a:cs typeface="Lato"/>
                        </a:rPr>
                        <a:t>Subject</a:t>
                      </a:r>
                      <a:r>
                        <a:rPr sz="1200" spc="-15" dirty="0">
                          <a:latin typeface="Lato"/>
                          <a:cs typeface="Lato"/>
                        </a:rPr>
                        <a:t> </a:t>
                      </a:r>
                      <a:r>
                        <a:rPr sz="1200" dirty="0">
                          <a:latin typeface="Lato"/>
                          <a:cs typeface="Lato"/>
                        </a:rPr>
                        <a:t>to</a:t>
                      </a:r>
                      <a:r>
                        <a:rPr sz="1200" spc="-15" dirty="0">
                          <a:latin typeface="Lato"/>
                          <a:cs typeface="Lato"/>
                        </a:rPr>
                        <a:t> </a:t>
                      </a:r>
                      <a:r>
                        <a:rPr sz="1200" spc="-10" dirty="0">
                          <a:latin typeface="Lato"/>
                          <a:cs typeface="Lato"/>
                        </a:rPr>
                        <a:t>overall</a:t>
                      </a:r>
                      <a:r>
                        <a:rPr sz="1200" spc="-15" dirty="0">
                          <a:latin typeface="Lato"/>
                          <a:cs typeface="Lato"/>
                        </a:rPr>
                        <a:t> </a:t>
                      </a:r>
                      <a:r>
                        <a:rPr sz="1200" dirty="0">
                          <a:latin typeface="Lato"/>
                          <a:cs typeface="Lato"/>
                        </a:rPr>
                        <a:t>prosthesis</a:t>
                      </a:r>
                      <a:r>
                        <a:rPr sz="1200" spc="-15" dirty="0">
                          <a:latin typeface="Lato"/>
                          <a:cs typeface="Lato"/>
                        </a:rPr>
                        <a:t> </a:t>
                      </a:r>
                      <a:r>
                        <a:rPr sz="1200" spc="-10" dirty="0">
                          <a:latin typeface="Lato"/>
                          <a:cs typeface="Lato"/>
                        </a:rPr>
                        <a:t>limit, </a:t>
                      </a:r>
                      <a:r>
                        <a:rPr sz="1200" dirty="0">
                          <a:latin typeface="Lato"/>
                          <a:cs typeface="Lato"/>
                        </a:rPr>
                        <a:t>at</a:t>
                      </a:r>
                      <a:r>
                        <a:rPr sz="1200" spc="-25" dirty="0">
                          <a:latin typeface="Lato"/>
                          <a:cs typeface="Lato"/>
                        </a:rPr>
                        <a:t> </a:t>
                      </a:r>
                      <a:r>
                        <a:rPr sz="1200" dirty="0">
                          <a:latin typeface="Lato"/>
                          <a:cs typeface="Lato"/>
                        </a:rPr>
                        <a:t>R6</a:t>
                      </a:r>
                      <a:r>
                        <a:rPr sz="1200" spc="-25" dirty="0">
                          <a:latin typeface="Lato"/>
                          <a:cs typeface="Lato"/>
                        </a:rPr>
                        <a:t> </a:t>
                      </a:r>
                      <a:r>
                        <a:rPr sz="1200" dirty="0">
                          <a:latin typeface="Lato"/>
                          <a:cs typeface="Lato"/>
                        </a:rPr>
                        <a:t>774</a:t>
                      </a:r>
                      <a:r>
                        <a:rPr sz="1200" spc="-25" dirty="0">
                          <a:latin typeface="Lato"/>
                          <a:cs typeface="Lato"/>
                        </a:rPr>
                        <a:t> </a:t>
                      </a:r>
                      <a:r>
                        <a:rPr sz="1200" dirty="0">
                          <a:latin typeface="Lato"/>
                          <a:cs typeface="Lato"/>
                        </a:rPr>
                        <a:t>per</a:t>
                      </a:r>
                      <a:r>
                        <a:rPr sz="1200" spc="-20" dirty="0">
                          <a:latin typeface="Lato"/>
                          <a:cs typeface="Lato"/>
                        </a:rPr>
                        <a:t> </a:t>
                      </a:r>
                      <a:r>
                        <a:rPr sz="1200" dirty="0">
                          <a:latin typeface="Lato"/>
                          <a:cs typeface="Lato"/>
                        </a:rPr>
                        <a:t>beneficiary</a:t>
                      </a:r>
                      <a:r>
                        <a:rPr sz="1200" spc="-25" dirty="0">
                          <a:latin typeface="Lato"/>
                          <a:cs typeface="Lato"/>
                        </a:rPr>
                        <a:t> </a:t>
                      </a:r>
                      <a:r>
                        <a:rPr sz="1200" dirty="0">
                          <a:latin typeface="Lato"/>
                          <a:cs typeface="Lato"/>
                        </a:rPr>
                        <a:t>per</a:t>
                      </a:r>
                      <a:r>
                        <a:rPr sz="1200" spc="-25" dirty="0">
                          <a:latin typeface="Lato"/>
                          <a:cs typeface="Lato"/>
                        </a:rPr>
                        <a:t> </a:t>
                      </a:r>
                      <a:r>
                        <a:rPr sz="1200" spc="-20" dirty="0">
                          <a:latin typeface="Lato"/>
                          <a:cs typeface="Lato"/>
                        </a:rPr>
                        <a:t>lens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5"/>
                  </a:ext>
                </a:extLst>
              </a:tr>
              <a:tr h="224154">
                <a:tc vMerge="1">
                  <a:txBody>
                    <a:bodyPr/>
                    <a:lstStyle/>
                    <a:p>
                      <a:pPr>
                        <a:lnSpc>
                          <a:spcPct val="100000"/>
                        </a:lnSpc>
                      </a:pPr>
                      <a:endParaRPr sz="12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Cardiac</a:t>
                      </a:r>
                      <a:r>
                        <a:rPr sz="1200" spc="-25" dirty="0">
                          <a:latin typeface="Lato"/>
                          <a:cs typeface="Lato"/>
                        </a:rPr>
                        <a:t> </a:t>
                      </a:r>
                      <a:r>
                        <a:rPr sz="1200" dirty="0">
                          <a:latin typeface="Lato"/>
                          <a:cs typeface="Lato"/>
                        </a:rPr>
                        <a:t>Stents</a:t>
                      </a:r>
                      <a:r>
                        <a:rPr sz="1200" spc="-25" dirty="0">
                          <a:latin typeface="Lato"/>
                          <a:cs typeface="Lato"/>
                        </a:rPr>
                        <a:t> </a:t>
                      </a:r>
                      <a:r>
                        <a:rPr sz="1200" dirty="0">
                          <a:latin typeface="Lato"/>
                          <a:cs typeface="Lato"/>
                        </a:rPr>
                        <a:t>Limited</a:t>
                      </a:r>
                      <a:r>
                        <a:rPr sz="1200" spc="-25" dirty="0">
                          <a:latin typeface="Lato"/>
                          <a:cs typeface="Lato"/>
                        </a:rPr>
                        <a:t> </a:t>
                      </a:r>
                      <a:r>
                        <a:rPr sz="1200" dirty="0">
                          <a:latin typeface="Lato"/>
                          <a:cs typeface="Lato"/>
                        </a:rPr>
                        <a:t>to</a:t>
                      </a:r>
                      <a:r>
                        <a:rPr sz="1200" spc="-25" dirty="0">
                          <a:latin typeface="Lato"/>
                          <a:cs typeface="Lato"/>
                        </a:rPr>
                        <a:t> </a:t>
                      </a:r>
                      <a:r>
                        <a:rPr sz="1200" dirty="0">
                          <a:latin typeface="Lato"/>
                          <a:cs typeface="Lato"/>
                        </a:rPr>
                        <a:t>three</a:t>
                      </a:r>
                      <a:r>
                        <a:rPr sz="1200" spc="-25" dirty="0">
                          <a:latin typeface="Lato"/>
                          <a:cs typeface="Lato"/>
                        </a:rPr>
                        <a:t> </a:t>
                      </a:r>
                      <a:r>
                        <a:rPr sz="1200" dirty="0">
                          <a:latin typeface="Lato"/>
                          <a:cs typeface="Lato"/>
                        </a:rPr>
                        <a:t>(3)</a:t>
                      </a:r>
                      <a:r>
                        <a:rPr sz="1200" spc="-25" dirty="0">
                          <a:latin typeface="Lato"/>
                          <a:cs typeface="Lato"/>
                        </a:rPr>
                        <a:t> </a:t>
                      </a:r>
                      <a:r>
                        <a:rPr sz="1200" dirty="0">
                          <a:latin typeface="Lato"/>
                          <a:cs typeface="Lato"/>
                        </a:rPr>
                        <a:t>cardiac</a:t>
                      </a:r>
                      <a:r>
                        <a:rPr sz="1200" spc="-20" dirty="0">
                          <a:latin typeface="Lato"/>
                          <a:cs typeface="Lato"/>
                        </a:rPr>
                        <a:t> </a:t>
                      </a:r>
                      <a:r>
                        <a:rPr sz="1200" dirty="0">
                          <a:latin typeface="Lato"/>
                          <a:cs typeface="Lato"/>
                        </a:rPr>
                        <a:t>stents</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family</a:t>
                      </a:r>
                      <a:r>
                        <a:rPr sz="1200" spc="-25" dirty="0">
                          <a:latin typeface="Lato"/>
                          <a:cs typeface="Lato"/>
                        </a:rPr>
                        <a:t> </a:t>
                      </a:r>
                      <a:r>
                        <a:rPr sz="1200" dirty="0">
                          <a:latin typeface="Lato"/>
                          <a:cs typeface="Lato"/>
                        </a:rPr>
                        <a:t>per</a:t>
                      </a:r>
                      <a:r>
                        <a:rPr sz="1200" spc="-25" dirty="0">
                          <a:latin typeface="Lato"/>
                          <a:cs typeface="Lato"/>
                        </a:rPr>
                        <a:t> </a:t>
                      </a:r>
                      <a:r>
                        <a:rPr sz="1200" spc="-10" dirty="0">
                          <a:latin typeface="Lato"/>
                          <a:cs typeface="Lato"/>
                        </a:rPr>
                        <a:t>annum</a:t>
                      </a:r>
                      <a:r>
                        <a:rPr lang="en-US" sz="1200" spc="-10" dirty="0">
                          <a:latin typeface="Lato"/>
                          <a:cs typeface="Lato"/>
                        </a:rPr>
                        <a:t> unless PMB. Vascular stents limited to two (2) per family per annum unless PMB</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6"/>
                  </a:ext>
                </a:extLst>
              </a:tr>
              <a:tr h="407034">
                <a:tc>
                  <a:txBody>
                    <a:bodyPr/>
                    <a:lstStyle/>
                    <a:p>
                      <a:pPr marL="50165" marR="165100">
                        <a:lnSpc>
                          <a:spcPct val="100000"/>
                        </a:lnSpc>
                        <a:spcBef>
                          <a:spcPts val="165"/>
                        </a:spcBef>
                      </a:pPr>
                      <a:r>
                        <a:rPr sz="1200" dirty="0">
                          <a:latin typeface="Lato"/>
                          <a:cs typeface="Lato"/>
                        </a:rPr>
                        <a:t>Pharmacy</a:t>
                      </a:r>
                      <a:r>
                        <a:rPr sz="1200" spc="-20" dirty="0">
                          <a:latin typeface="Lato"/>
                          <a:cs typeface="Lato"/>
                        </a:rPr>
                        <a:t> </a:t>
                      </a:r>
                      <a:r>
                        <a:rPr sz="1200" dirty="0">
                          <a:latin typeface="Lato"/>
                          <a:cs typeface="Lato"/>
                        </a:rPr>
                        <a:t>Advice</a:t>
                      </a:r>
                      <a:r>
                        <a:rPr sz="1200" spc="-15" dirty="0">
                          <a:latin typeface="Lato"/>
                          <a:cs typeface="Lato"/>
                        </a:rPr>
                        <a:t> </a:t>
                      </a:r>
                      <a:r>
                        <a:rPr sz="1200" dirty="0">
                          <a:latin typeface="Lato"/>
                          <a:cs typeface="Lato"/>
                        </a:rPr>
                        <a:t>Therapy</a:t>
                      </a:r>
                      <a:r>
                        <a:rPr sz="1200" spc="-20" dirty="0">
                          <a:latin typeface="Lato"/>
                          <a:cs typeface="Lato"/>
                        </a:rPr>
                        <a:t> </a:t>
                      </a:r>
                      <a:r>
                        <a:rPr sz="1200" spc="-30" dirty="0">
                          <a:latin typeface="Lato"/>
                          <a:cs typeface="Lato"/>
                        </a:rPr>
                        <a:t>(OTC)</a:t>
                      </a:r>
                      <a:r>
                        <a:rPr sz="1200" spc="-15" dirty="0">
                          <a:latin typeface="Lato"/>
                          <a:cs typeface="Lato"/>
                        </a:rPr>
                        <a:t> </a:t>
                      </a:r>
                      <a:r>
                        <a:rPr sz="1200" spc="-10" dirty="0">
                          <a:latin typeface="Lato"/>
                          <a:cs typeface="Lato"/>
                        </a:rPr>
                        <a:t>Medication</a:t>
                      </a:r>
                      <a:r>
                        <a:rPr sz="1200" spc="-15" dirty="0">
                          <a:latin typeface="Lato"/>
                          <a:cs typeface="Lato"/>
                        </a:rPr>
                        <a:t> </a:t>
                      </a:r>
                      <a:r>
                        <a:rPr sz="1200" dirty="0">
                          <a:latin typeface="Lato"/>
                          <a:cs typeface="Lato"/>
                        </a:rPr>
                        <a:t>–</a:t>
                      </a:r>
                      <a:r>
                        <a:rPr sz="1200" spc="-20" dirty="0">
                          <a:latin typeface="Lato"/>
                          <a:cs typeface="Lato"/>
                        </a:rPr>
                        <a:t> </a:t>
                      </a:r>
                      <a:r>
                        <a:rPr sz="1200" dirty="0">
                          <a:latin typeface="Lato"/>
                          <a:cs typeface="Lato"/>
                        </a:rPr>
                        <a:t>Subject</a:t>
                      </a:r>
                      <a:r>
                        <a:rPr sz="1200" spc="-15" dirty="0">
                          <a:latin typeface="Lato"/>
                          <a:cs typeface="Lato"/>
                        </a:rPr>
                        <a:t> </a:t>
                      </a:r>
                      <a:r>
                        <a:rPr sz="1200" dirty="0">
                          <a:latin typeface="Lato"/>
                          <a:cs typeface="Lato"/>
                        </a:rPr>
                        <a:t>to</a:t>
                      </a:r>
                      <a:r>
                        <a:rPr sz="1200" spc="-15" dirty="0">
                          <a:latin typeface="Lato"/>
                          <a:cs typeface="Lato"/>
                        </a:rPr>
                        <a:t> </a:t>
                      </a:r>
                      <a:r>
                        <a:rPr sz="1200" spc="-20" dirty="0">
                          <a:latin typeface="Lato"/>
                          <a:cs typeface="Lato"/>
                        </a:rPr>
                        <a:t>Sub- </a:t>
                      </a:r>
                      <a:r>
                        <a:rPr sz="1200" dirty="0">
                          <a:latin typeface="Lato"/>
                          <a:cs typeface="Lato"/>
                        </a:rPr>
                        <a:t>limit for Acute </a:t>
                      </a:r>
                      <a:r>
                        <a:rPr sz="1200" spc="-10" dirty="0">
                          <a:latin typeface="Lato"/>
                          <a:cs typeface="Lato"/>
                        </a:rPr>
                        <a:t>Medication</a:t>
                      </a:r>
                      <a:r>
                        <a:rPr sz="1200" dirty="0">
                          <a:latin typeface="Lato"/>
                          <a:cs typeface="Lato"/>
                        </a:rPr>
                        <a:t> - Subject to </a:t>
                      </a:r>
                      <a:r>
                        <a:rPr sz="1200" spc="-10" dirty="0">
                          <a:latin typeface="Lato"/>
                          <a:cs typeface="Lato"/>
                        </a:rPr>
                        <a:t>Day-</a:t>
                      </a:r>
                      <a:r>
                        <a:rPr sz="1200" dirty="0">
                          <a:latin typeface="Lato"/>
                          <a:cs typeface="Lato"/>
                        </a:rPr>
                        <a:t>to-Day </a:t>
                      </a:r>
                      <a:r>
                        <a:rPr sz="1200" spc="-10" dirty="0">
                          <a:latin typeface="Lato"/>
                          <a:cs typeface="Lato"/>
                        </a:rPr>
                        <a:t>limit</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435609">
                        <a:lnSpc>
                          <a:spcPct val="100000"/>
                        </a:lnSpc>
                        <a:spcBef>
                          <a:spcPts val="165"/>
                        </a:spcBef>
                      </a:pPr>
                      <a:r>
                        <a:rPr sz="1200" dirty="0">
                          <a:latin typeface="Lato"/>
                          <a:cs typeface="Lato"/>
                        </a:rPr>
                        <a:t>Sub</a:t>
                      </a:r>
                      <a:r>
                        <a:rPr sz="1200" spc="-20" dirty="0">
                          <a:latin typeface="Lato"/>
                          <a:cs typeface="Lato"/>
                        </a:rPr>
                        <a:t> </a:t>
                      </a:r>
                      <a:r>
                        <a:rPr sz="1200" dirty="0">
                          <a:latin typeface="Lato"/>
                          <a:cs typeface="Lato"/>
                        </a:rPr>
                        <a:t>-</a:t>
                      </a:r>
                      <a:r>
                        <a:rPr sz="1200" spc="-20" dirty="0">
                          <a:latin typeface="Lato"/>
                          <a:cs typeface="Lato"/>
                        </a:rPr>
                        <a:t> </a:t>
                      </a:r>
                      <a:r>
                        <a:rPr sz="1200" dirty="0">
                          <a:latin typeface="Lato"/>
                          <a:cs typeface="Lato"/>
                        </a:rPr>
                        <a:t>Limited</a:t>
                      </a:r>
                      <a:r>
                        <a:rPr sz="1200" spc="200" dirty="0">
                          <a:latin typeface="Lato"/>
                          <a:cs typeface="Lato"/>
                        </a:rPr>
                        <a:t> </a:t>
                      </a:r>
                      <a:r>
                        <a:rPr sz="1200" dirty="0">
                          <a:latin typeface="Lato"/>
                          <a:cs typeface="Lato"/>
                        </a:rPr>
                        <a:t>introduced</a:t>
                      </a:r>
                      <a:r>
                        <a:rPr sz="1200" spc="-20" dirty="0">
                          <a:latin typeface="Lato"/>
                          <a:cs typeface="Lato"/>
                        </a:rPr>
                        <a:t> </a:t>
                      </a:r>
                      <a:r>
                        <a:rPr sz="1200" dirty="0">
                          <a:latin typeface="Lato"/>
                          <a:cs typeface="Lato"/>
                        </a:rPr>
                        <a:t>R2</a:t>
                      </a:r>
                      <a:r>
                        <a:rPr sz="1200" spc="-20" dirty="0">
                          <a:latin typeface="Lato"/>
                          <a:cs typeface="Lato"/>
                        </a:rPr>
                        <a:t> </a:t>
                      </a:r>
                      <a:r>
                        <a:rPr sz="1200" dirty="0">
                          <a:latin typeface="Lato"/>
                          <a:cs typeface="Lato"/>
                        </a:rPr>
                        <a:t>442</a:t>
                      </a:r>
                      <a:r>
                        <a:rPr sz="1200" spc="-20" dirty="0">
                          <a:latin typeface="Lato"/>
                          <a:cs typeface="Lato"/>
                        </a:rPr>
                        <a:t> </a:t>
                      </a:r>
                      <a:r>
                        <a:rPr sz="1200" dirty="0">
                          <a:latin typeface="Lato"/>
                          <a:cs typeface="Lato"/>
                        </a:rPr>
                        <a:t>per</a:t>
                      </a:r>
                      <a:r>
                        <a:rPr sz="1200" spc="-20" dirty="0">
                          <a:latin typeface="Lato"/>
                          <a:cs typeface="Lato"/>
                        </a:rPr>
                        <a:t> </a:t>
                      </a:r>
                      <a:r>
                        <a:rPr sz="1200" dirty="0">
                          <a:latin typeface="Lato"/>
                          <a:cs typeface="Lato"/>
                        </a:rPr>
                        <a:t>family</a:t>
                      </a:r>
                      <a:r>
                        <a:rPr sz="1200" spc="-15" dirty="0">
                          <a:latin typeface="Lato"/>
                          <a:cs typeface="Lato"/>
                        </a:rPr>
                        <a:t> </a:t>
                      </a:r>
                      <a:r>
                        <a:rPr sz="1200" dirty="0">
                          <a:latin typeface="Lato"/>
                          <a:cs typeface="Lato"/>
                        </a:rPr>
                        <a:t>per</a:t>
                      </a:r>
                      <a:r>
                        <a:rPr sz="1200" spc="-20" dirty="0">
                          <a:latin typeface="Lato"/>
                          <a:cs typeface="Lato"/>
                        </a:rPr>
                        <a:t> </a:t>
                      </a:r>
                      <a:r>
                        <a:rPr sz="1200" dirty="0">
                          <a:latin typeface="Lato"/>
                          <a:cs typeface="Lato"/>
                        </a:rPr>
                        <a:t>annum.</a:t>
                      </a:r>
                      <a:r>
                        <a:rPr sz="1200" spc="-20" dirty="0">
                          <a:latin typeface="Lato"/>
                          <a:cs typeface="Lato"/>
                        </a:rPr>
                        <a:t> </a:t>
                      </a:r>
                      <a:r>
                        <a:rPr sz="1200" dirty="0">
                          <a:latin typeface="Lato"/>
                          <a:cs typeface="Lato"/>
                        </a:rPr>
                        <a:t>Maximum</a:t>
                      </a:r>
                      <a:r>
                        <a:rPr sz="1200" spc="-20" dirty="0">
                          <a:latin typeface="Lato"/>
                          <a:cs typeface="Lato"/>
                        </a:rPr>
                        <a:t> </a:t>
                      </a:r>
                      <a:r>
                        <a:rPr sz="1200" dirty="0">
                          <a:latin typeface="Lato"/>
                          <a:cs typeface="Lato"/>
                        </a:rPr>
                        <a:t>R181</a:t>
                      </a:r>
                      <a:r>
                        <a:rPr sz="1200" spc="-20" dirty="0">
                          <a:latin typeface="Lato"/>
                          <a:cs typeface="Lato"/>
                        </a:rPr>
                        <a:t> </a:t>
                      </a:r>
                      <a:r>
                        <a:rPr sz="1200" dirty="0">
                          <a:latin typeface="Lato"/>
                          <a:cs typeface="Lato"/>
                        </a:rPr>
                        <a:t>per</a:t>
                      </a:r>
                      <a:r>
                        <a:rPr sz="1200" spc="-15" dirty="0">
                          <a:latin typeface="Lato"/>
                          <a:cs typeface="Lato"/>
                        </a:rPr>
                        <a:t> </a:t>
                      </a:r>
                      <a:r>
                        <a:rPr sz="1200" spc="-10" dirty="0">
                          <a:latin typeface="Lato"/>
                          <a:cs typeface="Lato"/>
                        </a:rPr>
                        <a:t>script. </a:t>
                      </a:r>
                      <a:r>
                        <a:rPr sz="1200" dirty="0">
                          <a:latin typeface="Lato"/>
                          <a:cs typeface="Lato"/>
                        </a:rPr>
                        <a:t>Vitamins</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listing</a:t>
                      </a:r>
                      <a:r>
                        <a:rPr sz="1200" spc="-25" dirty="0">
                          <a:latin typeface="Lato"/>
                          <a:cs typeface="Lato"/>
                        </a:rPr>
                        <a:t> </a:t>
                      </a:r>
                      <a:r>
                        <a:rPr sz="1200" dirty="0">
                          <a:latin typeface="Lato"/>
                          <a:cs typeface="Lato"/>
                        </a:rPr>
                        <a:t>now</a:t>
                      </a:r>
                      <a:r>
                        <a:rPr sz="1200" spc="-25" dirty="0">
                          <a:latin typeface="Lato"/>
                          <a:cs typeface="Lato"/>
                        </a:rPr>
                        <a:t> </a:t>
                      </a:r>
                      <a:r>
                        <a:rPr sz="1200" spc="-10" dirty="0">
                          <a:latin typeface="Lato"/>
                          <a:cs typeface="Lato"/>
                        </a:rPr>
                        <a:t>available</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7"/>
                  </a:ext>
                </a:extLst>
              </a:tr>
            </a:tbl>
          </a:graphicData>
        </a:graphic>
      </p:graphicFrame>
      <p:grpSp>
        <p:nvGrpSpPr>
          <p:cNvPr id="7" name="Group 6">
            <a:extLst>
              <a:ext uri="{FF2B5EF4-FFF2-40B4-BE49-F238E27FC236}">
                <a16:creationId xmlns:a16="http://schemas.microsoft.com/office/drawing/2014/main" id="{8A27DC7B-4BC9-90ED-09E3-73D081BFCFBB}"/>
              </a:ext>
            </a:extLst>
          </p:cNvPr>
          <p:cNvGrpSpPr/>
          <p:nvPr/>
        </p:nvGrpSpPr>
        <p:grpSpPr>
          <a:xfrm>
            <a:off x="291998" y="1802042"/>
            <a:ext cx="655955" cy="677310"/>
            <a:chOff x="10893969" y="2860498"/>
            <a:chExt cx="655955" cy="677310"/>
          </a:xfrm>
        </p:grpSpPr>
        <p:grpSp>
          <p:nvGrpSpPr>
            <p:cNvPr id="8" name="object 56">
              <a:extLst>
                <a:ext uri="{FF2B5EF4-FFF2-40B4-BE49-F238E27FC236}">
                  <a16:creationId xmlns:a16="http://schemas.microsoft.com/office/drawing/2014/main" id="{AEA3F276-DEB3-55FC-E135-33FC8A706DDC}"/>
                </a:ext>
              </a:extLst>
            </p:cNvPr>
            <p:cNvGrpSpPr/>
            <p:nvPr/>
          </p:nvGrpSpPr>
          <p:grpSpPr>
            <a:xfrm>
              <a:off x="10893969" y="2881853"/>
              <a:ext cx="655955" cy="655955"/>
              <a:chOff x="8670443" y="3563886"/>
              <a:chExt cx="655955" cy="655955"/>
            </a:xfrm>
          </p:grpSpPr>
          <p:pic>
            <p:nvPicPr>
              <p:cNvPr id="10" name="object 57">
                <a:extLst>
                  <a:ext uri="{FF2B5EF4-FFF2-40B4-BE49-F238E27FC236}">
                    <a16:creationId xmlns:a16="http://schemas.microsoft.com/office/drawing/2014/main" id="{A12D9A26-21B1-23E9-FCD6-762EA8D54D90}"/>
                  </a:ext>
                </a:extLst>
              </p:cNvPr>
              <p:cNvPicPr/>
              <p:nvPr/>
            </p:nvPicPr>
            <p:blipFill>
              <a:blip r:embed="rId3" cstate="print"/>
              <a:stretch>
                <a:fillRect/>
              </a:stretch>
            </p:blipFill>
            <p:spPr>
              <a:xfrm>
                <a:off x="8670443" y="3563886"/>
                <a:ext cx="655368" cy="655370"/>
              </a:xfrm>
              <a:prstGeom prst="rect">
                <a:avLst/>
              </a:prstGeom>
            </p:spPr>
          </p:pic>
          <p:pic>
            <p:nvPicPr>
              <p:cNvPr id="11" name="object 58">
                <a:extLst>
                  <a:ext uri="{FF2B5EF4-FFF2-40B4-BE49-F238E27FC236}">
                    <a16:creationId xmlns:a16="http://schemas.microsoft.com/office/drawing/2014/main" id="{E446EEA3-C5F2-9298-79BF-CAB18D59B6D1}"/>
                  </a:ext>
                </a:extLst>
              </p:cNvPr>
              <p:cNvPicPr/>
              <p:nvPr/>
            </p:nvPicPr>
            <p:blipFill>
              <a:blip r:embed="rId4" cstate="print"/>
              <a:stretch>
                <a:fillRect/>
              </a:stretch>
            </p:blipFill>
            <p:spPr>
              <a:xfrm>
                <a:off x="8844673" y="3948925"/>
                <a:ext cx="330631" cy="251460"/>
              </a:xfrm>
              <a:prstGeom prst="rect">
                <a:avLst/>
              </a:prstGeom>
            </p:spPr>
          </p:pic>
        </p:grpSp>
        <p:sp>
          <p:nvSpPr>
            <p:cNvPr id="9" name="object 59">
              <a:extLst>
                <a:ext uri="{FF2B5EF4-FFF2-40B4-BE49-F238E27FC236}">
                  <a16:creationId xmlns:a16="http://schemas.microsoft.com/office/drawing/2014/main" id="{5E698B00-2809-A280-610F-F4A3D61CA519}"/>
                </a:ext>
              </a:extLst>
            </p:cNvPr>
            <p:cNvSpPr txBox="1"/>
            <p:nvPr/>
          </p:nvSpPr>
          <p:spPr>
            <a:xfrm>
              <a:off x="10990950" y="2860498"/>
              <a:ext cx="469900" cy="421910"/>
            </a:xfrm>
            <a:prstGeom prst="rect">
              <a:avLst/>
            </a:prstGeom>
          </p:spPr>
          <p:txBody>
            <a:bodyPr vert="horz" wrap="square" lIns="0" tIns="36830" rIns="0" bIns="0" rtlCol="0">
              <a:spAutoFit/>
            </a:bodyPr>
            <a:lstStyle/>
            <a:p>
              <a:pPr marL="12700" marR="5080" algn="ctr">
                <a:lnSpc>
                  <a:spcPts val="950"/>
                </a:lnSpc>
                <a:spcBef>
                  <a:spcPts val="290"/>
                </a:spcBef>
              </a:pPr>
              <a:r>
                <a:rPr sz="950" b="1" spc="-20" dirty="0">
                  <a:solidFill>
                    <a:srgbClr val="FFFFFF"/>
                  </a:solidFill>
                  <a:latin typeface="Lato"/>
                  <a:cs typeface="Lato"/>
                </a:rPr>
                <a:t>Gold</a:t>
              </a:r>
              <a:r>
                <a:rPr sz="950" b="1" spc="500" dirty="0">
                  <a:solidFill>
                    <a:srgbClr val="FFFFFF"/>
                  </a:solidFill>
                  <a:latin typeface="Lato"/>
                  <a:cs typeface="Lato"/>
                </a:rPr>
                <a:t> </a:t>
              </a:r>
              <a:r>
                <a:rPr sz="950" b="1" spc="-10" dirty="0">
                  <a:solidFill>
                    <a:srgbClr val="FFFFFF"/>
                  </a:solidFill>
                  <a:latin typeface="Lato"/>
                  <a:cs typeface="Lato"/>
                </a:rPr>
                <a:t>Ascend/</a:t>
              </a:r>
              <a:r>
                <a:rPr sz="950" b="1" spc="500" dirty="0">
                  <a:solidFill>
                    <a:srgbClr val="FFFFFF"/>
                  </a:solidFill>
                  <a:latin typeface="Lato"/>
                  <a:cs typeface="Lato"/>
                </a:rPr>
                <a:t> </a:t>
              </a:r>
              <a:r>
                <a:rPr sz="950" b="1" spc="-25" dirty="0">
                  <a:solidFill>
                    <a:srgbClr val="FFFFFF"/>
                  </a:solidFill>
                  <a:latin typeface="Lato"/>
                  <a:cs typeface="Lato"/>
                </a:rPr>
                <a:t>EDO</a:t>
              </a:r>
              <a:endParaRPr sz="950" dirty="0">
                <a:latin typeface="Lato"/>
                <a:cs typeface="Lato"/>
              </a:endParaRPr>
            </a:p>
          </p:txBody>
        </p:sp>
      </p:grpSp>
      <p:sp>
        <p:nvSpPr>
          <p:cNvPr id="5" name="object 3">
            <a:extLst>
              <a:ext uri="{FF2B5EF4-FFF2-40B4-BE49-F238E27FC236}">
                <a16:creationId xmlns:a16="http://schemas.microsoft.com/office/drawing/2014/main" id="{EB754C40-B067-0106-1F16-CF3C52EA7500}"/>
              </a:ext>
            </a:extLst>
          </p:cNvPr>
          <p:cNvSpPr txBox="1"/>
          <p:nvPr/>
        </p:nvSpPr>
        <p:spPr>
          <a:xfrm>
            <a:off x="2314028" y="6413465"/>
            <a:ext cx="94488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spTree>
    <p:extLst>
      <p:ext uri="{BB962C8B-B14F-4D97-AF65-F5344CB8AC3E}">
        <p14:creationId xmlns:p14="http://schemas.microsoft.com/office/powerpoint/2010/main" val="68535148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6">
            <a:extLst>
              <a:ext uri="{FF2B5EF4-FFF2-40B4-BE49-F238E27FC236}">
                <a16:creationId xmlns:a16="http://schemas.microsoft.com/office/drawing/2014/main" id="{F7CFEB8E-BA8A-538F-6721-1DBB4BFF9E1E}"/>
              </a:ext>
            </a:extLst>
          </p:cNvPr>
          <p:cNvSpPr txBox="1"/>
          <p:nvPr/>
        </p:nvSpPr>
        <p:spPr>
          <a:xfrm>
            <a:off x="2983832" y="4908283"/>
            <a:ext cx="6224336" cy="1218282"/>
          </a:xfrm>
          <a:prstGeom prst="rect">
            <a:avLst/>
          </a:prstGeom>
        </p:spPr>
        <p:txBody>
          <a:bodyPr vert="horz" wrap="square" lIns="0" tIns="12700" rIns="0" bIns="0" rtlCol="0">
            <a:spAutoFit/>
          </a:bodyPr>
          <a:lstStyle/>
          <a:p>
            <a:pPr marL="1905" algn="ctr">
              <a:lnSpc>
                <a:spcPts val="4660"/>
              </a:lnSpc>
              <a:spcBef>
                <a:spcPts val="100"/>
              </a:spcBef>
            </a:pPr>
            <a:r>
              <a:rPr lang="en-GB" sz="4200" spc="-25" dirty="0">
                <a:solidFill>
                  <a:srgbClr val="E95524"/>
                </a:solidFill>
                <a:latin typeface="Lato Light"/>
                <a:cs typeface="Lato Light"/>
              </a:rPr>
              <a:t>CREDENTIALS</a:t>
            </a:r>
            <a:endParaRPr sz="4200" dirty="0">
              <a:latin typeface="Lato Light"/>
              <a:cs typeface="Lato Light"/>
            </a:endParaRPr>
          </a:p>
          <a:p>
            <a:pPr algn="ctr">
              <a:lnSpc>
                <a:spcPts val="4660"/>
              </a:lnSpc>
            </a:pPr>
            <a:r>
              <a:rPr lang="en-GB" sz="4200" b="1" spc="-10" dirty="0">
                <a:solidFill>
                  <a:srgbClr val="E95524"/>
                </a:solidFill>
                <a:latin typeface="Lato"/>
                <a:cs typeface="Lato"/>
              </a:rPr>
              <a:t>&amp; </a:t>
            </a:r>
            <a:r>
              <a:rPr sz="4200" b="1" spc="-10" dirty="0">
                <a:solidFill>
                  <a:srgbClr val="E95524"/>
                </a:solidFill>
                <a:latin typeface="Lato"/>
                <a:cs typeface="Lato"/>
              </a:rPr>
              <a:t>HIGHLIGHTS</a:t>
            </a:r>
            <a:endParaRPr sz="4200" dirty="0">
              <a:latin typeface="Lato"/>
              <a:cs typeface="Lato"/>
            </a:endParaRPr>
          </a:p>
        </p:txBody>
      </p:sp>
    </p:spTree>
    <p:extLst>
      <p:ext uri="{BB962C8B-B14F-4D97-AF65-F5344CB8AC3E}">
        <p14:creationId xmlns:p14="http://schemas.microsoft.com/office/powerpoint/2010/main" val="197591816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9A7048-D6D4-D7DE-C1C3-49BDD58671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C60A8F-B8BB-53B3-101E-E33BBD7B1BEC}"/>
              </a:ext>
            </a:extLst>
          </p:cNvPr>
          <p:cNvSpPr>
            <a:spLocks noGrp="1"/>
          </p:cNvSpPr>
          <p:nvPr>
            <p:ph type="title"/>
          </p:nvPr>
        </p:nvSpPr>
        <p:spPr/>
        <p:txBody>
          <a:bodyPr/>
          <a:lstStyle/>
          <a:p>
            <a:r>
              <a:rPr lang="en-US" dirty="0"/>
              <a:t>GENERAL BENEFIT CHANGES PER PLAN 2025</a:t>
            </a:r>
          </a:p>
        </p:txBody>
      </p:sp>
      <p:pic>
        <p:nvPicPr>
          <p:cNvPr id="3" name="object 29">
            <a:extLst>
              <a:ext uri="{FF2B5EF4-FFF2-40B4-BE49-F238E27FC236}">
                <a16:creationId xmlns:a16="http://schemas.microsoft.com/office/drawing/2014/main" id="{84698E66-E178-9D40-1085-FD8A97C01017}"/>
              </a:ext>
            </a:extLst>
          </p:cNvPr>
          <p:cNvPicPr/>
          <p:nvPr/>
        </p:nvPicPr>
        <p:blipFill>
          <a:blip r:embed="rId2" cstate="print"/>
          <a:stretch>
            <a:fillRect/>
          </a:stretch>
        </p:blipFill>
        <p:spPr>
          <a:xfrm>
            <a:off x="1017372" y="1341310"/>
            <a:ext cx="10226675" cy="410857"/>
          </a:xfrm>
          <a:prstGeom prst="rect">
            <a:avLst/>
          </a:prstGeom>
        </p:spPr>
      </p:pic>
      <p:sp>
        <p:nvSpPr>
          <p:cNvPr id="4" name="TextBox 3">
            <a:extLst>
              <a:ext uri="{FF2B5EF4-FFF2-40B4-BE49-F238E27FC236}">
                <a16:creationId xmlns:a16="http://schemas.microsoft.com/office/drawing/2014/main" id="{958F53A8-EEFA-68A9-3155-EF77CE3C504A}"/>
              </a:ext>
            </a:extLst>
          </p:cNvPr>
          <p:cNvSpPr txBox="1"/>
          <p:nvPr/>
        </p:nvSpPr>
        <p:spPr>
          <a:xfrm>
            <a:off x="1188719" y="1357935"/>
            <a:ext cx="9817331" cy="338554"/>
          </a:xfrm>
          <a:prstGeom prst="rect">
            <a:avLst/>
          </a:prstGeom>
          <a:noFill/>
        </p:spPr>
        <p:txBody>
          <a:bodyPr wrap="square">
            <a:spAutoFit/>
          </a:bodyPr>
          <a:lstStyle/>
          <a:p>
            <a:pPr algn="ctr"/>
            <a:r>
              <a:rPr lang="en-US" sz="1600" b="1" dirty="0">
                <a:solidFill>
                  <a:schemeClr val="bg1"/>
                </a:solidFill>
                <a:latin typeface="Lato" panose="020F0502020204030203" pitchFamily="34" charset="77"/>
              </a:rPr>
              <a:t>Benefits enhanced by 5%, Optical benefit enhanced by 8%</a:t>
            </a:r>
            <a:endParaRPr lang="en-ZA" sz="1600" b="1" dirty="0">
              <a:solidFill>
                <a:schemeClr val="bg1"/>
              </a:solidFill>
              <a:latin typeface="Lato" panose="020F0502020204030203" pitchFamily="34" charset="77"/>
            </a:endParaRPr>
          </a:p>
        </p:txBody>
      </p:sp>
      <p:graphicFrame>
        <p:nvGraphicFramePr>
          <p:cNvPr id="5" name="object 7">
            <a:extLst>
              <a:ext uri="{FF2B5EF4-FFF2-40B4-BE49-F238E27FC236}">
                <a16:creationId xmlns:a16="http://schemas.microsoft.com/office/drawing/2014/main" id="{B68A4E4F-4AF1-81C0-C410-935D3EE7E94A}"/>
              </a:ext>
            </a:extLst>
          </p:cNvPr>
          <p:cNvGraphicFramePr>
            <a:graphicFrameLocks noGrp="1"/>
          </p:cNvGraphicFramePr>
          <p:nvPr>
            <p:extLst>
              <p:ext uri="{D42A27DB-BD31-4B8C-83A1-F6EECF244321}">
                <p14:modId xmlns:p14="http://schemas.microsoft.com/office/powerpoint/2010/main" val="508699121"/>
              </p:ext>
            </p:extLst>
          </p:nvPr>
        </p:nvGraphicFramePr>
        <p:xfrm>
          <a:off x="1017372" y="1819723"/>
          <a:ext cx="10224134" cy="2300599"/>
        </p:xfrm>
        <a:graphic>
          <a:graphicData uri="http://schemas.openxmlformats.org/drawingml/2006/table">
            <a:tbl>
              <a:tblPr firstRow="1" bandRow="1">
                <a:tableStyleId>{2D5ABB26-0587-4C30-8999-92F81FD0307C}</a:tableStyleId>
              </a:tblPr>
              <a:tblGrid>
                <a:gridCol w="4309110">
                  <a:extLst>
                    <a:ext uri="{9D8B030D-6E8A-4147-A177-3AD203B41FA5}">
                      <a16:colId xmlns:a16="http://schemas.microsoft.com/office/drawing/2014/main" val="20000"/>
                    </a:ext>
                  </a:extLst>
                </a:gridCol>
                <a:gridCol w="5915024">
                  <a:extLst>
                    <a:ext uri="{9D8B030D-6E8A-4147-A177-3AD203B41FA5}">
                      <a16:colId xmlns:a16="http://schemas.microsoft.com/office/drawing/2014/main" val="20001"/>
                    </a:ext>
                  </a:extLst>
                </a:gridCol>
              </a:tblGrid>
              <a:tr h="224154">
                <a:tc>
                  <a:txBody>
                    <a:bodyPr/>
                    <a:lstStyle/>
                    <a:p>
                      <a:pPr marL="50800">
                        <a:lnSpc>
                          <a:spcPct val="100000"/>
                        </a:lnSpc>
                        <a:spcBef>
                          <a:spcPts val="165"/>
                        </a:spcBef>
                      </a:pPr>
                      <a:r>
                        <a:rPr sz="1200" b="1" spc="-25" dirty="0">
                          <a:solidFill>
                            <a:srgbClr val="FFFFFF"/>
                          </a:solidFill>
                          <a:latin typeface="Lato"/>
                          <a:cs typeface="Lato"/>
                        </a:rPr>
                        <a:t>VALUE</a:t>
                      </a:r>
                      <a:r>
                        <a:rPr sz="1200" b="1" spc="-30" dirty="0">
                          <a:solidFill>
                            <a:srgbClr val="FFFFFF"/>
                          </a:solidFill>
                          <a:latin typeface="Lato"/>
                          <a:cs typeface="Lato"/>
                        </a:rPr>
                        <a:t> </a:t>
                      </a:r>
                      <a:r>
                        <a:rPr sz="1200" b="1" spc="-10" dirty="0">
                          <a:solidFill>
                            <a:srgbClr val="FFFFFF"/>
                          </a:solidFill>
                          <a:latin typeface="Lato"/>
                          <a:cs typeface="Lato"/>
                        </a:rPr>
                        <a:t>PLATINUM</a:t>
                      </a:r>
                      <a:r>
                        <a:rPr sz="1200" b="1" spc="-20" dirty="0">
                          <a:solidFill>
                            <a:srgbClr val="FFFFFF"/>
                          </a:solidFill>
                          <a:latin typeface="Lato"/>
                          <a:cs typeface="Lato"/>
                        </a:rPr>
                        <a:t> </a:t>
                      </a:r>
                      <a:r>
                        <a:rPr sz="1200" b="1" dirty="0">
                          <a:solidFill>
                            <a:srgbClr val="FFFFFF"/>
                          </a:solidFill>
                          <a:latin typeface="Lato"/>
                          <a:cs typeface="Lato"/>
                        </a:rPr>
                        <a:t>&amp;</a:t>
                      </a:r>
                      <a:r>
                        <a:rPr sz="1200" b="1" spc="-25" dirty="0">
                          <a:solidFill>
                            <a:srgbClr val="FFFFFF"/>
                          </a:solidFill>
                          <a:latin typeface="Lato"/>
                          <a:cs typeface="Lato"/>
                        </a:rPr>
                        <a:t> </a:t>
                      </a:r>
                      <a:r>
                        <a:rPr sz="1200" b="1" spc="-20" dirty="0">
                          <a:solidFill>
                            <a:srgbClr val="FFFFFF"/>
                          </a:solidFill>
                          <a:latin typeface="Lato"/>
                          <a:cs typeface="Lato"/>
                        </a:rPr>
                        <a:t>CORE</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b="1" dirty="0">
                          <a:solidFill>
                            <a:srgbClr val="FFFFFF"/>
                          </a:solidFill>
                          <a:latin typeface="Lato"/>
                          <a:cs typeface="Lato"/>
                        </a:rPr>
                        <a:t>CHANGE</a:t>
                      </a:r>
                      <a:r>
                        <a:rPr sz="1200" b="1" spc="-30" dirty="0">
                          <a:solidFill>
                            <a:srgbClr val="FFFFFF"/>
                          </a:solidFill>
                          <a:latin typeface="Lato"/>
                          <a:cs typeface="Lato"/>
                        </a:rPr>
                        <a:t> </a:t>
                      </a:r>
                      <a:r>
                        <a:rPr sz="1200" b="1" spc="-20" dirty="0">
                          <a:solidFill>
                            <a:srgbClr val="FFFFFF"/>
                          </a:solidFill>
                          <a:latin typeface="Lato"/>
                          <a:cs typeface="Lato"/>
                        </a:rPr>
                        <a:t>2025</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extLst>
                  <a:ext uri="{0D108BD9-81ED-4DB2-BD59-A6C34878D82A}">
                    <a16:rowId xmlns:a16="http://schemas.microsoft.com/office/drawing/2014/main" val="10000"/>
                  </a:ext>
                </a:extLst>
              </a:tr>
              <a:tr h="589915">
                <a:tc>
                  <a:txBody>
                    <a:bodyPr/>
                    <a:lstStyle/>
                    <a:p>
                      <a:pPr marL="50165">
                        <a:lnSpc>
                          <a:spcPct val="100000"/>
                        </a:lnSpc>
                        <a:spcBef>
                          <a:spcPts val="165"/>
                        </a:spcBef>
                      </a:pPr>
                      <a:r>
                        <a:rPr sz="1200" spc="-10" dirty="0">
                          <a:latin typeface="Lato"/>
                          <a:cs typeface="Lato"/>
                        </a:rPr>
                        <a:t>Laparoscopic</a:t>
                      </a:r>
                      <a:r>
                        <a:rPr sz="1200" spc="10" dirty="0">
                          <a:latin typeface="Lato"/>
                          <a:cs typeface="Lato"/>
                        </a:rPr>
                        <a:t> </a:t>
                      </a:r>
                      <a:r>
                        <a:rPr sz="1200" spc="-10" dirty="0">
                          <a:latin typeface="Lato"/>
                          <a:cs typeface="Lato"/>
                        </a:rPr>
                        <a:t>Hospitalisation</a:t>
                      </a:r>
                      <a:r>
                        <a:rPr sz="1200" spc="10" dirty="0">
                          <a:latin typeface="Lato"/>
                          <a:cs typeface="Lato"/>
                        </a:rPr>
                        <a:t> </a:t>
                      </a:r>
                      <a:r>
                        <a:rPr sz="1200" dirty="0">
                          <a:latin typeface="Lato"/>
                          <a:cs typeface="Lato"/>
                        </a:rPr>
                        <a:t>and</a:t>
                      </a:r>
                      <a:r>
                        <a:rPr sz="1200" spc="10" dirty="0">
                          <a:latin typeface="Lato"/>
                          <a:cs typeface="Lato"/>
                        </a:rPr>
                        <a:t> </a:t>
                      </a:r>
                      <a:r>
                        <a:rPr sz="1200" dirty="0">
                          <a:latin typeface="Lato"/>
                          <a:cs typeface="Lato"/>
                        </a:rPr>
                        <a:t>Associated</a:t>
                      </a:r>
                      <a:r>
                        <a:rPr sz="1200" spc="10" dirty="0">
                          <a:latin typeface="Lato"/>
                          <a:cs typeface="Lato"/>
                        </a:rPr>
                        <a:t> </a:t>
                      </a:r>
                      <a:r>
                        <a:rPr sz="1200" spc="-10" dirty="0">
                          <a:latin typeface="Lato"/>
                          <a:cs typeface="Lato"/>
                        </a:rPr>
                        <a:t>Costs</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451484">
                        <a:lnSpc>
                          <a:spcPct val="100000"/>
                        </a:lnSpc>
                        <a:spcBef>
                          <a:spcPts val="165"/>
                        </a:spcBef>
                      </a:pPr>
                      <a:r>
                        <a:rPr sz="1200" spc="-10" dirty="0">
                          <a:latin typeface="Lato"/>
                          <a:cs typeface="Lato"/>
                        </a:rPr>
                        <a:t>Procedures </a:t>
                      </a:r>
                      <a:r>
                        <a:rPr sz="1200" dirty="0">
                          <a:latin typeface="Lato"/>
                          <a:cs typeface="Lato"/>
                        </a:rPr>
                        <a:t>done</a:t>
                      </a:r>
                      <a:r>
                        <a:rPr sz="1200" spc="-10" dirty="0">
                          <a:latin typeface="Lato"/>
                          <a:cs typeface="Lato"/>
                        </a:rPr>
                        <a:t> in-</a:t>
                      </a:r>
                      <a:r>
                        <a:rPr sz="1200" dirty="0">
                          <a:latin typeface="Lato"/>
                          <a:cs typeface="Lato"/>
                        </a:rPr>
                        <a:t>hospital</a:t>
                      </a:r>
                      <a:r>
                        <a:rPr sz="1200" spc="-5" dirty="0">
                          <a:latin typeface="Lato"/>
                          <a:cs typeface="Lato"/>
                        </a:rPr>
                        <a:t> </a:t>
                      </a:r>
                      <a:r>
                        <a:rPr sz="1200" dirty="0">
                          <a:latin typeface="Lato"/>
                          <a:cs typeface="Lato"/>
                        </a:rPr>
                        <a:t>will</a:t>
                      </a:r>
                      <a:r>
                        <a:rPr sz="1200" spc="-10" dirty="0">
                          <a:latin typeface="Lato"/>
                          <a:cs typeface="Lato"/>
                        </a:rPr>
                        <a:t> attract </a:t>
                      </a:r>
                      <a:r>
                        <a:rPr sz="1200" dirty="0">
                          <a:latin typeface="Lato"/>
                          <a:cs typeface="Lato"/>
                        </a:rPr>
                        <a:t>a</a:t>
                      </a:r>
                      <a:r>
                        <a:rPr sz="1200" spc="-5" dirty="0">
                          <a:latin typeface="Lato"/>
                          <a:cs typeface="Lato"/>
                        </a:rPr>
                        <a:t> </a:t>
                      </a:r>
                      <a:r>
                        <a:rPr sz="1200" dirty="0">
                          <a:latin typeface="Lato"/>
                          <a:cs typeface="Lato"/>
                        </a:rPr>
                        <a:t>R5</a:t>
                      </a:r>
                      <a:r>
                        <a:rPr sz="1200" spc="-10" dirty="0">
                          <a:latin typeface="Lato"/>
                          <a:cs typeface="Lato"/>
                        </a:rPr>
                        <a:t> </a:t>
                      </a:r>
                      <a:r>
                        <a:rPr sz="1200" dirty="0">
                          <a:latin typeface="Lato"/>
                          <a:cs typeface="Lato"/>
                        </a:rPr>
                        <a:t>000</a:t>
                      </a:r>
                      <a:r>
                        <a:rPr sz="1200" spc="-10" dirty="0">
                          <a:latin typeface="Lato"/>
                          <a:cs typeface="Lato"/>
                        </a:rPr>
                        <a:t> </a:t>
                      </a:r>
                      <a:r>
                        <a:rPr sz="1200" dirty="0">
                          <a:latin typeface="Lato"/>
                          <a:cs typeface="Lato"/>
                        </a:rPr>
                        <a:t>co-payment*</a:t>
                      </a:r>
                      <a:r>
                        <a:rPr sz="1200" spc="-5" dirty="0">
                          <a:latin typeface="Lato"/>
                          <a:cs typeface="Lato"/>
                        </a:rPr>
                        <a:t> </a:t>
                      </a:r>
                      <a:r>
                        <a:rPr sz="1200" dirty="0">
                          <a:latin typeface="Lato"/>
                          <a:cs typeface="Lato"/>
                        </a:rPr>
                        <a:t>with</a:t>
                      </a:r>
                      <a:r>
                        <a:rPr sz="1200" spc="-10" dirty="0">
                          <a:latin typeface="Lato"/>
                          <a:cs typeface="Lato"/>
                        </a:rPr>
                        <a:t> exception </a:t>
                      </a:r>
                      <a:r>
                        <a:rPr sz="1200" spc="-25" dirty="0">
                          <a:latin typeface="Lato"/>
                          <a:cs typeface="Lato"/>
                        </a:rPr>
                        <a:t>of </a:t>
                      </a:r>
                      <a:r>
                        <a:rPr sz="1200" dirty="0">
                          <a:latin typeface="Lato"/>
                          <a:cs typeface="Lato"/>
                        </a:rPr>
                        <a:t>diagnostic </a:t>
                      </a:r>
                      <a:r>
                        <a:rPr sz="1200" spc="-10" dirty="0">
                          <a:latin typeface="Lato"/>
                          <a:cs typeface="Lato"/>
                        </a:rPr>
                        <a:t>laparoscopy,</a:t>
                      </a:r>
                      <a:r>
                        <a:rPr sz="1200" dirty="0">
                          <a:latin typeface="Lato"/>
                          <a:cs typeface="Lato"/>
                        </a:rPr>
                        <a:t> </a:t>
                      </a:r>
                      <a:r>
                        <a:rPr sz="1200" spc="-20" dirty="0">
                          <a:latin typeface="Lato"/>
                          <a:cs typeface="Lato"/>
                        </a:rPr>
                        <a:t>Aspiration/excision</a:t>
                      </a:r>
                      <a:r>
                        <a:rPr sz="1200" dirty="0">
                          <a:latin typeface="Lato"/>
                          <a:cs typeface="Lato"/>
                        </a:rPr>
                        <a:t> ovarian cyst, </a:t>
                      </a:r>
                      <a:r>
                        <a:rPr sz="1200" spc="-10" dirty="0">
                          <a:latin typeface="Lato"/>
                          <a:cs typeface="Lato"/>
                        </a:rPr>
                        <a:t>Lap-appendicectomy</a:t>
                      </a:r>
                      <a:r>
                        <a:rPr sz="1200" spc="5" dirty="0">
                          <a:latin typeface="Lato"/>
                          <a:cs typeface="Lato"/>
                        </a:rPr>
                        <a:t> </a:t>
                      </a:r>
                      <a:r>
                        <a:rPr sz="1200" spc="-25" dirty="0">
                          <a:latin typeface="Lato"/>
                          <a:cs typeface="Lato"/>
                        </a:rPr>
                        <a:t>and </a:t>
                      </a:r>
                      <a:r>
                        <a:rPr sz="1200" dirty="0">
                          <a:latin typeface="Lato"/>
                          <a:cs typeface="Lato"/>
                        </a:rPr>
                        <a:t>repair</a:t>
                      </a:r>
                      <a:r>
                        <a:rPr sz="1200" spc="-15" dirty="0">
                          <a:latin typeface="Lato"/>
                          <a:cs typeface="Lato"/>
                        </a:rPr>
                        <a:t> </a:t>
                      </a:r>
                      <a:r>
                        <a:rPr sz="1200" dirty="0">
                          <a:latin typeface="Lato"/>
                          <a:cs typeface="Lato"/>
                        </a:rPr>
                        <a:t>of</a:t>
                      </a:r>
                      <a:r>
                        <a:rPr sz="1200" spc="-10" dirty="0">
                          <a:latin typeface="Lato"/>
                          <a:cs typeface="Lato"/>
                        </a:rPr>
                        <a:t> </a:t>
                      </a:r>
                      <a:r>
                        <a:rPr sz="1200" dirty="0">
                          <a:latin typeface="Lato"/>
                          <a:cs typeface="Lato"/>
                        </a:rPr>
                        <a:t>recurrent</a:t>
                      </a:r>
                      <a:r>
                        <a:rPr sz="1200" spc="-10" dirty="0">
                          <a:latin typeface="Lato"/>
                          <a:cs typeface="Lato"/>
                        </a:rPr>
                        <a:t> </a:t>
                      </a:r>
                      <a:r>
                        <a:rPr sz="1200" dirty="0">
                          <a:latin typeface="Lato"/>
                          <a:cs typeface="Lato"/>
                        </a:rPr>
                        <a:t>or</a:t>
                      </a:r>
                      <a:r>
                        <a:rPr sz="1200" spc="-10" dirty="0">
                          <a:latin typeface="Lato"/>
                          <a:cs typeface="Lato"/>
                        </a:rPr>
                        <a:t> bilateral </a:t>
                      </a:r>
                      <a:r>
                        <a:rPr sz="1200" dirty="0">
                          <a:latin typeface="Lato"/>
                          <a:cs typeface="Lato"/>
                        </a:rPr>
                        <a:t>inguinal</a:t>
                      </a:r>
                      <a:r>
                        <a:rPr sz="1200" spc="-10" dirty="0">
                          <a:latin typeface="Lato"/>
                          <a:cs typeface="Lato"/>
                        </a:rPr>
                        <a:t> hernias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1"/>
                  </a:ext>
                </a:extLst>
              </a:tr>
              <a:tr h="224154">
                <a:tc>
                  <a:txBody>
                    <a:bodyPr/>
                    <a:lstStyle/>
                    <a:p>
                      <a:pPr marL="50165">
                        <a:lnSpc>
                          <a:spcPct val="100000"/>
                        </a:lnSpc>
                        <a:spcBef>
                          <a:spcPts val="165"/>
                        </a:spcBef>
                      </a:pPr>
                      <a:r>
                        <a:rPr sz="1200" dirty="0">
                          <a:latin typeface="Lato"/>
                          <a:cs typeface="Lato"/>
                        </a:rPr>
                        <a:t>Back</a:t>
                      </a:r>
                      <a:r>
                        <a:rPr sz="1200" spc="-20" dirty="0">
                          <a:latin typeface="Lato"/>
                          <a:cs typeface="Lato"/>
                        </a:rPr>
                        <a:t> </a:t>
                      </a:r>
                      <a:r>
                        <a:rPr sz="1200" dirty="0">
                          <a:latin typeface="Lato"/>
                          <a:cs typeface="Lato"/>
                        </a:rPr>
                        <a:t>and</a:t>
                      </a:r>
                      <a:r>
                        <a:rPr sz="1200" spc="-15" dirty="0">
                          <a:latin typeface="Lato"/>
                          <a:cs typeface="Lato"/>
                        </a:rPr>
                        <a:t> </a:t>
                      </a:r>
                      <a:r>
                        <a:rPr sz="1200" dirty="0">
                          <a:latin typeface="Lato"/>
                          <a:cs typeface="Lato"/>
                        </a:rPr>
                        <a:t>Neck</a:t>
                      </a:r>
                      <a:r>
                        <a:rPr sz="1200" spc="-15" dirty="0">
                          <a:latin typeface="Lato"/>
                          <a:cs typeface="Lato"/>
                        </a:rPr>
                        <a:t> </a:t>
                      </a:r>
                      <a:r>
                        <a:rPr sz="1200" spc="-10" dirty="0">
                          <a:latin typeface="Lato"/>
                          <a:cs typeface="Lato"/>
                        </a:rPr>
                        <a:t>Surgery</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A</a:t>
                      </a:r>
                      <a:r>
                        <a:rPr sz="1200" spc="-20" dirty="0">
                          <a:latin typeface="Lato"/>
                          <a:cs typeface="Lato"/>
                        </a:rPr>
                        <a:t> </a:t>
                      </a:r>
                      <a:r>
                        <a:rPr sz="1200" dirty="0">
                          <a:latin typeface="Lato"/>
                          <a:cs typeface="Lato"/>
                        </a:rPr>
                        <a:t>co-payment</a:t>
                      </a:r>
                      <a:r>
                        <a:rPr sz="1200" spc="-15" dirty="0">
                          <a:latin typeface="Lato"/>
                          <a:cs typeface="Lato"/>
                        </a:rPr>
                        <a:t> </a:t>
                      </a:r>
                      <a:r>
                        <a:rPr sz="1200" dirty="0">
                          <a:latin typeface="Lato"/>
                          <a:cs typeface="Lato"/>
                        </a:rPr>
                        <a:t>of</a:t>
                      </a:r>
                      <a:r>
                        <a:rPr sz="1200" spc="-15" dirty="0">
                          <a:latin typeface="Lato"/>
                          <a:cs typeface="Lato"/>
                        </a:rPr>
                        <a:t> </a:t>
                      </a:r>
                      <a:r>
                        <a:rPr sz="1200" dirty="0">
                          <a:latin typeface="Lato"/>
                          <a:cs typeface="Lato"/>
                        </a:rPr>
                        <a:t>R5</a:t>
                      </a:r>
                      <a:r>
                        <a:rPr sz="1200" spc="-15" dirty="0">
                          <a:latin typeface="Lato"/>
                          <a:cs typeface="Lato"/>
                        </a:rPr>
                        <a:t> </a:t>
                      </a:r>
                      <a:r>
                        <a:rPr sz="1200" dirty="0">
                          <a:latin typeface="Lato"/>
                          <a:cs typeface="Lato"/>
                        </a:rPr>
                        <a:t>000</a:t>
                      </a:r>
                      <a:r>
                        <a:rPr sz="1200" spc="-15" dirty="0">
                          <a:latin typeface="Lato"/>
                          <a:cs typeface="Lato"/>
                        </a:rPr>
                        <a:t> </a:t>
                      </a:r>
                      <a:r>
                        <a:rPr sz="1200" dirty="0">
                          <a:latin typeface="Lato"/>
                          <a:cs typeface="Lato"/>
                        </a:rPr>
                        <a:t>is</a:t>
                      </a:r>
                      <a:r>
                        <a:rPr sz="1200" spc="-20" dirty="0">
                          <a:latin typeface="Lato"/>
                          <a:cs typeface="Lato"/>
                        </a:rPr>
                        <a:t> </a:t>
                      </a:r>
                      <a:r>
                        <a:rPr sz="1200" dirty="0">
                          <a:latin typeface="Lato"/>
                          <a:cs typeface="Lato"/>
                        </a:rPr>
                        <a:t>applicable</a:t>
                      </a:r>
                      <a:r>
                        <a:rPr sz="1200" spc="-15" dirty="0">
                          <a:latin typeface="Lato"/>
                          <a:cs typeface="Lato"/>
                        </a:rPr>
                        <a:t> </a:t>
                      </a:r>
                      <a:r>
                        <a:rPr sz="1200" dirty="0">
                          <a:latin typeface="Lato"/>
                          <a:cs typeface="Lato"/>
                        </a:rPr>
                        <a:t>to</a:t>
                      </a:r>
                      <a:r>
                        <a:rPr sz="1200" spc="-15" dirty="0">
                          <a:latin typeface="Lato"/>
                          <a:cs typeface="Lato"/>
                        </a:rPr>
                        <a:t> </a:t>
                      </a:r>
                      <a:r>
                        <a:rPr sz="1200" dirty="0">
                          <a:latin typeface="Lato"/>
                          <a:cs typeface="Lato"/>
                        </a:rPr>
                        <a:t>all</a:t>
                      </a:r>
                      <a:r>
                        <a:rPr sz="1200" spc="-15" dirty="0">
                          <a:latin typeface="Lato"/>
                          <a:cs typeface="Lato"/>
                        </a:rPr>
                        <a:t> </a:t>
                      </a:r>
                      <a:r>
                        <a:rPr sz="1200" dirty="0">
                          <a:latin typeface="Lato"/>
                          <a:cs typeface="Lato"/>
                        </a:rPr>
                        <a:t>non-PMB</a:t>
                      </a:r>
                      <a:r>
                        <a:rPr sz="1200" spc="-15" dirty="0">
                          <a:latin typeface="Lato"/>
                          <a:cs typeface="Lato"/>
                        </a:rPr>
                        <a:t> </a:t>
                      </a:r>
                      <a:r>
                        <a:rPr sz="1200" dirty="0">
                          <a:latin typeface="Lato"/>
                          <a:cs typeface="Lato"/>
                        </a:rPr>
                        <a:t>back</a:t>
                      </a:r>
                      <a:r>
                        <a:rPr sz="1200" spc="-20" dirty="0">
                          <a:latin typeface="Lato"/>
                          <a:cs typeface="Lato"/>
                        </a:rPr>
                        <a:t> </a:t>
                      </a:r>
                      <a:r>
                        <a:rPr sz="1200" spc="-10" dirty="0">
                          <a:latin typeface="Lato"/>
                          <a:cs typeface="Lato"/>
                        </a:rPr>
                        <a:t>surgeries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2"/>
                  </a:ext>
                </a:extLst>
              </a:tr>
              <a:tr h="224154">
                <a:tc>
                  <a:txBody>
                    <a:bodyPr/>
                    <a:lstStyle/>
                    <a:p>
                      <a:pPr marL="50165">
                        <a:lnSpc>
                          <a:spcPct val="100000"/>
                        </a:lnSpc>
                        <a:spcBef>
                          <a:spcPts val="165"/>
                        </a:spcBef>
                      </a:pPr>
                      <a:r>
                        <a:rPr sz="1200" dirty="0">
                          <a:latin typeface="Lato"/>
                          <a:cs typeface="Lato"/>
                        </a:rPr>
                        <a:t>Medicine</a:t>
                      </a:r>
                      <a:r>
                        <a:rPr sz="1200" spc="-35" dirty="0">
                          <a:latin typeface="Lato"/>
                          <a:cs typeface="Lato"/>
                        </a:rPr>
                        <a:t> </a:t>
                      </a:r>
                      <a:r>
                        <a:rPr sz="1200" dirty="0">
                          <a:latin typeface="Lato"/>
                          <a:cs typeface="Lato"/>
                        </a:rPr>
                        <a:t>to</a:t>
                      </a:r>
                      <a:r>
                        <a:rPr sz="1200" spc="-30" dirty="0">
                          <a:latin typeface="Lato"/>
                          <a:cs typeface="Lato"/>
                        </a:rPr>
                        <a:t> </a:t>
                      </a:r>
                      <a:r>
                        <a:rPr sz="1200" dirty="0">
                          <a:latin typeface="Lato"/>
                          <a:cs typeface="Lato"/>
                        </a:rPr>
                        <a:t>take</a:t>
                      </a:r>
                      <a:r>
                        <a:rPr sz="1200" spc="-30" dirty="0">
                          <a:latin typeface="Lato"/>
                          <a:cs typeface="Lato"/>
                        </a:rPr>
                        <a:t> </a:t>
                      </a:r>
                      <a:r>
                        <a:rPr sz="1200" dirty="0">
                          <a:latin typeface="Lato"/>
                          <a:cs typeface="Lato"/>
                        </a:rPr>
                        <a:t>home</a:t>
                      </a:r>
                      <a:r>
                        <a:rPr sz="1200" spc="-30" dirty="0">
                          <a:latin typeface="Lato"/>
                          <a:cs typeface="Lato"/>
                        </a:rPr>
                        <a:t> </a:t>
                      </a:r>
                      <a:r>
                        <a:rPr sz="1200" dirty="0">
                          <a:latin typeface="Lato"/>
                          <a:cs typeface="Lato"/>
                        </a:rPr>
                        <a:t>after</a:t>
                      </a:r>
                      <a:r>
                        <a:rPr sz="1200" spc="-30" dirty="0">
                          <a:latin typeface="Lato"/>
                          <a:cs typeface="Lato"/>
                        </a:rPr>
                        <a:t> </a:t>
                      </a:r>
                      <a:r>
                        <a:rPr sz="1200" dirty="0">
                          <a:latin typeface="Lato"/>
                          <a:cs typeface="Lato"/>
                        </a:rPr>
                        <a:t>discharge,</a:t>
                      </a:r>
                      <a:r>
                        <a:rPr sz="1200" spc="-30" dirty="0">
                          <a:latin typeface="Lato"/>
                          <a:cs typeface="Lato"/>
                        </a:rPr>
                        <a:t> </a:t>
                      </a:r>
                      <a:r>
                        <a:rPr sz="1200" spc="-20" dirty="0">
                          <a:latin typeface="Lato"/>
                          <a:cs typeface="Lato"/>
                        </a:rPr>
                        <a:t>(TTO)</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Non</a:t>
                      </a:r>
                      <a:r>
                        <a:rPr sz="1200" spc="-15" dirty="0">
                          <a:latin typeface="Lato"/>
                          <a:cs typeface="Lato"/>
                        </a:rPr>
                        <a:t> </a:t>
                      </a:r>
                      <a:r>
                        <a:rPr sz="1200" dirty="0">
                          <a:latin typeface="Lato"/>
                          <a:cs typeface="Lato"/>
                        </a:rPr>
                        <a:t>PMBs,</a:t>
                      </a:r>
                      <a:r>
                        <a:rPr sz="1200" spc="-10" dirty="0">
                          <a:latin typeface="Lato"/>
                          <a:cs typeface="Lato"/>
                        </a:rPr>
                        <a:t> </a:t>
                      </a:r>
                      <a:r>
                        <a:rPr sz="1200" dirty="0">
                          <a:latin typeface="Lato"/>
                          <a:cs typeface="Lato"/>
                        </a:rPr>
                        <a:t>subject</a:t>
                      </a:r>
                      <a:r>
                        <a:rPr sz="1200" spc="-10" dirty="0">
                          <a:latin typeface="Lato"/>
                          <a:cs typeface="Lato"/>
                        </a:rPr>
                        <a:t> </a:t>
                      </a:r>
                      <a:r>
                        <a:rPr sz="1200" dirty="0">
                          <a:latin typeface="Lato"/>
                          <a:cs typeface="Lato"/>
                        </a:rPr>
                        <a:t>to</a:t>
                      </a:r>
                      <a:r>
                        <a:rPr sz="1200" spc="-10" dirty="0">
                          <a:latin typeface="Lato"/>
                          <a:cs typeface="Lato"/>
                        </a:rPr>
                        <a:t> </a:t>
                      </a:r>
                      <a:r>
                        <a:rPr sz="1200" spc="-20" dirty="0">
                          <a:latin typeface="Lato"/>
                          <a:cs typeface="Lato"/>
                        </a:rPr>
                        <a:t>MSA*</a:t>
                      </a:r>
                      <a:r>
                        <a:rPr sz="1200" spc="-10" dirty="0">
                          <a:latin typeface="Lato"/>
                          <a:cs typeface="Lato"/>
                        </a:rPr>
                        <a:t> </a:t>
                      </a:r>
                      <a:r>
                        <a:rPr sz="1200" dirty="0">
                          <a:latin typeface="Lato"/>
                          <a:cs typeface="Lato"/>
                        </a:rPr>
                        <a:t>benefit</a:t>
                      </a:r>
                      <a:r>
                        <a:rPr sz="1200" spc="-10" dirty="0">
                          <a:latin typeface="Lato"/>
                          <a:cs typeface="Lato"/>
                        </a:rPr>
                        <a:t> limit</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3"/>
                  </a:ext>
                </a:extLst>
              </a:tr>
              <a:tr h="407034">
                <a:tc>
                  <a:txBody>
                    <a:bodyPr/>
                    <a:lstStyle/>
                    <a:p>
                      <a:pPr marL="50165">
                        <a:lnSpc>
                          <a:spcPct val="100000"/>
                        </a:lnSpc>
                        <a:spcBef>
                          <a:spcPts val="165"/>
                        </a:spcBef>
                      </a:pPr>
                      <a:r>
                        <a:rPr sz="1200" spc="-10" dirty="0">
                          <a:latin typeface="Lato"/>
                          <a:cs typeface="Lato"/>
                        </a:rPr>
                        <a:t>Advanced/Specialised</a:t>
                      </a:r>
                      <a:r>
                        <a:rPr sz="1200" spc="80" dirty="0">
                          <a:latin typeface="Lato"/>
                          <a:cs typeface="Lato"/>
                        </a:rPr>
                        <a:t> </a:t>
                      </a:r>
                      <a:r>
                        <a:rPr sz="1200" spc="-10" dirty="0">
                          <a:latin typeface="Lato"/>
                          <a:cs typeface="Lato"/>
                        </a:rPr>
                        <a:t>Radiology</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120650">
                        <a:lnSpc>
                          <a:spcPct val="100000"/>
                        </a:lnSpc>
                        <a:spcBef>
                          <a:spcPts val="165"/>
                        </a:spcBef>
                      </a:pPr>
                      <a:r>
                        <a:rPr sz="1200" dirty="0">
                          <a:latin typeface="Lato"/>
                          <a:cs typeface="Lato"/>
                        </a:rPr>
                        <a:t>Combined</a:t>
                      </a:r>
                      <a:r>
                        <a:rPr sz="1200" spc="-30" dirty="0">
                          <a:latin typeface="Lato"/>
                          <a:cs typeface="Lato"/>
                        </a:rPr>
                        <a:t> </a:t>
                      </a:r>
                      <a:r>
                        <a:rPr sz="1200" dirty="0">
                          <a:latin typeface="Lato"/>
                          <a:cs typeface="Lato"/>
                        </a:rPr>
                        <a:t>In-</a:t>
                      </a:r>
                      <a:r>
                        <a:rPr sz="1200" spc="-25" dirty="0">
                          <a:latin typeface="Lato"/>
                          <a:cs typeface="Lato"/>
                        </a:rPr>
                        <a:t> </a:t>
                      </a:r>
                      <a:r>
                        <a:rPr sz="1200" dirty="0">
                          <a:latin typeface="Lato"/>
                          <a:cs typeface="Lato"/>
                        </a:rPr>
                        <a:t>and</a:t>
                      </a:r>
                      <a:r>
                        <a:rPr sz="1200" spc="-25" dirty="0">
                          <a:latin typeface="Lato"/>
                          <a:cs typeface="Lato"/>
                        </a:rPr>
                        <a:t> </a:t>
                      </a:r>
                      <a:r>
                        <a:rPr sz="1200" spc="-10" dirty="0">
                          <a:latin typeface="Lato"/>
                          <a:cs typeface="Lato"/>
                        </a:rPr>
                        <a:t>Out-of-</a:t>
                      </a:r>
                      <a:r>
                        <a:rPr sz="1200" dirty="0">
                          <a:latin typeface="Lato"/>
                          <a:cs typeface="Lato"/>
                        </a:rPr>
                        <a:t>Hospital</a:t>
                      </a:r>
                      <a:r>
                        <a:rPr sz="1200" spc="-25" dirty="0">
                          <a:latin typeface="Lato"/>
                          <a:cs typeface="Lato"/>
                        </a:rPr>
                        <a:t> </a:t>
                      </a:r>
                      <a:r>
                        <a:rPr sz="1200" dirty="0">
                          <a:latin typeface="Lato"/>
                          <a:cs typeface="Lato"/>
                        </a:rPr>
                        <a:t>Specialised</a:t>
                      </a:r>
                      <a:r>
                        <a:rPr sz="1200" spc="-25" dirty="0">
                          <a:latin typeface="Lato"/>
                          <a:cs typeface="Lato"/>
                        </a:rPr>
                        <a:t> </a:t>
                      </a:r>
                      <a:r>
                        <a:rPr sz="1200" dirty="0">
                          <a:latin typeface="Lato"/>
                          <a:cs typeface="Lato"/>
                        </a:rPr>
                        <a:t>Radiology</a:t>
                      </a:r>
                      <a:r>
                        <a:rPr sz="1200" spc="-30" dirty="0">
                          <a:latin typeface="Lato"/>
                          <a:cs typeface="Lato"/>
                        </a:rPr>
                        <a:t> </a:t>
                      </a:r>
                      <a:r>
                        <a:rPr sz="1200" dirty="0">
                          <a:latin typeface="Lato"/>
                          <a:cs typeface="Lato"/>
                        </a:rPr>
                        <a:t>limit</a:t>
                      </a:r>
                      <a:r>
                        <a:rPr sz="1200" spc="-25" dirty="0">
                          <a:latin typeface="Lato"/>
                          <a:cs typeface="Lato"/>
                        </a:rPr>
                        <a:t> </a:t>
                      </a:r>
                      <a:r>
                        <a:rPr sz="1200" dirty="0">
                          <a:latin typeface="Lato"/>
                          <a:cs typeface="Lato"/>
                        </a:rPr>
                        <a:t>of</a:t>
                      </a:r>
                      <a:r>
                        <a:rPr sz="1200" spc="-25" dirty="0">
                          <a:latin typeface="Lato"/>
                          <a:cs typeface="Lato"/>
                        </a:rPr>
                        <a:t> </a:t>
                      </a:r>
                      <a:r>
                        <a:rPr sz="1200" dirty="0">
                          <a:latin typeface="Lato"/>
                          <a:cs typeface="Lato"/>
                        </a:rPr>
                        <a:t>R37</a:t>
                      </a:r>
                      <a:r>
                        <a:rPr sz="1200" spc="-25" dirty="0">
                          <a:latin typeface="Lato"/>
                          <a:cs typeface="Lato"/>
                        </a:rPr>
                        <a:t> </a:t>
                      </a:r>
                      <a:r>
                        <a:rPr sz="1200" dirty="0">
                          <a:latin typeface="Lato"/>
                          <a:cs typeface="Lato"/>
                        </a:rPr>
                        <a:t>963.80</a:t>
                      </a:r>
                      <a:r>
                        <a:rPr sz="1200" spc="-25" dirty="0">
                          <a:latin typeface="Lato"/>
                          <a:cs typeface="Lato"/>
                        </a:rPr>
                        <a:t> </a:t>
                      </a:r>
                      <a:r>
                        <a:rPr sz="1200" dirty="0">
                          <a:latin typeface="Lato"/>
                          <a:cs typeface="Lato"/>
                        </a:rPr>
                        <a:t>per</a:t>
                      </a:r>
                      <a:r>
                        <a:rPr sz="1200" spc="-30" dirty="0">
                          <a:latin typeface="Lato"/>
                          <a:cs typeface="Lato"/>
                        </a:rPr>
                        <a:t> </a:t>
                      </a:r>
                      <a:r>
                        <a:rPr sz="1200" spc="-10" dirty="0">
                          <a:latin typeface="Lato"/>
                          <a:cs typeface="Lato"/>
                        </a:rPr>
                        <a:t>family </a:t>
                      </a:r>
                      <a:r>
                        <a:rPr sz="1200" dirty="0">
                          <a:latin typeface="Lato"/>
                          <a:cs typeface="Lato"/>
                        </a:rPr>
                        <a:t>per</a:t>
                      </a:r>
                      <a:r>
                        <a:rPr sz="1200" spc="-25" dirty="0">
                          <a:latin typeface="Lato"/>
                          <a:cs typeface="Lato"/>
                        </a:rPr>
                        <a:t> </a:t>
                      </a:r>
                      <a:r>
                        <a:rPr sz="1200" dirty="0">
                          <a:latin typeface="Lato"/>
                          <a:cs typeface="Lato"/>
                        </a:rPr>
                        <a:t>annum.</a:t>
                      </a:r>
                      <a:r>
                        <a:rPr sz="1200" spc="-20" dirty="0">
                          <a:latin typeface="Lato"/>
                          <a:cs typeface="Lato"/>
                        </a:rPr>
                        <a:t> </a:t>
                      </a:r>
                      <a:r>
                        <a:rPr sz="1200" dirty="0">
                          <a:latin typeface="Lato"/>
                          <a:cs typeface="Lato"/>
                        </a:rPr>
                        <a:t>R1</a:t>
                      </a:r>
                      <a:r>
                        <a:rPr sz="1200" spc="-20" dirty="0">
                          <a:latin typeface="Lato"/>
                          <a:cs typeface="Lato"/>
                        </a:rPr>
                        <a:t> </a:t>
                      </a:r>
                      <a:r>
                        <a:rPr sz="1200" dirty="0">
                          <a:latin typeface="Lato"/>
                          <a:cs typeface="Lato"/>
                        </a:rPr>
                        <a:t>653.75</a:t>
                      </a:r>
                      <a:r>
                        <a:rPr sz="1200" spc="-25" dirty="0">
                          <a:latin typeface="Lato"/>
                          <a:cs typeface="Lato"/>
                        </a:rPr>
                        <a:t> </a:t>
                      </a:r>
                      <a:r>
                        <a:rPr sz="1200" dirty="0">
                          <a:latin typeface="Lato"/>
                          <a:cs typeface="Lato"/>
                        </a:rPr>
                        <a:t>co-payment</a:t>
                      </a:r>
                      <a:r>
                        <a:rPr sz="1200" spc="-20" dirty="0">
                          <a:latin typeface="Lato"/>
                          <a:cs typeface="Lato"/>
                        </a:rPr>
                        <a:t> </a:t>
                      </a:r>
                      <a:r>
                        <a:rPr sz="1200" dirty="0">
                          <a:latin typeface="Lato"/>
                          <a:cs typeface="Lato"/>
                        </a:rPr>
                        <a:t>per</a:t>
                      </a:r>
                      <a:r>
                        <a:rPr sz="1200" spc="-20" dirty="0">
                          <a:latin typeface="Lato"/>
                          <a:cs typeface="Lato"/>
                        </a:rPr>
                        <a:t> </a:t>
                      </a:r>
                      <a:r>
                        <a:rPr sz="1200" dirty="0">
                          <a:latin typeface="Lato"/>
                          <a:cs typeface="Lato"/>
                        </a:rPr>
                        <a:t>scan</a:t>
                      </a:r>
                      <a:r>
                        <a:rPr sz="1200" spc="-25" dirty="0">
                          <a:latin typeface="Lato"/>
                          <a:cs typeface="Lato"/>
                        </a:rPr>
                        <a:t> </a:t>
                      </a:r>
                      <a:r>
                        <a:rPr sz="1200" dirty="0">
                          <a:latin typeface="Lato"/>
                          <a:cs typeface="Lato"/>
                        </a:rPr>
                        <a:t>event</a:t>
                      </a:r>
                      <a:r>
                        <a:rPr sz="1200" spc="-20" dirty="0">
                          <a:latin typeface="Lato"/>
                          <a:cs typeface="Lato"/>
                        </a:rPr>
                        <a:t> </a:t>
                      </a:r>
                      <a:r>
                        <a:rPr sz="1200" spc="-10" dirty="0">
                          <a:latin typeface="Lato"/>
                          <a:cs typeface="Lato"/>
                        </a:rPr>
                        <a:t>except</a:t>
                      </a:r>
                      <a:r>
                        <a:rPr sz="1200" spc="-20" dirty="0">
                          <a:latin typeface="Lato"/>
                          <a:cs typeface="Lato"/>
                        </a:rPr>
                        <a:t> </a:t>
                      </a:r>
                      <a:r>
                        <a:rPr sz="1200" dirty="0">
                          <a:latin typeface="Lato"/>
                          <a:cs typeface="Lato"/>
                        </a:rPr>
                        <a:t>for</a:t>
                      </a:r>
                      <a:r>
                        <a:rPr sz="1200" spc="-20" dirty="0">
                          <a:latin typeface="Lato"/>
                          <a:cs typeface="Lato"/>
                        </a:rPr>
                        <a:t> </a:t>
                      </a:r>
                      <a:r>
                        <a:rPr sz="1200" spc="-10" dirty="0">
                          <a:latin typeface="Lato"/>
                          <a:cs typeface="Lato"/>
                        </a:rPr>
                        <a:t>PMBs.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4"/>
                  </a:ext>
                </a:extLst>
              </a:tr>
              <a:tr h="407034">
                <a:tc>
                  <a:txBody>
                    <a:bodyPr/>
                    <a:lstStyle/>
                    <a:p>
                      <a:pPr marL="50165">
                        <a:lnSpc>
                          <a:spcPct val="100000"/>
                        </a:lnSpc>
                        <a:spcBef>
                          <a:spcPts val="165"/>
                        </a:spcBef>
                      </a:pPr>
                      <a:r>
                        <a:rPr sz="1200" dirty="0">
                          <a:latin typeface="Lato"/>
                          <a:cs typeface="Lato"/>
                        </a:rPr>
                        <a:t>Internal</a:t>
                      </a:r>
                      <a:r>
                        <a:rPr sz="1200" spc="-25" dirty="0">
                          <a:latin typeface="Lato"/>
                          <a:cs typeface="Lato"/>
                        </a:rPr>
                        <a:t> </a:t>
                      </a:r>
                      <a:r>
                        <a:rPr sz="1200" dirty="0">
                          <a:latin typeface="Lato"/>
                          <a:cs typeface="Lato"/>
                        </a:rPr>
                        <a:t>and</a:t>
                      </a:r>
                      <a:r>
                        <a:rPr sz="1200" spc="-20" dirty="0">
                          <a:latin typeface="Lato"/>
                          <a:cs typeface="Lato"/>
                        </a:rPr>
                        <a:t> </a:t>
                      </a:r>
                      <a:r>
                        <a:rPr sz="1200" dirty="0">
                          <a:latin typeface="Lato"/>
                          <a:cs typeface="Lato"/>
                        </a:rPr>
                        <a:t>External</a:t>
                      </a:r>
                      <a:r>
                        <a:rPr sz="1200" spc="-20" dirty="0">
                          <a:latin typeface="Lato"/>
                          <a:cs typeface="Lato"/>
                        </a:rPr>
                        <a:t> </a:t>
                      </a:r>
                      <a:r>
                        <a:rPr sz="1200" spc="-10" dirty="0">
                          <a:latin typeface="Lato"/>
                          <a:cs typeface="Lato"/>
                        </a:rPr>
                        <a:t>Prosthesis</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454025">
                        <a:lnSpc>
                          <a:spcPct val="100000"/>
                        </a:lnSpc>
                        <a:spcBef>
                          <a:spcPts val="165"/>
                        </a:spcBef>
                      </a:pPr>
                      <a:r>
                        <a:rPr sz="1200" dirty="0">
                          <a:latin typeface="Lato"/>
                          <a:cs typeface="Lato"/>
                        </a:rPr>
                        <a:t>Aphakic</a:t>
                      </a:r>
                      <a:r>
                        <a:rPr sz="1200" spc="-20" dirty="0">
                          <a:latin typeface="Lato"/>
                          <a:cs typeface="Lato"/>
                        </a:rPr>
                        <a:t> </a:t>
                      </a:r>
                      <a:r>
                        <a:rPr sz="1200" dirty="0">
                          <a:latin typeface="Lato"/>
                          <a:cs typeface="Lato"/>
                        </a:rPr>
                        <a:t>Lenses</a:t>
                      </a:r>
                      <a:r>
                        <a:rPr sz="1200" spc="-15" dirty="0">
                          <a:latin typeface="Lato"/>
                          <a:cs typeface="Lato"/>
                        </a:rPr>
                        <a:t> </a:t>
                      </a:r>
                      <a:r>
                        <a:rPr sz="1200" dirty="0">
                          <a:latin typeface="Lato"/>
                          <a:cs typeface="Lato"/>
                        </a:rPr>
                        <a:t>(Subject</a:t>
                      </a:r>
                      <a:r>
                        <a:rPr sz="1200" spc="-15" dirty="0">
                          <a:latin typeface="Lato"/>
                          <a:cs typeface="Lato"/>
                        </a:rPr>
                        <a:t> </a:t>
                      </a:r>
                      <a:r>
                        <a:rPr sz="1200" dirty="0">
                          <a:latin typeface="Lato"/>
                          <a:cs typeface="Lato"/>
                        </a:rPr>
                        <a:t>to</a:t>
                      </a:r>
                      <a:r>
                        <a:rPr sz="1200" spc="-15" dirty="0">
                          <a:latin typeface="Lato"/>
                          <a:cs typeface="Lato"/>
                        </a:rPr>
                        <a:t> </a:t>
                      </a:r>
                      <a:r>
                        <a:rPr sz="1200" dirty="0">
                          <a:latin typeface="Lato"/>
                          <a:cs typeface="Lato"/>
                        </a:rPr>
                        <a:t>protocol</a:t>
                      </a:r>
                      <a:r>
                        <a:rPr sz="1200" spc="-15" dirty="0">
                          <a:latin typeface="Lato"/>
                          <a:cs typeface="Lato"/>
                        </a:rPr>
                        <a:t> </a:t>
                      </a:r>
                      <a:r>
                        <a:rPr sz="1200" dirty="0">
                          <a:latin typeface="Lato"/>
                          <a:cs typeface="Lato"/>
                        </a:rPr>
                        <a:t>and</a:t>
                      </a:r>
                      <a:r>
                        <a:rPr sz="1200" spc="-15" dirty="0">
                          <a:latin typeface="Lato"/>
                          <a:cs typeface="Lato"/>
                        </a:rPr>
                        <a:t> </a:t>
                      </a:r>
                      <a:r>
                        <a:rPr sz="1200" dirty="0">
                          <a:latin typeface="Lato"/>
                          <a:cs typeface="Lato"/>
                        </a:rPr>
                        <a:t>PMBs).</a:t>
                      </a:r>
                      <a:r>
                        <a:rPr sz="1200" spc="-15" dirty="0">
                          <a:latin typeface="Lato"/>
                          <a:cs typeface="Lato"/>
                        </a:rPr>
                        <a:t> </a:t>
                      </a:r>
                      <a:r>
                        <a:rPr sz="1200" dirty="0">
                          <a:latin typeface="Lato"/>
                          <a:cs typeface="Lato"/>
                        </a:rPr>
                        <a:t>Subject</a:t>
                      </a:r>
                      <a:r>
                        <a:rPr sz="1200" spc="-15" dirty="0">
                          <a:latin typeface="Lato"/>
                          <a:cs typeface="Lato"/>
                        </a:rPr>
                        <a:t> </a:t>
                      </a:r>
                      <a:r>
                        <a:rPr sz="1200" dirty="0">
                          <a:latin typeface="Lato"/>
                          <a:cs typeface="Lato"/>
                        </a:rPr>
                        <a:t>to</a:t>
                      </a:r>
                      <a:r>
                        <a:rPr sz="1200" spc="-15" dirty="0">
                          <a:latin typeface="Lato"/>
                          <a:cs typeface="Lato"/>
                        </a:rPr>
                        <a:t> </a:t>
                      </a:r>
                      <a:r>
                        <a:rPr sz="1200" spc="-10" dirty="0">
                          <a:latin typeface="Lato"/>
                          <a:cs typeface="Lato"/>
                        </a:rPr>
                        <a:t>overall</a:t>
                      </a:r>
                      <a:r>
                        <a:rPr sz="1200" spc="-15" dirty="0">
                          <a:latin typeface="Lato"/>
                          <a:cs typeface="Lato"/>
                        </a:rPr>
                        <a:t> </a:t>
                      </a:r>
                      <a:r>
                        <a:rPr sz="1200" dirty="0">
                          <a:latin typeface="Lato"/>
                          <a:cs typeface="Lato"/>
                        </a:rPr>
                        <a:t>prosthesis</a:t>
                      </a:r>
                      <a:r>
                        <a:rPr sz="1200" spc="-15" dirty="0">
                          <a:latin typeface="Lato"/>
                          <a:cs typeface="Lato"/>
                        </a:rPr>
                        <a:t> </a:t>
                      </a:r>
                      <a:r>
                        <a:rPr sz="1200" spc="-10" dirty="0">
                          <a:latin typeface="Lato"/>
                          <a:cs typeface="Lato"/>
                        </a:rPr>
                        <a:t>limit, </a:t>
                      </a:r>
                      <a:r>
                        <a:rPr sz="1200" dirty="0">
                          <a:latin typeface="Lato"/>
                          <a:cs typeface="Lato"/>
                        </a:rPr>
                        <a:t>at</a:t>
                      </a:r>
                      <a:r>
                        <a:rPr sz="1200" spc="-30" dirty="0">
                          <a:latin typeface="Lato"/>
                          <a:cs typeface="Lato"/>
                        </a:rPr>
                        <a:t> </a:t>
                      </a:r>
                      <a:r>
                        <a:rPr sz="1200" dirty="0">
                          <a:latin typeface="Lato"/>
                          <a:cs typeface="Lato"/>
                        </a:rPr>
                        <a:t>R8</a:t>
                      </a:r>
                      <a:r>
                        <a:rPr sz="1200" spc="-25" dirty="0">
                          <a:latin typeface="Lato"/>
                          <a:cs typeface="Lato"/>
                        </a:rPr>
                        <a:t> </a:t>
                      </a:r>
                      <a:r>
                        <a:rPr sz="1200" dirty="0">
                          <a:latin typeface="Lato"/>
                          <a:cs typeface="Lato"/>
                        </a:rPr>
                        <a:t>439.90</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beneficiary</a:t>
                      </a:r>
                      <a:r>
                        <a:rPr sz="1200" spc="-30" dirty="0">
                          <a:latin typeface="Lato"/>
                          <a:cs typeface="Lato"/>
                        </a:rPr>
                        <a:t> </a:t>
                      </a:r>
                      <a:r>
                        <a:rPr sz="1200" dirty="0">
                          <a:latin typeface="Lato"/>
                          <a:cs typeface="Lato"/>
                        </a:rPr>
                        <a:t>per</a:t>
                      </a:r>
                      <a:r>
                        <a:rPr sz="1200" spc="-25" dirty="0">
                          <a:latin typeface="Lato"/>
                          <a:cs typeface="Lato"/>
                        </a:rPr>
                        <a:t> </a:t>
                      </a:r>
                      <a:r>
                        <a:rPr sz="1200" spc="-20" dirty="0">
                          <a:latin typeface="Lato"/>
                          <a:cs typeface="Lato"/>
                        </a:rPr>
                        <a:t>lens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5"/>
                  </a:ext>
                </a:extLst>
              </a:tr>
              <a:tr h="224154">
                <a:tc>
                  <a:txBody>
                    <a:bodyPr/>
                    <a:lstStyle/>
                    <a:p>
                      <a:pPr marL="50165">
                        <a:lnSpc>
                          <a:spcPct val="100000"/>
                        </a:lnSpc>
                        <a:spcBef>
                          <a:spcPts val="165"/>
                        </a:spcBef>
                      </a:pPr>
                      <a:r>
                        <a:rPr sz="1200" dirty="0">
                          <a:latin typeface="Lato"/>
                          <a:cs typeface="Lato"/>
                        </a:rPr>
                        <a:t>Optical</a:t>
                      </a:r>
                      <a:r>
                        <a:rPr sz="1200" spc="-10" dirty="0">
                          <a:latin typeface="Lato"/>
                          <a:cs typeface="Lato"/>
                        </a:rPr>
                        <a:t> </a:t>
                      </a:r>
                      <a:r>
                        <a:rPr sz="1200" dirty="0">
                          <a:latin typeface="Lato"/>
                          <a:cs typeface="Lato"/>
                        </a:rPr>
                        <a:t>and</a:t>
                      </a:r>
                      <a:r>
                        <a:rPr sz="1200" spc="-5" dirty="0">
                          <a:latin typeface="Lato"/>
                          <a:cs typeface="Lato"/>
                        </a:rPr>
                        <a:t> </a:t>
                      </a:r>
                      <a:r>
                        <a:rPr sz="1200" spc="-10" dirty="0">
                          <a:latin typeface="Lato"/>
                          <a:cs typeface="Lato"/>
                        </a:rPr>
                        <a:t>conservative</a:t>
                      </a:r>
                      <a:r>
                        <a:rPr sz="1200" spc="-5" dirty="0">
                          <a:latin typeface="Lato"/>
                          <a:cs typeface="Lato"/>
                        </a:rPr>
                        <a:t> </a:t>
                      </a:r>
                      <a:r>
                        <a:rPr sz="1200" spc="-10" dirty="0">
                          <a:latin typeface="Lato"/>
                          <a:cs typeface="Lato"/>
                        </a:rPr>
                        <a:t>Dentistry</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Subject to </a:t>
                      </a:r>
                      <a:r>
                        <a:rPr sz="1200" spc="-25" dirty="0">
                          <a:latin typeface="Lato"/>
                          <a:cs typeface="Lato"/>
                        </a:rPr>
                        <a:t>MSA</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6"/>
                  </a:ext>
                </a:extLst>
              </a:tr>
            </a:tbl>
          </a:graphicData>
        </a:graphic>
      </p:graphicFrame>
      <p:graphicFrame>
        <p:nvGraphicFramePr>
          <p:cNvPr id="7" name="object 8">
            <a:extLst>
              <a:ext uri="{FF2B5EF4-FFF2-40B4-BE49-F238E27FC236}">
                <a16:creationId xmlns:a16="http://schemas.microsoft.com/office/drawing/2014/main" id="{8EFD4212-6F9C-AE7B-0E60-8C3FF323CFB8}"/>
              </a:ext>
            </a:extLst>
          </p:cNvPr>
          <p:cNvGraphicFramePr>
            <a:graphicFrameLocks noGrp="1"/>
          </p:cNvGraphicFramePr>
          <p:nvPr>
            <p:extLst>
              <p:ext uri="{D42A27DB-BD31-4B8C-83A1-F6EECF244321}">
                <p14:modId xmlns:p14="http://schemas.microsoft.com/office/powerpoint/2010/main" val="2199800698"/>
              </p:ext>
            </p:extLst>
          </p:nvPr>
        </p:nvGraphicFramePr>
        <p:xfrm>
          <a:off x="1017372" y="4187878"/>
          <a:ext cx="10224134" cy="1669411"/>
        </p:xfrm>
        <a:graphic>
          <a:graphicData uri="http://schemas.openxmlformats.org/drawingml/2006/table">
            <a:tbl>
              <a:tblPr firstRow="1" bandRow="1">
                <a:tableStyleId>{2D5ABB26-0587-4C30-8999-92F81FD0307C}</a:tableStyleId>
              </a:tblPr>
              <a:tblGrid>
                <a:gridCol w="4309110">
                  <a:extLst>
                    <a:ext uri="{9D8B030D-6E8A-4147-A177-3AD203B41FA5}">
                      <a16:colId xmlns:a16="http://schemas.microsoft.com/office/drawing/2014/main" val="20000"/>
                    </a:ext>
                  </a:extLst>
                </a:gridCol>
                <a:gridCol w="5915024">
                  <a:extLst>
                    <a:ext uri="{9D8B030D-6E8A-4147-A177-3AD203B41FA5}">
                      <a16:colId xmlns:a16="http://schemas.microsoft.com/office/drawing/2014/main" val="20001"/>
                    </a:ext>
                  </a:extLst>
                </a:gridCol>
              </a:tblGrid>
              <a:tr h="224154">
                <a:tc>
                  <a:txBody>
                    <a:bodyPr/>
                    <a:lstStyle/>
                    <a:p>
                      <a:pPr marL="50800">
                        <a:lnSpc>
                          <a:spcPct val="100000"/>
                        </a:lnSpc>
                        <a:spcBef>
                          <a:spcPts val="165"/>
                        </a:spcBef>
                      </a:pPr>
                      <a:r>
                        <a:rPr sz="1200" b="1" spc="-10" dirty="0">
                          <a:solidFill>
                            <a:srgbClr val="FFFFFF"/>
                          </a:solidFill>
                          <a:latin typeface="Lato"/>
                          <a:cs typeface="Lato"/>
                        </a:rPr>
                        <a:t>TITANIUM EXECUTIVE</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b="1" dirty="0">
                          <a:solidFill>
                            <a:srgbClr val="FFFFFF"/>
                          </a:solidFill>
                          <a:latin typeface="Lato"/>
                          <a:cs typeface="Lato"/>
                        </a:rPr>
                        <a:t>CHANGE</a:t>
                      </a:r>
                      <a:r>
                        <a:rPr sz="1200" b="1" spc="-30" dirty="0">
                          <a:solidFill>
                            <a:srgbClr val="FFFFFF"/>
                          </a:solidFill>
                          <a:latin typeface="Lato"/>
                          <a:cs typeface="Lato"/>
                        </a:rPr>
                        <a:t> </a:t>
                      </a:r>
                      <a:r>
                        <a:rPr sz="1200" b="1" spc="-20" dirty="0">
                          <a:solidFill>
                            <a:srgbClr val="FFFFFF"/>
                          </a:solidFill>
                          <a:latin typeface="Lato"/>
                          <a:cs typeface="Lato"/>
                        </a:rPr>
                        <a:t>2025</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extLst>
                  <a:ext uri="{0D108BD9-81ED-4DB2-BD59-A6C34878D82A}">
                    <a16:rowId xmlns:a16="http://schemas.microsoft.com/office/drawing/2014/main" val="10000"/>
                  </a:ext>
                </a:extLst>
              </a:tr>
              <a:tr h="589915">
                <a:tc>
                  <a:txBody>
                    <a:bodyPr/>
                    <a:lstStyle/>
                    <a:p>
                      <a:pPr marL="50165">
                        <a:lnSpc>
                          <a:spcPct val="100000"/>
                        </a:lnSpc>
                        <a:spcBef>
                          <a:spcPts val="165"/>
                        </a:spcBef>
                      </a:pPr>
                      <a:r>
                        <a:rPr sz="1200" spc="-10" dirty="0">
                          <a:latin typeface="Lato"/>
                          <a:cs typeface="Lato"/>
                        </a:rPr>
                        <a:t>Laparoscopic</a:t>
                      </a:r>
                      <a:r>
                        <a:rPr sz="1200" spc="10" dirty="0">
                          <a:latin typeface="Lato"/>
                          <a:cs typeface="Lato"/>
                        </a:rPr>
                        <a:t> </a:t>
                      </a:r>
                      <a:r>
                        <a:rPr sz="1200" spc="-10" dirty="0">
                          <a:latin typeface="Lato"/>
                          <a:cs typeface="Lato"/>
                        </a:rPr>
                        <a:t>Hospitalisation</a:t>
                      </a:r>
                      <a:r>
                        <a:rPr sz="1200" spc="10" dirty="0">
                          <a:latin typeface="Lato"/>
                          <a:cs typeface="Lato"/>
                        </a:rPr>
                        <a:t> </a:t>
                      </a:r>
                      <a:r>
                        <a:rPr sz="1200" dirty="0">
                          <a:latin typeface="Lato"/>
                          <a:cs typeface="Lato"/>
                        </a:rPr>
                        <a:t>and</a:t>
                      </a:r>
                      <a:r>
                        <a:rPr sz="1200" spc="10" dirty="0">
                          <a:latin typeface="Lato"/>
                          <a:cs typeface="Lato"/>
                        </a:rPr>
                        <a:t> </a:t>
                      </a:r>
                      <a:r>
                        <a:rPr sz="1200" dirty="0">
                          <a:latin typeface="Lato"/>
                          <a:cs typeface="Lato"/>
                        </a:rPr>
                        <a:t>Associated</a:t>
                      </a:r>
                      <a:r>
                        <a:rPr sz="1200" spc="10" dirty="0">
                          <a:latin typeface="Lato"/>
                          <a:cs typeface="Lato"/>
                        </a:rPr>
                        <a:t> </a:t>
                      </a:r>
                      <a:r>
                        <a:rPr sz="1200" spc="-10" dirty="0">
                          <a:latin typeface="Lato"/>
                          <a:cs typeface="Lato"/>
                        </a:rPr>
                        <a:t>Costs</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451484">
                        <a:lnSpc>
                          <a:spcPct val="100000"/>
                        </a:lnSpc>
                        <a:spcBef>
                          <a:spcPts val="165"/>
                        </a:spcBef>
                      </a:pPr>
                      <a:r>
                        <a:rPr sz="1200" spc="-10" dirty="0">
                          <a:latin typeface="Lato"/>
                          <a:cs typeface="Lato"/>
                        </a:rPr>
                        <a:t>Procedures </a:t>
                      </a:r>
                      <a:r>
                        <a:rPr sz="1200" dirty="0">
                          <a:latin typeface="Lato"/>
                          <a:cs typeface="Lato"/>
                        </a:rPr>
                        <a:t>done</a:t>
                      </a:r>
                      <a:r>
                        <a:rPr sz="1200" spc="-10" dirty="0">
                          <a:latin typeface="Lato"/>
                          <a:cs typeface="Lato"/>
                        </a:rPr>
                        <a:t> in-</a:t>
                      </a:r>
                      <a:r>
                        <a:rPr sz="1200" dirty="0">
                          <a:latin typeface="Lato"/>
                          <a:cs typeface="Lato"/>
                        </a:rPr>
                        <a:t>hospital</a:t>
                      </a:r>
                      <a:r>
                        <a:rPr sz="1200" spc="-10" dirty="0">
                          <a:latin typeface="Lato"/>
                          <a:cs typeface="Lato"/>
                        </a:rPr>
                        <a:t> </a:t>
                      </a:r>
                      <a:r>
                        <a:rPr sz="1200" dirty="0">
                          <a:latin typeface="Lato"/>
                          <a:cs typeface="Lato"/>
                        </a:rPr>
                        <a:t>will</a:t>
                      </a:r>
                      <a:r>
                        <a:rPr sz="1200" spc="-10" dirty="0">
                          <a:latin typeface="Lato"/>
                          <a:cs typeface="Lato"/>
                        </a:rPr>
                        <a:t> attract </a:t>
                      </a:r>
                      <a:r>
                        <a:rPr sz="1200" dirty="0">
                          <a:latin typeface="Lato"/>
                          <a:cs typeface="Lato"/>
                        </a:rPr>
                        <a:t>a</a:t>
                      </a:r>
                      <a:r>
                        <a:rPr sz="1200" spc="-10" dirty="0">
                          <a:latin typeface="Lato"/>
                          <a:cs typeface="Lato"/>
                        </a:rPr>
                        <a:t> </a:t>
                      </a:r>
                      <a:r>
                        <a:rPr sz="1200" dirty="0">
                          <a:latin typeface="Lato"/>
                          <a:cs typeface="Lato"/>
                        </a:rPr>
                        <a:t>R3,500</a:t>
                      </a:r>
                      <a:r>
                        <a:rPr sz="1200" spc="-5" dirty="0">
                          <a:latin typeface="Lato"/>
                          <a:cs typeface="Lato"/>
                        </a:rPr>
                        <a:t> </a:t>
                      </a:r>
                      <a:r>
                        <a:rPr sz="1200" dirty="0">
                          <a:latin typeface="Lato"/>
                          <a:cs typeface="Lato"/>
                        </a:rPr>
                        <a:t>co-payment*</a:t>
                      </a:r>
                      <a:r>
                        <a:rPr sz="1200" spc="-10" dirty="0">
                          <a:latin typeface="Lato"/>
                          <a:cs typeface="Lato"/>
                        </a:rPr>
                        <a:t> </a:t>
                      </a:r>
                      <a:r>
                        <a:rPr sz="1200" dirty="0">
                          <a:latin typeface="Lato"/>
                          <a:cs typeface="Lato"/>
                        </a:rPr>
                        <a:t>with</a:t>
                      </a:r>
                      <a:r>
                        <a:rPr sz="1200" spc="-10" dirty="0">
                          <a:latin typeface="Lato"/>
                          <a:cs typeface="Lato"/>
                        </a:rPr>
                        <a:t> exception </a:t>
                      </a:r>
                      <a:r>
                        <a:rPr sz="1200" spc="-25" dirty="0">
                          <a:latin typeface="Lato"/>
                          <a:cs typeface="Lato"/>
                        </a:rPr>
                        <a:t>of </a:t>
                      </a:r>
                      <a:r>
                        <a:rPr sz="1200" dirty="0">
                          <a:latin typeface="Lato"/>
                          <a:cs typeface="Lato"/>
                        </a:rPr>
                        <a:t>diagnostic </a:t>
                      </a:r>
                      <a:r>
                        <a:rPr sz="1200" spc="-10" dirty="0">
                          <a:latin typeface="Lato"/>
                          <a:cs typeface="Lato"/>
                        </a:rPr>
                        <a:t>laparoscopy,</a:t>
                      </a:r>
                      <a:r>
                        <a:rPr sz="1200" dirty="0">
                          <a:latin typeface="Lato"/>
                          <a:cs typeface="Lato"/>
                        </a:rPr>
                        <a:t> </a:t>
                      </a:r>
                      <a:r>
                        <a:rPr sz="1200" spc="-20" dirty="0">
                          <a:latin typeface="Lato"/>
                          <a:cs typeface="Lato"/>
                        </a:rPr>
                        <a:t>Aspiration/excision</a:t>
                      </a:r>
                      <a:r>
                        <a:rPr sz="1200" dirty="0">
                          <a:latin typeface="Lato"/>
                          <a:cs typeface="Lato"/>
                        </a:rPr>
                        <a:t> ovarian cyst, </a:t>
                      </a:r>
                      <a:r>
                        <a:rPr sz="1200" spc="-10" dirty="0">
                          <a:latin typeface="Lato"/>
                          <a:cs typeface="Lato"/>
                        </a:rPr>
                        <a:t>Lap-appendicectomy</a:t>
                      </a:r>
                      <a:r>
                        <a:rPr sz="1200" spc="5" dirty="0">
                          <a:latin typeface="Lato"/>
                          <a:cs typeface="Lato"/>
                        </a:rPr>
                        <a:t> </a:t>
                      </a:r>
                      <a:r>
                        <a:rPr sz="1200" spc="-25" dirty="0">
                          <a:latin typeface="Lato"/>
                          <a:cs typeface="Lato"/>
                        </a:rPr>
                        <a:t>and </a:t>
                      </a:r>
                      <a:r>
                        <a:rPr sz="1200" dirty="0">
                          <a:latin typeface="Lato"/>
                          <a:cs typeface="Lato"/>
                        </a:rPr>
                        <a:t>repair</a:t>
                      </a:r>
                      <a:r>
                        <a:rPr sz="1200" spc="-15" dirty="0">
                          <a:latin typeface="Lato"/>
                          <a:cs typeface="Lato"/>
                        </a:rPr>
                        <a:t> </a:t>
                      </a:r>
                      <a:r>
                        <a:rPr sz="1200" dirty="0">
                          <a:latin typeface="Lato"/>
                          <a:cs typeface="Lato"/>
                        </a:rPr>
                        <a:t>of</a:t>
                      </a:r>
                      <a:r>
                        <a:rPr sz="1200" spc="-10" dirty="0">
                          <a:latin typeface="Lato"/>
                          <a:cs typeface="Lato"/>
                        </a:rPr>
                        <a:t> </a:t>
                      </a:r>
                      <a:r>
                        <a:rPr sz="1200" dirty="0">
                          <a:latin typeface="Lato"/>
                          <a:cs typeface="Lato"/>
                        </a:rPr>
                        <a:t>recurrent</a:t>
                      </a:r>
                      <a:r>
                        <a:rPr sz="1200" spc="-10" dirty="0">
                          <a:latin typeface="Lato"/>
                          <a:cs typeface="Lato"/>
                        </a:rPr>
                        <a:t> </a:t>
                      </a:r>
                      <a:r>
                        <a:rPr sz="1200" dirty="0">
                          <a:latin typeface="Lato"/>
                          <a:cs typeface="Lato"/>
                        </a:rPr>
                        <a:t>or</a:t>
                      </a:r>
                      <a:r>
                        <a:rPr sz="1200" spc="-10" dirty="0">
                          <a:latin typeface="Lato"/>
                          <a:cs typeface="Lato"/>
                        </a:rPr>
                        <a:t> bilateral </a:t>
                      </a:r>
                      <a:r>
                        <a:rPr sz="1200" dirty="0">
                          <a:latin typeface="Lato"/>
                          <a:cs typeface="Lato"/>
                        </a:rPr>
                        <a:t>inguinal</a:t>
                      </a:r>
                      <a:r>
                        <a:rPr sz="1200" spc="-10" dirty="0">
                          <a:latin typeface="Lato"/>
                          <a:cs typeface="Lato"/>
                        </a:rPr>
                        <a:t> hernias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1"/>
                  </a:ext>
                </a:extLst>
              </a:tr>
              <a:tr h="224154">
                <a:tc>
                  <a:txBody>
                    <a:bodyPr/>
                    <a:lstStyle/>
                    <a:p>
                      <a:pPr marL="50165">
                        <a:lnSpc>
                          <a:spcPct val="100000"/>
                        </a:lnSpc>
                        <a:spcBef>
                          <a:spcPts val="165"/>
                        </a:spcBef>
                      </a:pPr>
                      <a:r>
                        <a:rPr sz="1200" dirty="0">
                          <a:latin typeface="Lato"/>
                          <a:cs typeface="Lato"/>
                        </a:rPr>
                        <a:t>Back</a:t>
                      </a:r>
                      <a:r>
                        <a:rPr sz="1200" spc="-20" dirty="0">
                          <a:latin typeface="Lato"/>
                          <a:cs typeface="Lato"/>
                        </a:rPr>
                        <a:t> </a:t>
                      </a:r>
                      <a:r>
                        <a:rPr sz="1200" dirty="0">
                          <a:latin typeface="Lato"/>
                          <a:cs typeface="Lato"/>
                        </a:rPr>
                        <a:t>and</a:t>
                      </a:r>
                      <a:r>
                        <a:rPr sz="1200" spc="-15" dirty="0">
                          <a:latin typeface="Lato"/>
                          <a:cs typeface="Lato"/>
                        </a:rPr>
                        <a:t> </a:t>
                      </a:r>
                      <a:r>
                        <a:rPr sz="1200" dirty="0">
                          <a:latin typeface="Lato"/>
                          <a:cs typeface="Lato"/>
                        </a:rPr>
                        <a:t>Neck</a:t>
                      </a:r>
                      <a:r>
                        <a:rPr sz="1200" spc="-15" dirty="0">
                          <a:latin typeface="Lato"/>
                          <a:cs typeface="Lato"/>
                        </a:rPr>
                        <a:t> </a:t>
                      </a:r>
                      <a:r>
                        <a:rPr sz="1200" spc="-10" dirty="0">
                          <a:latin typeface="Lato"/>
                          <a:cs typeface="Lato"/>
                        </a:rPr>
                        <a:t>Surgery</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A</a:t>
                      </a:r>
                      <a:r>
                        <a:rPr sz="1200" spc="-20" dirty="0">
                          <a:latin typeface="Lato"/>
                          <a:cs typeface="Lato"/>
                        </a:rPr>
                        <a:t> </a:t>
                      </a:r>
                      <a:r>
                        <a:rPr sz="1200" dirty="0">
                          <a:latin typeface="Lato"/>
                          <a:cs typeface="Lato"/>
                        </a:rPr>
                        <a:t>co-payment</a:t>
                      </a:r>
                      <a:r>
                        <a:rPr sz="1200" spc="-20" dirty="0">
                          <a:latin typeface="Lato"/>
                          <a:cs typeface="Lato"/>
                        </a:rPr>
                        <a:t> </a:t>
                      </a:r>
                      <a:r>
                        <a:rPr sz="1200" dirty="0">
                          <a:latin typeface="Lato"/>
                          <a:cs typeface="Lato"/>
                        </a:rPr>
                        <a:t>of</a:t>
                      </a:r>
                      <a:r>
                        <a:rPr sz="1200" spc="-15" dirty="0">
                          <a:latin typeface="Lato"/>
                          <a:cs typeface="Lato"/>
                        </a:rPr>
                        <a:t> </a:t>
                      </a:r>
                      <a:r>
                        <a:rPr sz="1200" dirty="0">
                          <a:latin typeface="Lato"/>
                          <a:cs typeface="Lato"/>
                        </a:rPr>
                        <a:t>R5,000</a:t>
                      </a:r>
                      <a:r>
                        <a:rPr sz="1200" spc="-20" dirty="0">
                          <a:latin typeface="Lato"/>
                          <a:cs typeface="Lato"/>
                        </a:rPr>
                        <a:t> </a:t>
                      </a:r>
                      <a:r>
                        <a:rPr sz="1200" dirty="0">
                          <a:latin typeface="Lato"/>
                          <a:cs typeface="Lato"/>
                        </a:rPr>
                        <a:t>is</a:t>
                      </a:r>
                      <a:r>
                        <a:rPr sz="1200" spc="-15" dirty="0">
                          <a:latin typeface="Lato"/>
                          <a:cs typeface="Lato"/>
                        </a:rPr>
                        <a:t> </a:t>
                      </a:r>
                      <a:r>
                        <a:rPr sz="1200" dirty="0">
                          <a:latin typeface="Lato"/>
                          <a:cs typeface="Lato"/>
                        </a:rPr>
                        <a:t>applicable</a:t>
                      </a:r>
                      <a:r>
                        <a:rPr sz="1200" spc="-20" dirty="0">
                          <a:latin typeface="Lato"/>
                          <a:cs typeface="Lato"/>
                        </a:rPr>
                        <a:t> </a:t>
                      </a:r>
                      <a:r>
                        <a:rPr sz="1200" dirty="0">
                          <a:latin typeface="Lato"/>
                          <a:cs typeface="Lato"/>
                        </a:rPr>
                        <a:t>to</a:t>
                      </a:r>
                      <a:r>
                        <a:rPr sz="1200" spc="-15" dirty="0">
                          <a:latin typeface="Lato"/>
                          <a:cs typeface="Lato"/>
                        </a:rPr>
                        <a:t> </a:t>
                      </a:r>
                      <a:r>
                        <a:rPr sz="1200" dirty="0">
                          <a:latin typeface="Lato"/>
                          <a:cs typeface="Lato"/>
                        </a:rPr>
                        <a:t>all</a:t>
                      </a:r>
                      <a:r>
                        <a:rPr sz="1200" spc="-20" dirty="0">
                          <a:latin typeface="Lato"/>
                          <a:cs typeface="Lato"/>
                        </a:rPr>
                        <a:t> </a:t>
                      </a:r>
                      <a:r>
                        <a:rPr sz="1200" dirty="0">
                          <a:latin typeface="Lato"/>
                          <a:cs typeface="Lato"/>
                        </a:rPr>
                        <a:t>non-PMB</a:t>
                      </a:r>
                      <a:r>
                        <a:rPr sz="1200" spc="-20" dirty="0">
                          <a:latin typeface="Lato"/>
                          <a:cs typeface="Lato"/>
                        </a:rPr>
                        <a:t> </a:t>
                      </a:r>
                      <a:r>
                        <a:rPr sz="1200" dirty="0">
                          <a:latin typeface="Lato"/>
                          <a:cs typeface="Lato"/>
                        </a:rPr>
                        <a:t>back</a:t>
                      </a:r>
                      <a:r>
                        <a:rPr sz="1200" spc="-15" dirty="0">
                          <a:latin typeface="Lato"/>
                          <a:cs typeface="Lato"/>
                        </a:rPr>
                        <a:t> </a:t>
                      </a:r>
                      <a:r>
                        <a:rPr sz="1200" spc="-10" dirty="0">
                          <a:latin typeface="Lato"/>
                          <a:cs typeface="Lato"/>
                        </a:rPr>
                        <a:t>surgeries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2"/>
                  </a:ext>
                </a:extLst>
              </a:tr>
              <a:tr h="407034">
                <a:tc>
                  <a:txBody>
                    <a:bodyPr/>
                    <a:lstStyle/>
                    <a:p>
                      <a:pPr marL="50165">
                        <a:lnSpc>
                          <a:spcPct val="100000"/>
                        </a:lnSpc>
                        <a:spcBef>
                          <a:spcPts val="165"/>
                        </a:spcBef>
                      </a:pPr>
                      <a:r>
                        <a:rPr sz="1200" spc="-10" dirty="0">
                          <a:latin typeface="Lato"/>
                          <a:cs typeface="Lato"/>
                        </a:rPr>
                        <a:t>Advanced/Specialised</a:t>
                      </a:r>
                      <a:r>
                        <a:rPr sz="1200" spc="80" dirty="0">
                          <a:latin typeface="Lato"/>
                          <a:cs typeface="Lato"/>
                        </a:rPr>
                        <a:t> </a:t>
                      </a:r>
                      <a:r>
                        <a:rPr sz="1200" spc="-10" dirty="0">
                          <a:latin typeface="Lato"/>
                          <a:cs typeface="Lato"/>
                        </a:rPr>
                        <a:t>Radiology</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marR="298450">
                        <a:lnSpc>
                          <a:spcPct val="100000"/>
                        </a:lnSpc>
                        <a:spcBef>
                          <a:spcPts val="165"/>
                        </a:spcBef>
                      </a:pPr>
                      <a:r>
                        <a:rPr sz="1200" spc="-10" dirty="0">
                          <a:latin typeface="Lato"/>
                          <a:cs typeface="Lato"/>
                        </a:rPr>
                        <a:t>Overall</a:t>
                      </a:r>
                      <a:r>
                        <a:rPr sz="1200" spc="-15" dirty="0">
                          <a:latin typeface="Lato"/>
                          <a:cs typeface="Lato"/>
                        </a:rPr>
                        <a:t> </a:t>
                      </a:r>
                      <a:r>
                        <a:rPr sz="1200" dirty="0">
                          <a:latin typeface="Lato"/>
                          <a:cs typeface="Lato"/>
                        </a:rPr>
                        <a:t>combined</a:t>
                      </a:r>
                      <a:r>
                        <a:rPr sz="1200" spc="-15" dirty="0">
                          <a:latin typeface="Lato"/>
                          <a:cs typeface="Lato"/>
                        </a:rPr>
                        <a:t> </a:t>
                      </a:r>
                      <a:r>
                        <a:rPr sz="1200" dirty="0">
                          <a:latin typeface="Lato"/>
                          <a:cs typeface="Lato"/>
                        </a:rPr>
                        <a:t>in</a:t>
                      </a:r>
                      <a:r>
                        <a:rPr sz="1200" spc="-15" dirty="0">
                          <a:latin typeface="Lato"/>
                          <a:cs typeface="Lato"/>
                        </a:rPr>
                        <a:t> </a:t>
                      </a:r>
                      <a:r>
                        <a:rPr sz="1200" dirty="0">
                          <a:latin typeface="Lato"/>
                          <a:cs typeface="Lato"/>
                        </a:rPr>
                        <a:t>and</a:t>
                      </a:r>
                      <a:r>
                        <a:rPr sz="1200" spc="-15" dirty="0">
                          <a:latin typeface="Lato"/>
                          <a:cs typeface="Lato"/>
                        </a:rPr>
                        <a:t> </a:t>
                      </a:r>
                      <a:r>
                        <a:rPr sz="1200" dirty="0">
                          <a:latin typeface="Lato"/>
                          <a:cs typeface="Lato"/>
                        </a:rPr>
                        <a:t>out</a:t>
                      </a:r>
                      <a:r>
                        <a:rPr sz="1200" spc="-15" dirty="0">
                          <a:latin typeface="Lato"/>
                          <a:cs typeface="Lato"/>
                        </a:rPr>
                        <a:t> </a:t>
                      </a:r>
                      <a:r>
                        <a:rPr sz="1200" dirty="0">
                          <a:latin typeface="Lato"/>
                          <a:cs typeface="Lato"/>
                        </a:rPr>
                        <a:t>of</a:t>
                      </a:r>
                      <a:r>
                        <a:rPr sz="1200" spc="-15" dirty="0">
                          <a:latin typeface="Lato"/>
                          <a:cs typeface="Lato"/>
                        </a:rPr>
                        <a:t> </a:t>
                      </a:r>
                      <a:r>
                        <a:rPr sz="1200" dirty="0">
                          <a:latin typeface="Lato"/>
                          <a:cs typeface="Lato"/>
                        </a:rPr>
                        <a:t>hospital</a:t>
                      </a:r>
                      <a:r>
                        <a:rPr sz="1200" spc="-15" dirty="0">
                          <a:latin typeface="Lato"/>
                          <a:cs typeface="Lato"/>
                        </a:rPr>
                        <a:t> </a:t>
                      </a:r>
                      <a:r>
                        <a:rPr sz="1200" dirty="0">
                          <a:latin typeface="Lato"/>
                          <a:cs typeface="Lato"/>
                        </a:rPr>
                        <a:t>specialised</a:t>
                      </a:r>
                      <a:r>
                        <a:rPr sz="1200" spc="-15" dirty="0">
                          <a:latin typeface="Lato"/>
                          <a:cs typeface="Lato"/>
                        </a:rPr>
                        <a:t> </a:t>
                      </a:r>
                      <a:r>
                        <a:rPr sz="1200" spc="-10" dirty="0">
                          <a:latin typeface="Lato"/>
                          <a:cs typeface="Lato"/>
                        </a:rPr>
                        <a:t>radiology</a:t>
                      </a:r>
                      <a:r>
                        <a:rPr sz="1200" spc="-15" dirty="0">
                          <a:latin typeface="Lato"/>
                          <a:cs typeface="Lato"/>
                        </a:rPr>
                        <a:t> </a:t>
                      </a:r>
                      <a:r>
                        <a:rPr sz="1200" dirty="0">
                          <a:latin typeface="Lato"/>
                          <a:cs typeface="Lato"/>
                        </a:rPr>
                        <a:t>limit</a:t>
                      </a:r>
                      <a:r>
                        <a:rPr sz="1200" spc="-15" dirty="0">
                          <a:latin typeface="Lato"/>
                          <a:cs typeface="Lato"/>
                        </a:rPr>
                        <a:t> </a:t>
                      </a:r>
                      <a:r>
                        <a:rPr sz="1200" dirty="0">
                          <a:latin typeface="Lato"/>
                          <a:cs typeface="Lato"/>
                        </a:rPr>
                        <a:t>of</a:t>
                      </a:r>
                      <a:r>
                        <a:rPr sz="1200" spc="-15" dirty="0">
                          <a:latin typeface="Lato"/>
                          <a:cs typeface="Lato"/>
                        </a:rPr>
                        <a:t> </a:t>
                      </a:r>
                      <a:r>
                        <a:rPr sz="1200" spc="-10" dirty="0">
                          <a:latin typeface="Lato"/>
                          <a:cs typeface="Lato"/>
                        </a:rPr>
                        <a:t>R49,936.95</a:t>
                      </a:r>
                      <a:r>
                        <a:rPr sz="1200" spc="-15" dirty="0">
                          <a:latin typeface="Lato"/>
                          <a:cs typeface="Lato"/>
                        </a:rPr>
                        <a:t> </a:t>
                      </a:r>
                      <a:r>
                        <a:rPr sz="1200" spc="-25" dirty="0">
                          <a:latin typeface="Lato"/>
                          <a:cs typeface="Lato"/>
                        </a:rPr>
                        <a:t>per </a:t>
                      </a:r>
                      <a:r>
                        <a:rPr sz="1200" dirty="0">
                          <a:latin typeface="Lato"/>
                          <a:cs typeface="Lato"/>
                        </a:rPr>
                        <a:t>family</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annum</a:t>
                      </a:r>
                      <a:r>
                        <a:rPr sz="1200" spc="-25" dirty="0">
                          <a:latin typeface="Lato"/>
                          <a:cs typeface="Lato"/>
                        </a:rPr>
                        <a:t> </a:t>
                      </a:r>
                      <a:r>
                        <a:rPr sz="1200" dirty="0">
                          <a:latin typeface="Lato"/>
                          <a:cs typeface="Lato"/>
                        </a:rPr>
                        <a:t>R1,653.75</a:t>
                      </a:r>
                      <a:r>
                        <a:rPr sz="1200" spc="-25" dirty="0">
                          <a:latin typeface="Lato"/>
                          <a:cs typeface="Lato"/>
                        </a:rPr>
                        <a:t> </a:t>
                      </a:r>
                      <a:r>
                        <a:rPr sz="1200" dirty="0">
                          <a:latin typeface="Lato"/>
                          <a:cs typeface="Lato"/>
                        </a:rPr>
                        <a:t>co-payment</a:t>
                      </a:r>
                      <a:r>
                        <a:rPr sz="1200" spc="-25" dirty="0">
                          <a:latin typeface="Lato"/>
                          <a:cs typeface="Lato"/>
                        </a:rPr>
                        <a:t> </a:t>
                      </a:r>
                      <a:r>
                        <a:rPr sz="1200" dirty="0">
                          <a:latin typeface="Lato"/>
                          <a:cs typeface="Lato"/>
                        </a:rPr>
                        <a:t>per</a:t>
                      </a:r>
                      <a:r>
                        <a:rPr sz="1200" spc="-25" dirty="0">
                          <a:latin typeface="Lato"/>
                          <a:cs typeface="Lato"/>
                        </a:rPr>
                        <a:t> </a:t>
                      </a:r>
                      <a:r>
                        <a:rPr sz="1200" dirty="0">
                          <a:latin typeface="Lato"/>
                          <a:cs typeface="Lato"/>
                        </a:rPr>
                        <a:t>scan</a:t>
                      </a:r>
                      <a:r>
                        <a:rPr sz="1200" spc="-25" dirty="0">
                          <a:latin typeface="Lato"/>
                          <a:cs typeface="Lato"/>
                        </a:rPr>
                        <a:t> </a:t>
                      </a:r>
                      <a:r>
                        <a:rPr sz="1200" dirty="0">
                          <a:latin typeface="Lato"/>
                          <a:cs typeface="Lato"/>
                        </a:rPr>
                        <a:t>event</a:t>
                      </a:r>
                      <a:r>
                        <a:rPr sz="1200" spc="-25" dirty="0">
                          <a:latin typeface="Lato"/>
                          <a:cs typeface="Lato"/>
                        </a:rPr>
                        <a:t> </a:t>
                      </a:r>
                      <a:r>
                        <a:rPr sz="1200" spc="-10" dirty="0">
                          <a:latin typeface="Lato"/>
                          <a:cs typeface="Lato"/>
                        </a:rPr>
                        <a:t>except</a:t>
                      </a:r>
                      <a:r>
                        <a:rPr sz="1200" spc="-25" dirty="0">
                          <a:latin typeface="Lato"/>
                          <a:cs typeface="Lato"/>
                        </a:rPr>
                        <a:t> </a:t>
                      </a:r>
                      <a:r>
                        <a:rPr sz="1200" dirty="0">
                          <a:latin typeface="Lato"/>
                          <a:cs typeface="Lato"/>
                        </a:rPr>
                        <a:t>for</a:t>
                      </a:r>
                      <a:r>
                        <a:rPr sz="1200" spc="-25" dirty="0">
                          <a:latin typeface="Lato"/>
                          <a:cs typeface="Lato"/>
                        </a:rPr>
                        <a:t> </a:t>
                      </a:r>
                      <a:r>
                        <a:rPr sz="1200" spc="-10" dirty="0">
                          <a:latin typeface="Lato"/>
                          <a:cs typeface="Lato"/>
                        </a:rPr>
                        <a:t>PMBs.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3"/>
                  </a:ext>
                </a:extLst>
              </a:tr>
              <a:tr h="224154">
                <a:tc>
                  <a:txBody>
                    <a:bodyPr/>
                    <a:lstStyle/>
                    <a:p>
                      <a:pPr marL="50165">
                        <a:lnSpc>
                          <a:spcPct val="100000"/>
                        </a:lnSpc>
                        <a:spcBef>
                          <a:spcPts val="165"/>
                        </a:spcBef>
                      </a:pPr>
                      <a:r>
                        <a:rPr sz="1200" dirty="0">
                          <a:latin typeface="Lato"/>
                          <a:cs typeface="Lato"/>
                        </a:rPr>
                        <a:t>Optical</a:t>
                      </a:r>
                      <a:r>
                        <a:rPr sz="1200" spc="-10" dirty="0">
                          <a:latin typeface="Lato"/>
                          <a:cs typeface="Lato"/>
                        </a:rPr>
                        <a:t> </a:t>
                      </a:r>
                      <a:r>
                        <a:rPr sz="1200" dirty="0">
                          <a:latin typeface="Lato"/>
                          <a:cs typeface="Lato"/>
                        </a:rPr>
                        <a:t>and</a:t>
                      </a:r>
                      <a:r>
                        <a:rPr sz="1200" spc="-5" dirty="0">
                          <a:latin typeface="Lato"/>
                          <a:cs typeface="Lato"/>
                        </a:rPr>
                        <a:t> </a:t>
                      </a:r>
                      <a:r>
                        <a:rPr sz="1200" spc="-10" dirty="0">
                          <a:latin typeface="Lato"/>
                          <a:cs typeface="Lato"/>
                        </a:rPr>
                        <a:t>conservative</a:t>
                      </a:r>
                      <a:r>
                        <a:rPr sz="1200" spc="-5" dirty="0">
                          <a:latin typeface="Lato"/>
                          <a:cs typeface="Lato"/>
                        </a:rPr>
                        <a:t> </a:t>
                      </a:r>
                      <a:r>
                        <a:rPr sz="1200" spc="-10" dirty="0">
                          <a:latin typeface="Lato"/>
                          <a:cs typeface="Lato"/>
                        </a:rPr>
                        <a:t>Dentistry</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dirty="0">
                          <a:latin typeface="Lato"/>
                          <a:cs typeface="Lato"/>
                        </a:rPr>
                        <a:t>Subject to </a:t>
                      </a:r>
                      <a:r>
                        <a:rPr sz="1200" spc="-25" dirty="0">
                          <a:latin typeface="Lato"/>
                          <a:cs typeface="Lato"/>
                        </a:rPr>
                        <a:t>MSA</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4"/>
                  </a:ext>
                </a:extLst>
              </a:tr>
            </a:tbl>
          </a:graphicData>
        </a:graphic>
      </p:graphicFrame>
      <p:grpSp>
        <p:nvGrpSpPr>
          <p:cNvPr id="8" name="Group 7">
            <a:extLst>
              <a:ext uri="{FF2B5EF4-FFF2-40B4-BE49-F238E27FC236}">
                <a16:creationId xmlns:a16="http://schemas.microsoft.com/office/drawing/2014/main" id="{AD094E69-D6EB-C974-C82B-7AB57F5D324E}"/>
              </a:ext>
            </a:extLst>
          </p:cNvPr>
          <p:cNvGrpSpPr/>
          <p:nvPr/>
        </p:nvGrpSpPr>
        <p:grpSpPr>
          <a:xfrm>
            <a:off x="187947" y="4178801"/>
            <a:ext cx="655955" cy="655955"/>
            <a:chOff x="10500017" y="1267562"/>
            <a:chExt cx="655955" cy="655955"/>
          </a:xfrm>
        </p:grpSpPr>
        <p:grpSp>
          <p:nvGrpSpPr>
            <p:cNvPr id="9" name="object 19">
              <a:extLst>
                <a:ext uri="{FF2B5EF4-FFF2-40B4-BE49-F238E27FC236}">
                  <a16:creationId xmlns:a16="http://schemas.microsoft.com/office/drawing/2014/main" id="{6B68A92F-DD93-A31D-3E3A-58637E2A3FAB}"/>
                </a:ext>
              </a:extLst>
            </p:cNvPr>
            <p:cNvGrpSpPr/>
            <p:nvPr/>
          </p:nvGrpSpPr>
          <p:grpSpPr>
            <a:xfrm>
              <a:off x="10500017" y="1267562"/>
              <a:ext cx="655955" cy="655955"/>
              <a:chOff x="10776610" y="1354621"/>
              <a:chExt cx="655955" cy="655955"/>
            </a:xfrm>
          </p:grpSpPr>
          <p:pic>
            <p:nvPicPr>
              <p:cNvPr id="11" name="object 20">
                <a:extLst>
                  <a:ext uri="{FF2B5EF4-FFF2-40B4-BE49-F238E27FC236}">
                    <a16:creationId xmlns:a16="http://schemas.microsoft.com/office/drawing/2014/main" id="{46DC8C02-313E-0A28-0073-A7B47056A088}"/>
                  </a:ext>
                </a:extLst>
              </p:cNvPr>
              <p:cNvPicPr/>
              <p:nvPr/>
            </p:nvPicPr>
            <p:blipFill>
              <a:blip r:embed="rId3" cstate="print"/>
              <a:stretch>
                <a:fillRect/>
              </a:stretch>
            </p:blipFill>
            <p:spPr>
              <a:xfrm>
                <a:off x="10776610" y="1354621"/>
                <a:ext cx="655358" cy="655368"/>
              </a:xfrm>
              <a:prstGeom prst="rect">
                <a:avLst/>
              </a:prstGeom>
            </p:spPr>
          </p:pic>
          <p:pic>
            <p:nvPicPr>
              <p:cNvPr id="12" name="object 21">
                <a:extLst>
                  <a:ext uri="{FF2B5EF4-FFF2-40B4-BE49-F238E27FC236}">
                    <a16:creationId xmlns:a16="http://schemas.microsoft.com/office/drawing/2014/main" id="{02F7DA54-EF81-0D63-65DF-E98364455CB7}"/>
                  </a:ext>
                </a:extLst>
              </p:cNvPr>
              <p:cNvPicPr/>
              <p:nvPr/>
            </p:nvPicPr>
            <p:blipFill>
              <a:blip r:embed="rId4" cstate="print"/>
              <a:stretch>
                <a:fillRect/>
              </a:stretch>
            </p:blipFill>
            <p:spPr>
              <a:xfrm>
                <a:off x="10975263" y="1666989"/>
                <a:ext cx="283235" cy="297179"/>
              </a:xfrm>
              <a:prstGeom prst="rect">
                <a:avLst/>
              </a:prstGeom>
            </p:spPr>
          </p:pic>
        </p:grpSp>
        <p:sp>
          <p:nvSpPr>
            <p:cNvPr id="10" name="object 22">
              <a:extLst>
                <a:ext uri="{FF2B5EF4-FFF2-40B4-BE49-F238E27FC236}">
                  <a16:creationId xmlns:a16="http://schemas.microsoft.com/office/drawing/2014/main" id="{9DD84853-522B-A646-4810-7CBCA93FCB30}"/>
                </a:ext>
              </a:extLst>
            </p:cNvPr>
            <p:cNvSpPr txBox="1"/>
            <p:nvPr/>
          </p:nvSpPr>
          <p:spPr>
            <a:xfrm>
              <a:off x="10550094" y="1297036"/>
              <a:ext cx="553085" cy="314960"/>
            </a:xfrm>
            <a:prstGeom prst="rect">
              <a:avLst/>
            </a:prstGeom>
          </p:spPr>
          <p:txBody>
            <a:bodyPr vert="horz" wrap="square" lIns="0" tIns="12700" rIns="0" bIns="0" rtlCol="0">
              <a:spAutoFit/>
            </a:bodyPr>
            <a:lstStyle/>
            <a:p>
              <a:pPr marL="12700" marR="5080" indent="20320">
                <a:lnSpc>
                  <a:spcPct val="100000"/>
                </a:lnSpc>
                <a:spcBef>
                  <a:spcPts val="100"/>
                </a:spcBef>
              </a:pPr>
              <a:r>
                <a:rPr sz="950" b="1" spc="-10" dirty="0">
                  <a:solidFill>
                    <a:srgbClr val="FFFFFF"/>
                  </a:solidFill>
                  <a:latin typeface="Lato"/>
                  <a:cs typeface="Lato"/>
                </a:rPr>
                <a:t>Titanium</a:t>
              </a:r>
              <a:r>
                <a:rPr sz="950" b="1" spc="500" dirty="0">
                  <a:solidFill>
                    <a:srgbClr val="FFFFFF"/>
                  </a:solidFill>
                  <a:latin typeface="Lato"/>
                  <a:cs typeface="Lato"/>
                </a:rPr>
                <a:t> </a:t>
              </a:r>
              <a:r>
                <a:rPr sz="950" b="1" spc="-20" dirty="0">
                  <a:solidFill>
                    <a:srgbClr val="FFFFFF"/>
                  </a:solidFill>
                  <a:latin typeface="Lato"/>
                  <a:cs typeface="Lato"/>
                </a:rPr>
                <a:t>Executive</a:t>
              </a:r>
              <a:endParaRPr sz="950" dirty="0">
                <a:latin typeface="Lato"/>
                <a:cs typeface="Lato"/>
              </a:endParaRPr>
            </a:p>
          </p:txBody>
        </p:sp>
      </p:grpSp>
      <p:grpSp>
        <p:nvGrpSpPr>
          <p:cNvPr id="13" name="Group 12">
            <a:extLst>
              <a:ext uri="{FF2B5EF4-FFF2-40B4-BE49-F238E27FC236}">
                <a16:creationId xmlns:a16="http://schemas.microsoft.com/office/drawing/2014/main" id="{D4629266-E46B-4131-CC1D-CE646821A257}"/>
              </a:ext>
            </a:extLst>
          </p:cNvPr>
          <p:cNvGrpSpPr/>
          <p:nvPr/>
        </p:nvGrpSpPr>
        <p:grpSpPr>
          <a:xfrm>
            <a:off x="187947" y="1792966"/>
            <a:ext cx="655955" cy="655955"/>
            <a:chOff x="9009146" y="1267766"/>
            <a:chExt cx="655955" cy="655955"/>
          </a:xfrm>
        </p:grpSpPr>
        <p:grpSp>
          <p:nvGrpSpPr>
            <p:cNvPr id="14" name="object 23">
              <a:extLst>
                <a:ext uri="{FF2B5EF4-FFF2-40B4-BE49-F238E27FC236}">
                  <a16:creationId xmlns:a16="http://schemas.microsoft.com/office/drawing/2014/main" id="{86567AD1-1DD0-86CA-2038-739B57FF3E68}"/>
                </a:ext>
              </a:extLst>
            </p:cNvPr>
            <p:cNvGrpSpPr/>
            <p:nvPr/>
          </p:nvGrpSpPr>
          <p:grpSpPr>
            <a:xfrm>
              <a:off x="9009146" y="1267766"/>
              <a:ext cx="655955" cy="655955"/>
              <a:chOff x="9684004" y="1354620"/>
              <a:chExt cx="655955" cy="655955"/>
            </a:xfrm>
          </p:grpSpPr>
          <p:pic>
            <p:nvPicPr>
              <p:cNvPr id="16" name="object 24">
                <a:extLst>
                  <a:ext uri="{FF2B5EF4-FFF2-40B4-BE49-F238E27FC236}">
                    <a16:creationId xmlns:a16="http://schemas.microsoft.com/office/drawing/2014/main" id="{2BF69CAC-5DD5-51CB-594B-530275DF7939}"/>
                  </a:ext>
                </a:extLst>
              </p:cNvPr>
              <p:cNvPicPr/>
              <p:nvPr/>
            </p:nvPicPr>
            <p:blipFill>
              <a:blip r:embed="rId5" cstate="print"/>
              <a:stretch>
                <a:fillRect/>
              </a:stretch>
            </p:blipFill>
            <p:spPr>
              <a:xfrm>
                <a:off x="9684004" y="1354620"/>
                <a:ext cx="655365" cy="655370"/>
              </a:xfrm>
              <a:prstGeom prst="rect">
                <a:avLst/>
              </a:prstGeom>
            </p:spPr>
          </p:pic>
          <p:pic>
            <p:nvPicPr>
              <p:cNvPr id="17" name="object 25">
                <a:extLst>
                  <a:ext uri="{FF2B5EF4-FFF2-40B4-BE49-F238E27FC236}">
                    <a16:creationId xmlns:a16="http://schemas.microsoft.com/office/drawing/2014/main" id="{C5BFC851-B45F-8D4A-A71F-50458F2F8FAC}"/>
                  </a:ext>
                </a:extLst>
              </p:cNvPr>
              <p:cNvPicPr/>
              <p:nvPr/>
            </p:nvPicPr>
            <p:blipFill>
              <a:blip r:embed="rId6" cstate="print"/>
              <a:stretch>
                <a:fillRect/>
              </a:stretch>
            </p:blipFill>
            <p:spPr>
              <a:xfrm>
                <a:off x="9816770" y="1769122"/>
                <a:ext cx="365569" cy="208889"/>
              </a:xfrm>
              <a:prstGeom prst="rect">
                <a:avLst/>
              </a:prstGeom>
            </p:spPr>
          </p:pic>
        </p:grpSp>
        <p:sp>
          <p:nvSpPr>
            <p:cNvPr id="15" name="object 26">
              <a:extLst>
                <a:ext uri="{FF2B5EF4-FFF2-40B4-BE49-F238E27FC236}">
                  <a16:creationId xmlns:a16="http://schemas.microsoft.com/office/drawing/2014/main" id="{25CD1D7B-BAB6-4E2E-F9C3-6057F22A69B2}"/>
                </a:ext>
              </a:extLst>
            </p:cNvPr>
            <p:cNvSpPr txBox="1"/>
            <p:nvPr/>
          </p:nvSpPr>
          <p:spPr>
            <a:xfrm>
              <a:off x="9079499" y="1296675"/>
              <a:ext cx="514984" cy="376129"/>
            </a:xfrm>
            <a:prstGeom prst="rect">
              <a:avLst/>
            </a:prstGeom>
          </p:spPr>
          <p:txBody>
            <a:bodyPr vert="horz" wrap="square" lIns="0" tIns="12700" rIns="0" bIns="0" rtlCol="0">
              <a:spAutoFit/>
            </a:bodyPr>
            <a:lstStyle/>
            <a:p>
              <a:pPr algn="ctr">
                <a:lnSpc>
                  <a:spcPts val="1005"/>
                </a:lnSpc>
                <a:spcBef>
                  <a:spcPts val="100"/>
                </a:spcBef>
              </a:pPr>
              <a:r>
                <a:rPr sz="950" b="1" spc="-10" dirty="0">
                  <a:latin typeface="Lato"/>
                  <a:cs typeface="Lato"/>
                </a:rPr>
                <a:t>Value</a:t>
              </a:r>
              <a:endParaRPr sz="950" dirty="0">
                <a:latin typeface="Lato"/>
                <a:cs typeface="Lato"/>
              </a:endParaRPr>
            </a:p>
            <a:p>
              <a:pPr marL="12700" marR="5080" algn="ctr">
                <a:lnSpc>
                  <a:spcPct val="76400"/>
                </a:lnSpc>
                <a:spcBef>
                  <a:spcPts val="135"/>
                </a:spcBef>
              </a:pPr>
              <a:r>
                <a:rPr sz="950" b="1" spc="-10" dirty="0">
                  <a:latin typeface="Lato"/>
                  <a:cs typeface="Lato"/>
                </a:rPr>
                <a:t>Platinum</a:t>
              </a:r>
              <a:r>
                <a:rPr sz="950" b="1" spc="500" dirty="0">
                  <a:latin typeface="Lato"/>
                  <a:cs typeface="Lato"/>
                </a:rPr>
                <a:t> </a:t>
              </a:r>
              <a:r>
                <a:rPr sz="950" b="1" dirty="0">
                  <a:latin typeface="Lato"/>
                  <a:cs typeface="Lato"/>
                </a:rPr>
                <a:t>&amp; </a:t>
              </a:r>
              <a:r>
                <a:rPr sz="950" b="1" spc="-20" dirty="0">
                  <a:latin typeface="Lato"/>
                  <a:cs typeface="Lato"/>
                </a:rPr>
                <a:t>Core</a:t>
              </a:r>
              <a:endParaRPr sz="950" dirty="0">
                <a:latin typeface="Lato"/>
                <a:cs typeface="Lato"/>
              </a:endParaRPr>
            </a:p>
          </p:txBody>
        </p:sp>
      </p:grpSp>
      <p:sp>
        <p:nvSpPr>
          <p:cNvPr id="6" name="object 3">
            <a:extLst>
              <a:ext uri="{FF2B5EF4-FFF2-40B4-BE49-F238E27FC236}">
                <a16:creationId xmlns:a16="http://schemas.microsoft.com/office/drawing/2014/main" id="{A5A738B2-C69A-1312-4905-FC2B1BFE0D14}"/>
              </a:ext>
            </a:extLst>
          </p:cNvPr>
          <p:cNvSpPr txBox="1"/>
          <p:nvPr/>
        </p:nvSpPr>
        <p:spPr>
          <a:xfrm>
            <a:off x="2314028" y="6413465"/>
            <a:ext cx="94488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spTree>
    <p:extLst>
      <p:ext uri="{BB962C8B-B14F-4D97-AF65-F5344CB8AC3E}">
        <p14:creationId xmlns:p14="http://schemas.microsoft.com/office/powerpoint/2010/main" val="722160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F645E9-FA41-DA22-C6C9-13C06A741BF0}"/>
              </a:ext>
            </a:extLst>
          </p:cNvPr>
          <p:cNvSpPr>
            <a:spLocks noGrp="1"/>
          </p:cNvSpPr>
          <p:nvPr>
            <p:ph type="title"/>
          </p:nvPr>
        </p:nvSpPr>
        <p:spPr/>
        <p:txBody>
          <a:bodyPr/>
          <a:lstStyle/>
          <a:p>
            <a:r>
              <a:rPr lang="en-US" dirty="0"/>
              <a:t>BENEFITS -  MSA, SPG AND ATB - 2025</a:t>
            </a:r>
          </a:p>
        </p:txBody>
      </p:sp>
      <p:sp>
        <p:nvSpPr>
          <p:cNvPr id="3" name="object 3">
            <a:extLst>
              <a:ext uri="{FF2B5EF4-FFF2-40B4-BE49-F238E27FC236}">
                <a16:creationId xmlns:a16="http://schemas.microsoft.com/office/drawing/2014/main" id="{2783D32D-770D-0DB2-7081-FBCB60F31559}"/>
              </a:ext>
            </a:extLst>
          </p:cNvPr>
          <p:cNvSpPr txBox="1"/>
          <p:nvPr/>
        </p:nvSpPr>
        <p:spPr>
          <a:xfrm>
            <a:off x="2144520" y="2058646"/>
            <a:ext cx="1718310" cy="1092200"/>
          </a:xfrm>
          <a:prstGeom prst="rect">
            <a:avLst/>
          </a:prstGeom>
        </p:spPr>
        <p:txBody>
          <a:bodyPr vert="horz" wrap="square" lIns="0" tIns="12700" rIns="0" bIns="0" rtlCol="0">
            <a:spAutoFit/>
          </a:bodyPr>
          <a:lstStyle/>
          <a:p>
            <a:pPr algn="ctr">
              <a:lnSpc>
                <a:spcPct val="100000"/>
              </a:lnSpc>
              <a:spcBef>
                <a:spcPts val="100"/>
              </a:spcBef>
            </a:pPr>
            <a:r>
              <a:rPr sz="1400" b="1" spc="-25" dirty="0">
                <a:latin typeface="Lato"/>
                <a:cs typeface="Lato"/>
              </a:rPr>
              <a:t>ATB</a:t>
            </a:r>
            <a:endParaRPr sz="1400">
              <a:latin typeface="Lato"/>
              <a:cs typeface="Lato"/>
            </a:endParaRPr>
          </a:p>
          <a:p>
            <a:pPr marL="12700" marR="5080" algn="ctr">
              <a:lnSpc>
                <a:spcPct val="100000"/>
              </a:lnSpc>
            </a:pPr>
            <a:r>
              <a:rPr sz="1400" dirty="0">
                <a:latin typeface="Lato"/>
                <a:cs typeface="Lato"/>
              </a:rPr>
              <a:t>Risk</a:t>
            </a:r>
            <a:r>
              <a:rPr sz="1400" spc="-25" dirty="0">
                <a:latin typeface="Lato"/>
                <a:cs typeface="Lato"/>
              </a:rPr>
              <a:t> </a:t>
            </a:r>
            <a:r>
              <a:rPr sz="1400" dirty="0">
                <a:latin typeface="Lato"/>
                <a:cs typeface="Lato"/>
              </a:rPr>
              <a:t>paid</a:t>
            </a:r>
            <a:r>
              <a:rPr sz="1400" spc="-25" dirty="0">
                <a:latin typeface="Lato"/>
                <a:cs typeface="Lato"/>
              </a:rPr>
              <a:t> </a:t>
            </a:r>
            <a:r>
              <a:rPr sz="1400" spc="-10" dirty="0">
                <a:latin typeface="Lato"/>
                <a:cs typeface="Lato"/>
              </a:rPr>
              <a:t>benefit</a:t>
            </a:r>
            <a:r>
              <a:rPr sz="1400" spc="-25" dirty="0">
                <a:latin typeface="Lato"/>
                <a:cs typeface="Lato"/>
              </a:rPr>
              <a:t> </a:t>
            </a:r>
            <a:r>
              <a:rPr sz="1400" spc="-20" dirty="0">
                <a:latin typeface="Lato"/>
                <a:cs typeface="Lato"/>
              </a:rPr>
              <a:t>once </a:t>
            </a:r>
            <a:r>
              <a:rPr sz="1400" dirty="0">
                <a:latin typeface="Lato"/>
                <a:cs typeface="Lato"/>
              </a:rPr>
              <a:t>the</a:t>
            </a:r>
            <a:r>
              <a:rPr sz="1400" spc="-20" dirty="0">
                <a:latin typeface="Lato"/>
                <a:cs typeface="Lato"/>
              </a:rPr>
              <a:t> </a:t>
            </a:r>
            <a:r>
              <a:rPr sz="1400" spc="-10" dirty="0">
                <a:latin typeface="Lato"/>
                <a:cs typeface="Lato"/>
              </a:rPr>
              <a:t>self-</a:t>
            </a:r>
            <a:r>
              <a:rPr sz="1400" dirty="0">
                <a:latin typeface="Lato"/>
                <a:cs typeface="Lato"/>
              </a:rPr>
              <a:t>payment</a:t>
            </a:r>
            <a:r>
              <a:rPr sz="1400" spc="-20" dirty="0">
                <a:latin typeface="Lato"/>
                <a:cs typeface="Lato"/>
              </a:rPr>
              <a:t> </a:t>
            </a:r>
            <a:r>
              <a:rPr sz="1400" spc="-25" dirty="0">
                <a:latin typeface="Lato"/>
                <a:cs typeface="Lato"/>
              </a:rPr>
              <a:t>gap </a:t>
            </a:r>
            <a:r>
              <a:rPr sz="1400" dirty="0">
                <a:latin typeface="Lato"/>
                <a:cs typeface="Lato"/>
              </a:rPr>
              <a:t>has</a:t>
            </a:r>
            <a:r>
              <a:rPr sz="1400" spc="-30" dirty="0">
                <a:latin typeface="Lato"/>
                <a:cs typeface="Lato"/>
              </a:rPr>
              <a:t> </a:t>
            </a:r>
            <a:r>
              <a:rPr sz="1400" dirty="0">
                <a:latin typeface="Lato"/>
                <a:cs typeface="Lato"/>
              </a:rPr>
              <a:t>been</a:t>
            </a:r>
            <a:r>
              <a:rPr sz="1400" spc="-25" dirty="0">
                <a:latin typeface="Lato"/>
                <a:cs typeface="Lato"/>
              </a:rPr>
              <a:t> </a:t>
            </a:r>
            <a:r>
              <a:rPr sz="1400" dirty="0">
                <a:latin typeface="Lato"/>
                <a:cs typeface="Lato"/>
              </a:rPr>
              <a:t>fully</a:t>
            </a:r>
            <a:r>
              <a:rPr sz="1400" spc="-25" dirty="0">
                <a:latin typeface="Lato"/>
                <a:cs typeface="Lato"/>
              </a:rPr>
              <a:t> </a:t>
            </a:r>
            <a:r>
              <a:rPr sz="1400" dirty="0">
                <a:latin typeface="Lato"/>
                <a:cs typeface="Lato"/>
              </a:rPr>
              <a:t>paid</a:t>
            </a:r>
            <a:r>
              <a:rPr sz="1400" spc="-25" dirty="0">
                <a:latin typeface="Lato"/>
                <a:cs typeface="Lato"/>
              </a:rPr>
              <a:t> by </a:t>
            </a:r>
            <a:r>
              <a:rPr sz="1400" dirty="0">
                <a:latin typeface="Lato"/>
                <a:cs typeface="Lato"/>
              </a:rPr>
              <a:t>a</a:t>
            </a:r>
            <a:r>
              <a:rPr sz="1400" spc="-10" dirty="0">
                <a:latin typeface="Lato"/>
                <a:cs typeface="Lato"/>
              </a:rPr>
              <a:t> member.</a:t>
            </a:r>
            <a:endParaRPr sz="1400">
              <a:latin typeface="Lato"/>
              <a:cs typeface="Lato"/>
            </a:endParaRPr>
          </a:p>
        </p:txBody>
      </p:sp>
      <p:sp>
        <p:nvSpPr>
          <p:cNvPr id="4" name="object 4">
            <a:extLst>
              <a:ext uri="{FF2B5EF4-FFF2-40B4-BE49-F238E27FC236}">
                <a16:creationId xmlns:a16="http://schemas.microsoft.com/office/drawing/2014/main" id="{4F0D02B5-D90C-8D96-872C-FEA7C663CBE7}"/>
              </a:ext>
            </a:extLst>
          </p:cNvPr>
          <p:cNvSpPr txBox="1"/>
          <p:nvPr/>
        </p:nvSpPr>
        <p:spPr>
          <a:xfrm>
            <a:off x="2526613" y="3513049"/>
            <a:ext cx="1301750" cy="1092200"/>
          </a:xfrm>
          <a:prstGeom prst="rect">
            <a:avLst/>
          </a:prstGeom>
        </p:spPr>
        <p:txBody>
          <a:bodyPr vert="horz" wrap="square" lIns="0" tIns="12700" rIns="0" bIns="0" rtlCol="0">
            <a:spAutoFit/>
          </a:bodyPr>
          <a:lstStyle/>
          <a:p>
            <a:pPr algn="ctr">
              <a:lnSpc>
                <a:spcPct val="100000"/>
              </a:lnSpc>
              <a:spcBef>
                <a:spcPts val="100"/>
              </a:spcBef>
            </a:pPr>
            <a:r>
              <a:rPr sz="1400" b="1" spc="-25" dirty="0">
                <a:latin typeface="Lato"/>
                <a:cs typeface="Lato"/>
              </a:rPr>
              <a:t>SPG</a:t>
            </a:r>
            <a:endParaRPr sz="1400">
              <a:latin typeface="Lato"/>
              <a:cs typeface="Lato"/>
            </a:endParaRPr>
          </a:p>
          <a:p>
            <a:pPr marL="12700" marR="5080" algn="ctr">
              <a:lnSpc>
                <a:spcPct val="100000"/>
              </a:lnSpc>
            </a:pPr>
            <a:r>
              <a:rPr sz="1400" dirty="0">
                <a:latin typeface="Lato"/>
                <a:cs typeface="Lato"/>
              </a:rPr>
              <a:t>An out of </a:t>
            </a:r>
            <a:r>
              <a:rPr sz="1400" spc="-20" dirty="0">
                <a:latin typeface="Lato"/>
                <a:cs typeface="Lato"/>
              </a:rPr>
              <a:t>pocket </a:t>
            </a:r>
            <a:r>
              <a:rPr sz="1400" dirty="0">
                <a:latin typeface="Lato"/>
                <a:cs typeface="Lato"/>
              </a:rPr>
              <a:t>member</a:t>
            </a:r>
            <a:r>
              <a:rPr sz="1400" spc="-55" dirty="0">
                <a:latin typeface="Lato"/>
                <a:cs typeface="Lato"/>
              </a:rPr>
              <a:t> </a:t>
            </a:r>
            <a:r>
              <a:rPr sz="1400" spc="-10" dirty="0">
                <a:latin typeface="Lato"/>
                <a:cs typeface="Lato"/>
              </a:rPr>
              <a:t>funding </a:t>
            </a:r>
            <a:r>
              <a:rPr sz="1400" dirty="0">
                <a:latin typeface="Lato"/>
                <a:cs typeface="Lato"/>
              </a:rPr>
              <a:t>to</a:t>
            </a:r>
            <a:r>
              <a:rPr sz="1400" spc="-20" dirty="0">
                <a:latin typeface="Lato"/>
                <a:cs typeface="Lato"/>
              </a:rPr>
              <a:t> </a:t>
            </a:r>
            <a:r>
              <a:rPr sz="1400" dirty="0">
                <a:latin typeface="Lato"/>
                <a:cs typeface="Lato"/>
              </a:rPr>
              <a:t>close</a:t>
            </a:r>
            <a:r>
              <a:rPr sz="1400" spc="-15" dirty="0">
                <a:latin typeface="Lato"/>
                <a:cs typeface="Lato"/>
              </a:rPr>
              <a:t> </a:t>
            </a:r>
            <a:r>
              <a:rPr sz="1400" dirty="0">
                <a:latin typeface="Lato"/>
                <a:cs typeface="Lato"/>
              </a:rPr>
              <a:t>the</a:t>
            </a:r>
            <a:r>
              <a:rPr sz="1400" spc="-20" dirty="0">
                <a:latin typeface="Lato"/>
                <a:cs typeface="Lato"/>
              </a:rPr>
              <a:t> </a:t>
            </a:r>
            <a:r>
              <a:rPr sz="1400" spc="-10" dirty="0">
                <a:latin typeface="Lato"/>
                <a:cs typeface="Lato"/>
              </a:rPr>
              <a:t>self- </a:t>
            </a:r>
            <a:r>
              <a:rPr sz="1400" dirty="0">
                <a:latin typeface="Lato"/>
                <a:cs typeface="Lato"/>
              </a:rPr>
              <a:t>payment</a:t>
            </a:r>
            <a:r>
              <a:rPr sz="1400" spc="-40" dirty="0">
                <a:latin typeface="Lato"/>
                <a:cs typeface="Lato"/>
              </a:rPr>
              <a:t> </a:t>
            </a:r>
            <a:r>
              <a:rPr sz="1400" spc="-20" dirty="0">
                <a:latin typeface="Lato"/>
                <a:cs typeface="Lato"/>
              </a:rPr>
              <a:t>gap.</a:t>
            </a:r>
            <a:endParaRPr sz="1400">
              <a:latin typeface="Lato"/>
              <a:cs typeface="Lato"/>
            </a:endParaRPr>
          </a:p>
        </p:txBody>
      </p:sp>
      <p:sp>
        <p:nvSpPr>
          <p:cNvPr id="5" name="object 5">
            <a:extLst>
              <a:ext uri="{FF2B5EF4-FFF2-40B4-BE49-F238E27FC236}">
                <a16:creationId xmlns:a16="http://schemas.microsoft.com/office/drawing/2014/main" id="{B461DCA9-EBAE-6744-FEF2-327A92CA1EAD}"/>
              </a:ext>
            </a:extLst>
          </p:cNvPr>
          <p:cNvSpPr txBox="1"/>
          <p:nvPr/>
        </p:nvSpPr>
        <p:spPr>
          <a:xfrm>
            <a:off x="1112036" y="4889577"/>
            <a:ext cx="2556510" cy="665480"/>
          </a:xfrm>
          <a:prstGeom prst="rect">
            <a:avLst/>
          </a:prstGeom>
        </p:spPr>
        <p:txBody>
          <a:bodyPr vert="horz" wrap="square" lIns="0" tIns="12700" rIns="0" bIns="0" rtlCol="0">
            <a:spAutoFit/>
          </a:bodyPr>
          <a:lstStyle/>
          <a:p>
            <a:pPr algn="ctr">
              <a:lnSpc>
                <a:spcPct val="100000"/>
              </a:lnSpc>
              <a:spcBef>
                <a:spcPts val="100"/>
              </a:spcBef>
            </a:pPr>
            <a:r>
              <a:rPr sz="1400" b="1" spc="-25" dirty="0">
                <a:latin typeface="Lato"/>
                <a:cs typeface="Lato"/>
              </a:rPr>
              <a:t>MSA</a:t>
            </a:r>
            <a:endParaRPr sz="1400">
              <a:latin typeface="Lato"/>
              <a:cs typeface="Lato"/>
            </a:endParaRPr>
          </a:p>
          <a:p>
            <a:pPr marL="12700" marR="5080" algn="ctr">
              <a:lnSpc>
                <a:spcPct val="100000"/>
              </a:lnSpc>
            </a:pPr>
            <a:r>
              <a:rPr sz="1400" dirty="0">
                <a:latin typeface="Lato"/>
                <a:cs typeface="Lato"/>
              </a:rPr>
              <a:t>An</a:t>
            </a:r>
            <a:r>
              <a:rPr sz="1400" spc="-15" dirty="0">
                <a:latin typeface="Lato"/>
                <a:cs typeface="Lato"/>
              </a:rPr>
              <a:t> </a:t>
            </a:r>
            <a:r>
              <a:rPr sz="1400" dirty="0">
                <a:latin typeface="Lato"/>
                <a:cs typeface="Lato"/>
              </a:rPr>
              <a:t>annual</a:t>
            </a:r>
            <a:r>
              <a:rPr sz="1400" spc="-10" dirty="0">
                <a:latin typeface="Lato"/>
                <a:cs typeface="Lato"/>
              </a:rPr>
              <a:t> </a:t>
            </a:r>
            <a:r>
              <a:rPr sz="1400" dirty="0">
                <a:latin typeface="Lato"/>
                <a:cs typeface="Lato"/>
              </a:rPr>
              <a:t>allocation</a:t>
            </a:r>
            <a:r>
              <a:rPr sz="1400" spc="-15" dirty="0">
                <a:latin typeface="Lato"/>
                <a:cs typeface="Lato"/>
              </a:rPr>
              <a:t> </a:t>
            </a:r>
            <a:r>
              <a:rPr sz="1400" spc="-10" dirty="0">
                <a:latin typeface="Lato"/>
                <a:cs typeface="Lato"/>
              </a:rPr>
              <a:t>available </a:t>
            </a:r>
            <a:r>
              <a:rPr sz="1400" spc="-25" dirty="0">
                <a:latin typeface="Lato"/>
                <a:cs typeface="Lato"/>
              </a:rPr>
              <a:t>at </a:t>
            </a:r>
            <a:r>
              <a:rPr sz="1400" dirty="0">
                <a:latin typeface="Lato"/>
                <a:cs typeface="Lato"/>
              </a:rPr>
              <a:t>the</a:t>
            </a:r>
            <a:r>
              <a:rPr sz="1400" spc="-25" dirty="0">
                <a:latin typeface="Lato"/>
                <a:cs typeface="Lato"/>
              </a:rPr>
              <a:t> </a:t>
            </a:r>
            <a:r>
              <a:rPr sz="1400" dirty="0">
                <a:latin typeface="Lato"/>
                <a:cs typeface="Lato"/>
              </a:rPr>
              <a:t>beginning</a:t>
            </a:r>
            <a:r>
              <a:rPr sz="1400" spc="-25" dirty="0">
                <a:latin typeface="Lato"/>
                <a:cs typeface="Lato"/>
              </a:rPr>
              <a:t> </a:t>
            </a:r>
            <a:r>
              <a:rPr sz="1400" dirty="0">
                <a:latin typeface="Lato"/>
                <a:cs typeface="Lato"/>
              </a:rPr>
              <a:t>of</a:t>
            </a:r>
            <a:r>
              <a:rPr sz="1400" spc="-25" dirty="0">
                <a:latin typeface="Lato"/>
                <a:cs typeface="Lato"/>
              </a:rPr>
              <a:t> </a:t>
            </a:r>
            <a:r>
              <a:rPr sz="1400" dirty="0">
                <a:latin typeface="Lato"/>
                <a:cs typeface="Lato"/>
              </a:rPr>
              <a:t>the</a:t>
            </a:r>
            <a:r>
              <a:rPr sz="1400" spc="-20" dirty="0">
                <a:latin typeface="Lato"/>
                <a:cs typeface="Lato"/>
              </a:rPr>
              <a:t> </a:t>
            </a:r>
            <a:r>
              <a:rPr sz="1400" spc="-10" dirty="0">
                <a:latin typeface="Lato"/>
                <a:cs typeface="Lato"/>
              </a:rPr>
              <a:t>benefit</a:t>
            </a:r>
            <a:r>
              <a:rPr sz="1400" spc="-25" dirty="0">
                <a:latin typeface="Lato"/>
                <a:cs typeface="Lato"/>
              </a:rPr>
              <a:t> </a:t>
            </a:r>
            <a:r>
              <a:rPr sz="1400" spc="-20" dirty="0">
                <a:latin typeface="Lato"/>
                <a:cs typeface="Lato"/>
              </a:rPr>
              <a:t>year.</a:t>
            </a:r>
            <a:endParaRPr sz="1400">
              <a:latin typeface="Lato"/>
              <a:cs typeface="Lato"/>
            </a:endParaRPr>
          </a:p>
        </p:txBody>
      </p:sp>
      <p:grpSp>
        <p:nvGrpSpPr>
          <p:cNvPr id="6" name="object 6">
            <a:extLst>
              <a:ext uri="{FF2B5EF4-FFF2-40B4-BE49-F238E27FC236}">
                <a16:creationId xmlns:a16="http://schemas.microsoft.com/office/drawing/2014/main" id="{59C8AAB4-285A-CB5F-4105-3A95BB6B7B39}"/>
              </a:ext>
            </a:extLst>
          </p:cNvPr>
          <p:cNvGrpSpPr/>
          <p:nvPr/>
        </p:nvGrpSpPr>
        <p:grpSpPr>
          <a:xfrm>
            <a:off x="237520" y="2595539"/>
            <a:ext cx="2035175" cy="1703070"/>
            <a:chOff x="237520" y="2595539"/>
            <a:chExt cx="2035175" cy="1703070"/>
          </a:xfrm>
        </p:grpSpPr>
        <p:sp>
          <p:nvSpPr>
            <p:cNvPr id="7" name="object 7">
              <a:extLst>
                <a:ext uri="{FF2B5EF4-FFF2-40B4-BE49-F238E27FC236}">
                  <a16:creationId xmlns:a16="http://schemas.microsoft.com/office/drawing/2014/main" id="{A56C1B36-72C4-B0B3-41CF-69F575019C7F}"/>
                </a:ext>
              </a:extLst>
            </p:cNvPr>
            <p:cNvSpPr/>
            <p:nvPr/>
          </p:nvSpPr>
          <p:spPr>
            <a:xfrm>
              <a:off x="576648" y="3355393"/>
              <a:ext cx="1356995" cy="430530"/>
            </a:xfrm>
            <a:custGeom>
              <a:avLst/>
              <a:gdLst/>
              <a:ahLst/>
              <a:cxnLst/>
              <a:rect l="l" t="t" r="r" b="b"/>
              <a:pathLst>
                <a:path w="1356995" h="430529">
                  <a:moveTo>
                    <a:pt x="678243" y="0"/>
                  </a:moveTo>
                  <a:lnTo>
                    <a:pt x="0" y="209143"/>
                  </a:lnTo>
                  <a:lnTo>
                    <a:pt x="678243" y="430123"/>
                  </a:lnTo>
                  <a:lnTo>
                    <a:pt x="1356499" y="209143"/>
                  </a:lnTo>
                  <a:lnTo>
                    <a:pt x="678243" y="0"/>
                  </a:lnTo>
                  <a:close/>
                </a:path>
              </a:pathLst>
            </a:custGeom>
            <a:solidFill>
              <a:srgbClr val="40639C"/>
            </a:solidFill>
          </p:spPr>
          <p:txBody>
            <a:bodyPr wrap="square" lIns="0" tIns="0" rIns="0" bIns="0" rtlCol="0"/>
            <a:lstStyle/>
            <a:p>
              <a:endParaRPr/>
            </a:p>
          </p:txBody>
        </p:sp>
        <p:sp>
          <p:nvSpPr>
            <p:cNvPr id="8" name="object 8">
              <a:extLst>
                <a:ext uri="{FF2B5EF4-FFF2-40B4-BE49-F238E27FC236}">
                  <a16:creationId xmlns:a16="http://schemas.microsoft.com/office/drawing/2014/main" id="{070285F7-E84D-E204-24CF-AFCCE8A39604}"/>
                </a:ext>
              </a:extLst>
            </p:cNvPr>
            <p:cNvSpPr/>
            <p:nvPr/>
          </p:nvSpPr>
          <p:spPr>
            <a:xfrm>
              <a:off x="915772" y="2976799"/>
              <a:ext cx="678815" cy="213995"/>
            </a:xfrm>
            <a:custGeom>
              <a:avLst/>
              <a:gdLst/>
              <a:ahLst/>
              <a:cxnLst/>
              <a:rect l="l" t="t" r="r" b="b"/>
              <a:pathLst>
                <a:path w="678815" h="213994">
                  <a:moveTo>
                    <a:pt x="339128" y="0"/>
                  </a:moveTo>
                  <a:lnTo>
                    <a:pt x="0" y="103238"/>
                  </a:lnTo>
                  <a:lnTo>
                    <a:pt x="339128" y="213728"/>
                  </a:lnTo>
                  <a:lnTo>
                    <a:pt x="678243" y="103238"/>
                  </a:lnTo>
                  <a:lnTo>
                    <a:pt x="339128" y="0"/>
                  </a:lnTo>
                  <a:close/>
                </a:path>
              </a:pathLst>
            </a:custGeom>
            <a:solidFill>
              <a:srgbClr val="1C91B0"/>
            </a:solidFill>
          </p:spPr>
          <p:txBody>
            <a:bodyPr wrap="square" lIns="0" tIns="0" rIns="0" bIns="0" rtlCol="0"/>
            <a:lstStyle/>
            <a:p>
              <a:endParaRPr/>
            </a:p>
          </p:txBody>
        </p:sp>
        <p:sp>
          <p:nvSpPr>
            <p:cNvPr id="9" name="object 9">
              <a:extLst>
                <a:ext uri="{FF2B5EF4-FFF2-40B4-BE49-F238E27FC236}">
                  <a16:creationId xmlns:a16="http://schemas.microsoft.com/office/drawing/2014/main" id="{B0B36BF3-A4EF-32FE-3048-513B51276882}"/>
                </a:ext>
              </a:extLst>
            </p:cNvPr>
            <p:cNvSpPr/>
            <p:nvPr/>
          </p:nvSpPr>
          <p:spPr>
            <a:xfrm>
              <a:off x="1254893" y="3080038"/>
              <a:ext cx="678815" cy="623570"/>
            </a:xfrm>
            <a:custGeom>
              <a:avLst/>
              <a:gdLst/>
              <a:ahLst/>
              <a:cxnLst/>
              <a:rect l="l" t="t" r="r" b="b"/>
              <a:pathLst>
                <a:path w="678814" h="623570">
                  <a:moveTo>
                    <a:pt x="339128" y="0"/>
                  </a:moveTo>
                  <a:lnTo>
                    <a:pt x="0" y="110489"/>
                  </a:lnTo>
                  <a:lnTo>
                    <a:pt x="0" y="623049"/>
                  </a:lnTo>
                  <a:lnTo>
                    <a:pt x="678256" y="402069"/>
                  </a:lnTo>
                  <a:lnTo>
                    <a:pt x="339128" y="0"/>
                  </a:lnTo>
                  <a:close/>
                </a:path>
              </a:pathLst>
            </a:custGeom>
            <a:solidFill>
              <a:srgbClr val="24B5DB"/>
            </a:solidFill>
          </p:spPr>
          <p:txBody>
            <a:bodyPr wrap="square" lIns="0" tIns="0" rIns="0" bIns="0" rtlCol="0"/>
            <a:lstStyle/>
            <a:p>
              <a:endParaRPr/>
            </a:p>
          </p:txBody>
        </p:sp>
        <p:sp>
          <p:nvSpPr>
            <p:cNvPr id="10" name="object 10">
              <a:extLst>
                <a:ext uri="{FF2B5EF4-FFF2-40B4-BE49-F238E27FC236}">
                  <a16:creationId xmlns:a16="http://schemas.microsoft.com/office/drawing/2014/main" id="{8FFB1D3F-3A9B-FCAC-1C02-743D73463D52}"/>
                </a:ext>
              </a:extLst>
            </p:cNvPr>
            <p:cNvSpPr/>
            <p:nvPr/>
          </p:nvSpPr>
          <p:spPr>
            <a:xfrm>
              <a:off x="1254902" y="3564536"/>
              <a:ext cx="1017905" cy="734060"/>
            </a:xfrm>
            <a:custGeom>
              <a:avLst/>
              <a:gdLst/>
              <a:ahLst/>
              <a:cxnLst/>
              <a:rect l="l" t="t" r="r" b="b"/>
              <a:pathLst>
                <a:path w="1017905" h="734060">
                  <a:moveTo>
                    <a:pt x="678243" y="0"/>
                  </a:moveTo>
                  <a:lnTo>
                    <a:pt x="0" y="220979"/>
                  </a:lnTo>
                  <a:lnTo>
                    <a:pt x="0" y="733539"/>
                  </a:lnTo>
                  <a:lnTo>
                    <a:pt x="1017371" y="402069"/>
                  </a:lnTo>
                  <a:lnTo>
                    <a:pt x="678243" y="0"/>
                  </a:lnTo>
                  <a:close/>
                </a:path>
              </a:pathLst>
            </a:custGeom>
            <a:solidFill>
              <a:srgbClr val="577DBA"/>
            </a:solidFill>
          </p:spPr>
          <p:txBody>
            <a:bodyPr wrap="square" lIns="0" tIns="0" rIns="0" bIns="0" rtlCol="0"/>
            <a:lstStyle/>
            <a:p>
              <a:endParaRPr/>
            </a:p>
          </p:txBody>
        </p:sp>
        <p:sp>
          <p:nvSpPr>
            <p:cNvPr id="11" name="object 11">
              <a:extLst>
                <a:ext uri="{FF2B5EF4-FFF2-40B4-BE49-F238E27FC236}">
                  <a16:creationId xmlns:a16="http://schemas.microsoft.com/office/drawing/2014/main" id="{6E982A4A-5AF1-E915-E77C-14EC25B3EFE1}"/>
                </a:ext>
              </a:extLst>
            </p:cNvPr>
            <p:cNvSpPr/>
            <p:nvPr/>
          </p:nvSpPr>
          <p:spPr>
            <a:xfrm>
              <a:off x="576644" y="3080038"/>
              <a:ext cx="678815" cy="623570"/>
            </a:xfrm>
            <a:custGeom>
              <a:avLst/>
              <a:gdLst/>
              <a:ahLst/>
              <a:cxnLst/>
              <a:rect l="l" t="t" r="r" b="b"/>
              <a:pathLst>
                <a:path w="678815" h="623570">
                  <a:moveTo>
                    <a:pt x="339128" y="0"/>
                  </a:moveTo>
                  <a:lnTo>
                    <a:pt x="0" y="402069"/>
                  </a:lnTo>
                  <a:lnTo>
                    <a:pt x="678256" y="623049"/>
                  </a:lnTo>
                  <a:lnTo>
                    <a:pt x="678256" y="110489"/>
                  </a:lnTo>
                  <a:lnTo>
                    <a:pt x="339128" y="0"/>
                  </a:lnTo>
                  <a:close/>
                </a:path>
              </a:pathLst>
            </a:custGeom>
            <a:solidFill>
              <a:srgbClr val="4FC4E3"/>
            </a:solidFill>
          </p:spPr>
          <p:txBody>
            <a:bodyPr wrap="square" lIns="0" tIns="0" rIns="0" bIns="0" rtlCol="0"/>
            <a:lstStyle/>
            <a:p>
              <a:endParaRPr/>
            </a:p>
          </p:txBody>
        </p:sp>
        <p:sp>
          <p:nvSpPr>
            <p:cNvPr id="12" name="object 12">
              <a:extLst>
                <a:ext uri="{FF2B5EF4-FFF2-40B4-BE49-F238E27FC236}">
                  <a16:creationId xmlns:a16="http://schemas.microsoft.com/office/drawing/2014/main" id="{34C975FD-92A3-26BF-DEB3-B833A8F8C2F8}"/>
                </a:ext>
              </a:extLst>
            </p:cNvPr>
            <p:cNvSpPr/>
            <p:nvPr/>
          </p:nvSpPr>
          <p:spPr>
            <a:xfrm>
              <a:off x="237520" y="3564536"/>
              <a:ext cx="1017905" cy="734060"/>
            </a:xfrm>
            <a:custGeom>
              <a:avLst/>
              <a:gdLst/>
              <a:ahLst/>
              <a:cxnLst/>
              <a:rect l="l" t="t" r="r" b="b"/>
              <a:pathLst>
                <a:path w="1017905" h="734060">
                  <a:moveTo>
                    <a:pt x="339128" y="0"/>
                  </a:moveTo>
                  <a:lnTo>
                    <a:pt x="0" y="402069"/>
                  </a:lnTo>
                  <a:lnTo>
                    <a:pt x="1017371" y="733539"/>
                  </a:lnTo>
                  <a:lnTo>
                    <a:pt x="1017371" y="220979"/>
                  </a:lnTo>
                  <a:lnTo>
                    <a:pt x="339128" y="0"/>
                  </a:lnTo>
                  <a:close/>
                </a:path>
              </a:pathLst>
            </a:custGeom>
            <a:solidFill>
              <a:srgbClr val="7A99C7"/>
            </a:solidFill>
          </p:spPr>
          <p:txBody>
            <a:bodyPr wrap="square" lIns="0" tIns="0" rIns="0" bIns="0" rtlCol="0"/>
            <a:lstStyle/>
            <a:p>
              <a:endParaRPr/>
            </a:p>
          </p:txBody>
        </p:sp>
        <p:sp>
          <p:nvSpPr>
            <p:cNvPr id="13" name="object 13">
              <a:extLst>
                <a:ext uri="{FF2B5EF4-FFF2-40B4-BE49-F238E27FC236}">
                  <a16:creationId xmlns:a16="http://schemas.microsoft.com/office/drawing/2014/main" id="{51E1D704-7381-8489-EFBD-EFD3B891719E}"/>
                </a:ext>
              </a:extLst>
            </p:cNvPr>
            <p:cNvSpPr/>
            <p:nvPr/>
          </p:nvSpPr>
          <p:spPr>
            <a:xfrm>
              <a:off x="1254897" y="2595539"/>
              <a:ext cx="339725" cy="513080"/>
            </a:xfrm>
            <a:custGeom>
              <a:avLst/>
              <a:gdLst/>
              <a:ahLst/>
              <a:cxnLst/>
              <a:rect l="l" t="t" r="r" b="b"/>
              <a:pathLst>
                <a:path w="339725" h="513080">
                  <a:moveTo>
                    <a:pt x="0" y="0"/>
                  </a:moveTo>
                  <a:lnTo>
                    <a:pt x="0" y="512559"/>
                  </a:lnTo>
                  <a:lnTo>
                    <a:pt x="339128" y="402069"/>
                  </a:lnTo>
                  <a:lnTo>
                    <a:pt x="0" y="0"/>
                  </a:lnTo>
                  <a:close/>
                </a:path>
              </a:pathLst>
            </a:custGeom>
            <a:solidFill>
              <a:srgbClr val="40B5B5"/>
            </a:solidFill>
          </p:spPr>
          <p:txBody>
            <a:bodyPr wrap="square" lIns="0" tIns="0" rIns="0" bIns="0" rtlCol="0"/>
            <a:lstStyle/>
            <a:p>
              <a:endParaRPr/>
            </a:p>
          </p:txBody>
        </p:sp>
        <p:sp>
          <p:nvSpPr>
            <p:cNvPr id="14" name="object 14">
              <a:extLst>
                <a:ext uri="{FF2B5EF4-FFF2-40B4-BE49-F238E27FC236}">
                  <a16:creationId xmlns:a16="http://schemas.microsoft.com/office/drawing/2014/main" id="{62AF276D-E6FD-ECD0-606A-F87CCC7D14D2}"/>
                </a:ext>
              </a:extLst>
            </p:cNvPr>
            <p:cNvSpPr/>
            <p:nvPr/>
          </p:nvSpPr>
          <p:spPr>
            <a:xfrm>
              <a:off x="915769" y="2595539"/>
              <a:ext cx="339725" cy="513080"/>
            </a:xfrm>
            <a:custGeom>
              <a:avLst/>
              <a:gdLst/>
              <a:ahLst/>
              <a:cxnLst/>
              <a:rect l="l" t="t" r="r" b="b"/>
              <a:pathLst>
                <a:path w="339725" h="513080">
                  <a:moveTo>
                    <a:pt x="339128" y="0"/>
                  </a:moveTo>
                  <a:lnTo>
                    <a:pt x="0" y="402069"/>
                  </a:lnTo>
                  <a:lnTo>
                    <a:pt x="339128" y="512559"/>
                  </a:lnTo>
                  <a:lnTo>
                    <a:pt x="339128" y="0"/>
                  </a:lnTo>
                  <a:close/>
                </a:path>
              </a:pathLst>
            </a:custGeom>
            <a:solidFill>
              <a:srgbClr val="61C7C7"/>
            </a:solidFill>
          </p:spPr>
          <p:txBody>
            <a:bodyPr wrap="square" lIns="0" tIns="0" rIns="0" bIns="0" rtlCol="0"/>
            <a:lstStyle/>
            <a:p>
              <a:endParaRPr/>
            </a:p>
          </p:txBody>
        </p:sp>
      </p:grpSp>
      <p:sp>
        <p:nvSpPr>
          <p:cNvPr id="15" name="object 15">
            <a:extLst>
              <a:ext uri="{FF2B5EF4-FFF2-40B4-BE49-F238E27FC236}">
                <a16:creationId xmlns:a16="http://schemas.microsoft.com/office/drawing/2014/main" id="{ABBC96FD-F237-FF19-AF8F-F4E3DDBC9623}"/>
              </a:ext>
            </a:extLst>
          </p:cNvPr>
          <p:cNvSpPr txBox="1"/>
          <p:nvPr/>
        </p:nvSpPr>
        <p:spPr>
          <a:xfrm>
            <a:off x="772770" y="3761963"/>
            <a:ext cx="133350" cy="207645"/>
          </a:xfrm>
          <a:prstGeom prst="rect">
            <a:avLst/>
          </a:prstGeom>
        </p:spPr>
        <p:txBody>
          <a:bodyPr vert="horz" wrap="square" lIns="0" tIns="11430" rIns="0" bIns="0" rtlCol="0">
            <a:spAutoFit/>
          </a:bodyPr>
          <a:lstStyle/>
          <a:p>
            <a:pPr marL="12700">
              <a:lnSpc>
                <a:spcPct val="100000"/>
              </a:lnSpc>
              <a:spcBef>
                <a:spcPts val="90"/>
              </a:spcBef>
            </a:pPr>
            <a:r>
              <a:rPr sz="1200" b="1" spc="-50" dirty="0">
                <a:solidFill>
                  <a:srgbClr val="FFFFFF"/>
                </a:solidFill>
                <a:latin typeface="Lato"/>
                <a:cs typeface="Lato"/>
              </a:rPr>
              <a:t>A</a:t>
            </a:r>
            <a:endParaRPr sz="1200">
              <a:latin typeface="Lato"/>
              <a:cs typeface="Lato"/>
            </a:endParaRPr>
          </a:p>
        </p:txBody>
      </p:sp>
      <p:sp>
        <p:nvSpPr>
          <p:cNvPr id="16" name="object 17">
            <a:extLst>
              <a:ext uri="{FF2B5EF4-FFF2-40B4-BE49-F238E27FC236}">
                <a16:creationId xmlns:a16="http://schemas.microsoft.com/office/drawing/2014/main" id="{4C2655A5-C9AD-CC53-7C43-4AFA13FCDC42}"/>
              </a:ext>
            </a:extLst>
          </p:cNvPr>
          <p:cNvSpPr txBox="1"/>
          <p:nvPr/>
        </p:nvSpPr>
        <p:spPr>
          <a:xfrm>
            <a:off x="1067432" y="2776929"/>
            <a:ext cx="127000" cy="207645"/>
          </a:xfrm>
          <a:prstGeom prst="rect">
            <a:avLst/>
          </a:prstGeom>
        </p:spPr>
        <p:txBody>
          <a:bodyPr vert="horz" wrap="square" lIns="0" tIns="11430" rIns="0" bIns="0" rtlCol="0">
            <a:spAutoFit/>
          </a:bodyPr>
          <a:lstStyle/>
          <a:p>
            <a:pPr marL="12700">
              <a:lnSpc>
                <a:spcPct val="100000"/>
              </a:lnSpc>
              <a:spcBef>
                <a:spcPts val="90"/>
              </a:spcBef>
            </a:pPr>
            <a:r>
              <a:rPr sz="1200" b="1" spc="-50" dirty="0">
                <a:solidFill>
                  <a:srgbClr val="FFFFFF"/>
                </a:solidFill>
                <a:latin typeface="Lato"/>
                <a:cs typeface="Lato"/>
              </a:rPr>
              <a:t>C</a:t>
            </a:r>
            <a:endParaRPr sz="1200" dirty="0">
              <a:latin typeface="Lato"/>
              <a:cs typeface="Lato"/>
            </a:endParaRPr>
          </a:p>
        </p:txBody>
      </p:sp>
      <p:grpSp>
        <p:nvGrpSpPr>
          <p:cNvPr id="17" name="object 18">
            <a:extLst>
              <a:ext uri="{FF2B5EF4-FFF2-40B4-BE49-F238E27FC236}">
                <a16:creationId xmlns:a16="http://schemas.microsoft.com/office/drawing/2014/main" id="{028E9D4A-09BD-1542-A686-7E669DAFD980}"/>
              </a:ext>
            </a:extLst>
          </p:cNvPr>
          <p:cNvGrpSpPr/>
          <p:nvPr/>
        </p:nvGrpSpPr>
        <p:grpSpPr>
          <a:xfrm>
            <a:off x="861904" y="1997500"/>
            <a:ext cx="3124200" cy="3679825"/>
            <a:chOff x="861904" y="1997500"/>
            <a:chExt cx="3124200" cy="3679825"/>
          </a:xfrm>
        </p:grpSpPr>
        <p:sp>
          <p:nvSpPr>
            <p:cNvPr id="18" name="object 19">
              <a:extLst>
                <a:ext uri="{FF2B5EF4-FFF2-40B4-BE49-F238E27FC236}">
                  <a16:creationId xmlns:a16="http://schemas.microsoft.com/office/drawing/2014/main" id="{57DCA6C5-AD57-C697-D3CD-E48D55C0EB1A}"/>
                </a:ext>
              </a:extLst>
            </p:cNvPr>
            <p:cNvSpPr/>
            <p:nvPr/>
          </p:nvSpPr>
          <p:spPr>
            <a:xfrm>
              <a:off x="2041464" y="2008572"/>
              <a:ext cx="160655" cy="175895"/>
            </a:xfrm>
            <a:custGeom>
              <a:avLst/>
              <a:gdLst/>
              <a:ahLst/>
              <a:cxnLst/>
              <a:rect l="l" t="t" r="r" b="b"/>
              <a:pathLst>
                <a:path w="160655" h="175894">
                  <a:moveTo>
                    <a:pt x="160629" y="0"/>
                  </a:moveTo>
                  <a:lnTo>
                    <a:pt x="111549" y="15530"/>
                  </a:lnTo>
                  <a:lnTo>
                    <a:pt x="69042" y="42732"/>
                  </a:lnTo>
                  <a:lnTo>
                    <a:pt x="35012" y="79701"/>
                  </a:lnTo>
                  <a:lnTo>
                    <a:pt x="11364" y="124533"/>
                  </a:lnTo>
                  <a:lnTo>
                    <a:pt x="0" y="175323"/>
                  </a:lnTo>
                </a:path>
              </a:pathLst>
            </a:custGeom>
            <a:ln w="16268">
              <a:solidFill>
                <a:srgbClr val="61C7C7"/>
              </a:solidFill>
              <a:prstDash val="dot"/>
            </a:ln>
          </p:spPr>
          <p:txBody>
            <a:bodyPr wrap="square" lIns="0" tIns="0" rIns="0" bIns="0" rtlCol="0"/>
            <a:lstStyle/>
            <a:p>
              <a:endParaRPr/>
            </a:p>
          </p:txBody>
        </p:sp>
        <p:sp>
          <p:nvSpPr>
            <p:cNvPr id="19" name="object 20">
              <a:extLst>
                <a:ext uri="{FF2B5EF4-FFF2-40B4-BE49-F238E27FC236}">
                  <a16:creationId xmlns:a16="http://schemas.microsoft.com/office/drawing/2014/main" id="{2120B8B5-DB40-F30A-F305-A99543E56A2F}"/>
                </a:ext>
              </a:extLst>
            </p:cNvPr>
            <p:cNvSpPr/>
            <p:nvPr/>
          </p:nvSpPr>
          <p:spPr>
            <a:xfrm>
              <a:off x="2040726" y="2233631"/>
              <a:ext cx="0" cy="768985"/>
            </a:xfrm>
            <a:custGeom>
              <a:avLst/>
              <a:gdLst/>
              <a:ahLst/>
              <a:cxnLst/>
              <a:rect l="l" t="t" r="r" b="b"/>
              <a:pathLst>
                <a:path h="768985">
                  <a:moveTo>
                    <a:pt x="0" y="0"/>
                  </a:moveTo>
                  <a:lnTo>
                    <a:pt x="0" y="768654"/>
                  </a:lnTo>
                </a:path>
              </a:pathLst>
            </a:custGeom>
            <a:ln w="16268">
              <a:solidFill>
                <a:srgbClr val="61C7C7"/>
              </a:solidFill>
              <a:prstDash val="dot"/>
            </a:ln>
          </p:spPr>
          <p:txBody>
            <a:bodyPr wrap="square" lIns="0" tIns="0" rIns="0" bIns="0" rtlCol="0"/>
            <a:lstStyle/>
            <a:p>
              <a:endParaRPr/>
            </a:p>
          </p:txBody>
        </p:sp>
        <p:sp>
          <p:nvSpPr>
            <p:cNvPr id="20" name="object 21">
              <a:extLst>
                <a:ext uri="{FF2B5EF4-FFF2-40B4-BE49-F238E27FC236}">
                  <a16:creationId xmlns:a16="http://schemas.microsoft.com/office/drawing/2014/main" id="{014A917F-F007-9A4F-2ABF-E72CCDA1A377}"/>
                </a:ext>
              </a:extLst>
            </p:cNvPr>
            <p:cNvSpPr/>
            <p:nvPr/>
          </p:nvSpPr>
          <p:spPr>
            <a:xfrm>
              <a:off x="2043661" y="3052562"/>
              <a:ext cx="175895" cy="160655"/>
            </a:xfrm>
            <a:custGeom>
              <a:avLst/>
              <a:gdLst/>
              <a:ahLst/>
              <a:cxnLst/>
              <a:rect l="l" t="t" r="r" b="b"/>
              <a:pathLst>
                <a:path w="175894" h="160655">
                  <a:moveTo>
                    <a:pt x="0" y="0"/>
                  </a:moveTo>
                  <a:lnTo>
                    <a:pt x="15530" y="49080"/>
                  </a:lnTo>
                  <a:lnTo>
                    <a:pt x="42732" y="91586"/>
                  </a:lnTo>
                  <a:lnTo>
                    <a:pt x="79701" y="125616"/>
                  </a:lnTo>
                  <a:lnTo>
                    <a:pt x="124533" y="149265"/>
                  </a:lnTo>
                  <a:lnTo>
                    <a:pt x="175323" y="160629"/>
                  </a:lnTo>
                </a:path>
              </a:pathLst>
            </a:custGeom>
            <a:ln w="16268">
              <a:solidFill>
                <a:srgbClr val="61C7C7"/>
              </a:solidFill>
              <a:prstDash val="dot"/>
            </a:ln>
          </p:spPr>
          <p:txBody>
            <a:bodyPr wrap="square" lIns="0" tIns="0" rIns="0" bIns="0" rtlCol="0"/>
            <a:lstStyle/>
            <a:p>
              <a:endParaRPr/>
            </a:p>
          </p:txBody>
        </p:sp>
        <p:sp>
          <p:nvSpPr>
            <p:cNvPr id="21" name="object 22">
              <a:extLst>
                <a:ext uri="{FF2B5EF4-FFF2-40B4-BE49-F238E27FC236}">
                  <a16:creationId xmlns:a16="http://schemas.microsoft.com/office/drawing/2014/main" id="{73A26F8A-B336-BEFA-A532-E83C92F3D61F}"/>
                </a:ext>
              </a:extLst>
            </p:cNvPr>
            <p:cNvSpPr/>
            <p:nvPr/>
          </p:nvSpPr>
          <p:spPr>
            <a:xfrm>
              <a:off x="2268231" y="3213930"/>
              <a:ext cx="1498600" cy="0"/>
            </a:xfrm>
            <a:custGeom>
              <a:avLst/>
              <a:gdLst/>
              <a:ahLst/>
              <a:cxnLst/>
              <a:rect l="l" t="t" r="r" b="b"/>
              <a:pathLst>
                <a:path w="1498600">
                  <a:moveTo>
                    <a:pt x="0" y="0"/>
                  </a:moveTo>
                  <a:lnTo>
                    <a:pt x="1498206" y="0"/>
                  </a:lnTo>
                </a:path>
              </a:pathLst>
            </a:custGeom>
            <a:ln w="16268">
              <a:solidFill>
                <a:srgbClr val="61C7C7"/>
              </a:solidFill>
              <a:prstDash val="dot"/>
            </a:ln>
          </p:spPr>
          <p:txBody>
            <a:bodyPr wrap="square" lIns="0" tIns="0" rIns="0" bIns="0" rtlCol="0"/>
            <a:lstStyle/>
            <a:p>
              <a:endParaRPr/>
            </a:p>
          </p:txBody>
        </p:sp>
        <p:sp>
          <p:nvSpPr>
            <p:cNvPr id="22" name="object 23">
              <a:extLst>
                <a:ext uri="{FF2B5EF4-FFF2-40B4-BE49-F238E27FC236}">
                  <a16:creationId xmlns:a16="http://schemas.microsoft.com/office/drawing/2014/main" id="{F9A98E6F-7C37-7A74-2CFB-CE26FC57A0ED}"/>
                </a:ext>
              </a:extLst>
            </p:cNvPr>
            <p:cNvSpPr/>
            <p:nvPr/>
          </p:nvSpPr>
          <p:spPr>
            <a:xfrm>
              <a:off x="3816462" y="3035671"/>
              <a:ext cx="160655" cy="175895"/>
            </a:xfrm>
            <a:custGeom>
              <a:avLst/>
              <a:gdLst/>
              <a:ahLst/>
              <a:cxnLst/>
              <a:rect l="l" t="t" r="r" b="b"/>
              <a:pathLst>
                <a:path w="160654" h="175894">
                  <a:moveTo>
                    <a:pt x="0" y="175323"/>
                  </a:moveTo>
                  <a:lnTo>
                    <a:pt x="49080" y="159792"/>
                  </a:lnTo>
                  <a:lnTo>
                    <a:pt x="91586" y="132590"/>
                  </a:lnTo>
                  <a:lnTo>
                    <a:pt x="125616" y="95621"/>
                  </a:lnTo>
                  <a:lnTo>
                    <a:pt x="149265" y="50789"/>
                  </a:lnTo>
                  <a:lnTo>
                    <a:pt x="160629" y="0"/>
                  </a:lnTo>
                </a:path>
              </a:pathLst>
            </a:custGeom>
            <a:ln w="16268">
              <a:solidFill>
                <a:srgbClr val="61C7C7"/>
              </a:solidFill>
              <a:prstDash val="dot"/>
            </a:ln>
          </p:spPr>
          <p:txBody>
            <a:bodyPr wrap="square" lIns="0" tIns="0" rIns="0" bIns="0" rtlCol="0"/>
            <a:lstStyle/>
            <a:p>
              <a:endParaRPr/>
            </a:p>
          </p:txBody>
        </p:sp>
        <p:sp>
          <p:nvSpPr>
            <p:cNvPr id="23" name="object 24">
              <a:extLst>
                <a:ext uri="{FF2B5EF4-FFF2-40B4-BE49-F238E27FC236}">
                  <a16:creationId xmlns:a16="http://schemas.microsoft.com/office/drawing/2014/main" id="{05D17FA0-86AD-1134-7908-49AD39A810E2}"/>
                </a:ext>
              </a:extLst>
            </p:cNvPr>
            <p:cNvSpPr/>
            <p:nvPr/>
          </p:nvSpPr>
          <p:spPr>
            <a:xfrm>
              <a:off x="3977830" y="2217281"/>
              <a:ext cx="0" cy="768985"/>
            </a:xfrm>
            <a:custGeom>
              <a:avLst/>
              <a:gdLst/>
              <a:ahLst/>
              <a:cxnLst/>
              <a:rect l="l" t="t" r="r" b="b"/>
              <a:pathLst>
                <a:path h="768985">
                  <a:moveTo>
                    <a:pt x="0" y="768654"/>
                  </a:moveTo>
                  <a:lnTo>
                    <a:pt x="0" y="0"/>
                  </a:lnTo>
                </a:path>
              </a:pathLst>
            </a:custGeom>
            <a:ln w="16268">
              <a:solidFill>
                <a:srgbClr val="61C7C7"/>
              </a:solidFill>
              <a:prstDash val="dot"/>
            </a:ln>
          </p:spPr>
          <p:txBody>
            <a:bodyPr wrap="square" lIns="0" tIns="0" rIns="0" bIns="0" rtlCol="0"/>
            <a:lstStyle/>
            <a:p>
              <a:endParaRPr/>
            </a:p>
          </p:txBody>
        </p:sp>
        <p:sp>
          <p:nvSpPr>
            <p:cNvPr id="24" name="object 25">
              <a:extLst>
                <a:ext uri="{FF2B5EF4-FFF2-40B4-BE49-F238E27FC236}">
                  <a16:creationId xmlns:a16="http://schemas.microsoft.com/office/drawing/2014/main" id="{EFE2FC49-7BC4-EEAE-EF89-79136BA1165C}"/>
                </a:ext>
              </a:extLst>
            </p:cNvPr>
            <p:cNvSpPr/>
            <p:nvPr/>
          </p:nvSpPr>
          <p:spPr>
            <a:xfrm>
              <a:off x="3799571" y="2006373"/>
              <a:ext cx="175895" cy="160655"/>
            </a:xfrm>
            <a:custGeom>
              <a:avLst/>
              <a:gdLst/>
              <a:ahLst/>
              <a:cxnLst/>
              <a:rect l="l" t="t" r="r" b="b"/>
              <a:pathLst>
                <a:path w="175895" h="160655">
                  <a:moveTo>
                    <a:pt x="175323" y="160629"/>
                  </a:moveTo>
                  <a:lnTo>
                    <a:pt x="159792" y="111549"/>
                  </a:lnTo>
                  <a:lnTo>
                    <a:pt x="132590" y="69042"/>
                  </a:lnTo>
                  <a:lnTo>
                    <a:pt x="95621" y="35012"/>
                  </a:lnTo>
                  <a:lnTo>
                    <a:pt x="50789" y="11364"/>
                  </a:lnTo>
                  <a:lnTo>
                    <a:pt x="0" y="0"/>
                  </a:lnTo>
                </a:path>
              </a:pathLst>
            </a:custGeom>
            <a:ln w="16268">
              <a:solidFill>
                <a:srgbClr val="61C7C7"/>
              </a:solidFill>
              <a:prstDash val="dot"/>
            </a:ln>
          </p:spPr>
          <p:txBody>
            <a:bodyPr wrap="square" lIns="0" tIns="0" rIns="0" bIns="0" rtlCol="0"/>
            <a:lstStyle/>
            <a:p>
              <a:endParaRPr/>
            </a:p>
          </p:txBody>
        </p:sp>
        <p:sp>
          <p:nvSpPr>
            <p:cNvPr id="25" name="object 26">
              <a:extLst>
                <a:ext uri="{FF2B5EF4-FFF2-40B4-BE49-F238E27FC236}">
                  <a16:creationId xmlns:a16="http://schemas.microsoft.com/office/drawing/2014/main" id="{25AEF7DD-C438-AF00-BE3E-F77AD057FA19}"/>
                </a:ext>
              </a:extLst>
            </p:cNvPr>
            <p:cNvSpPr/>
            <p:nvPr/>
          </p:nvSpPr>
          <p:spPr>
            <a:xfrm>
              <a:off x="2252118" y="2005637"/>
              <a:ext cx="1498600" cy="0"/>
            </a:xfrm>
            <a:custGeom>
              <a:avLst/>
              <a:gdLst/>
              <a:ahLst/>
              <a:cxnLst/>
              <a:rect l="l" t="t" r="r" b="b"/>
              <a:pathLst>
                <a:path w="1498600">
                  <a:moveTo>
                    <a:pt x="1498206" y="0"/>
                  </a:moveTo>
                  <a:lnTo>
                    <a:pt x="0" y="0"/>
                  </a:lnTo>
                </a:path>
              </a:pathLst>
            </a:custGeom>
            <a:ln w="16268">
              <a:solidFill>
                <a:srgbClr val="61C7C7"/>
              </a:solidFill>
              <a:prstDash val="dot"/>
            </a:ln>
          </p:spPr>
          <p:txBody>
            <a:bodyPr wrap="square" lIns="0" tIns="0" rIns="0" bIns="0" rtlCol="0"/>
            <a:lstStyle/>
            <a:p>
              <a:endParaRPr/>
            </a:p>
          </p:txBody>
        </p:sp>
        <p:sp>
          <p:nvSpPr>
            <p:cNvPr id="26" name="object 27">
              <a:extLst>
                <a:ext uri="{FF2B5EF4-FFF2-40B4-BE49-F238E27FC236}">
                  <a16:creationId xmlns:a16="http://schemas.microsoft.com/office/drawing/2014/main" id="{0C3915C1-602A-75FE-A9B8-2856C8FE9AB6}"/>
                </a:ext>
              </a:extLst>
            </p:cNvPr>
            <p:cNvSpPr/>
            <p:nvPr/>
          </p:nvSpPr>
          <p:spPr>
            <a:xfrm>
              <a:off x="2032584" y="1997506"/>
              <a:ext cx="1953895" cy="1224915"/>
            </a:xfrm>
            <a:custGeom>
              <a:avLst/>
              <a:gdLst/>
              <a:ahLst/>
              <a:cxnLst/>
              <a:rect l="l" t="t" r="r" b="b"/>
              <a:pathLst>
                <a:path w="1953895" h="1224914">
                  <a:moveTo>
                    <a:pt x="16268" y="1021143"/>
                  </a:moveTo>
                  <a:lnTo>
                    <a:pt x="13893" y="1015403"/>
                  </a:lnTo>
                  <a:lnTo>
                    <a:pt x="8140" y="1013015"/>
                  </a:lnTo>
                  <a:lnTo>
                    <a:pt x="2387" y="1015403"/>
                  </a:lnTo>
                  <a:lnTo>
                    <a:pt x="0" y="1021143"/>
                  </a:lnTo>
                  <a:lnTo>
                    <a:pt x="2387" y="1026896"/>
                  </a:lnTo>
                  <a:lnTo>
                    <a:pt x="8140" y="1029284"/>
                  </a:lnTo>
                  <a:lnTo>
                    <a:pt x="13893" y="1026896"/>
                  </a:lnTo>
                  <a:lnTo>
                    <a:pt x="16268" y="1021143"/>
                  </a:lnTo>
                  <a:close/>
                </a:path>
                <a:path w="1953895" h="1224914">
                  <a:moveTo>
                    <a:pt x="16268" y="203415"/>
                  </a:moveTo>
                  <a:lnTo>
                    <a:pt x="13893" y="197675"/>
                  </a:lnTo>
                  <a:lnTo>
                    <a:pt x="8140" y="195287"/>
                  </a:lnTo>
                  <a:lnTo>
                    <a:pt x="2387" y="197675"/>
                  </a:lnTo>
                  <a:lnTo>
                    <a:pt x="0" y="203415"/>
                  </a:lnTo>
                  <a:lnTo>
                    <a:pt x="2387" y="209169"/>
                  </a:lnTo>
                  <a:lnTo>
                    <a:pt x="8140" y="211556"/>
                  </a:lnTo>
                  <a:lnTo>
                    <a:pt x="13893" y="209169"/>
                  </a:lnTo>
                  <a:lnTo>
                    <a:pt x="16268" y="203415"/>
                  </a:lnTo>
                  <a:close/>
                </a:path>
                <a:path w="1953895" h="1224914">
                  <a:moveTo>
                    <a:pt x="211556" y="1216418"/>
                  </a:moveTo>
                  <a:lnTo>
                    <a:pt x="209181" y="1210678"/>
                  </a:lnTo>
                  <a:lnTo>
                    <a:pt x="203428" y="1208290"/>
                  </a:lnTo>
                  <a:lnTo>
                    <a:pt x="197675" y="1210678"/>
                  </a:lnTo>
                  <a:lnTo>
                    <a:pt x="195287" y="1216418"/>
                  </a:lnTo>
                  <a:lnTo>
                    <a:pt x="197675" y="1222171"/>
                  </a:lnTo>
                  <a:lnTo>
                    <a:pt x="203428" y="1224559"/>
                  </a:lnTo>
                  <a:lnTo>
                    <a:pt x="209181" y="1222171"/>
                  </a:lnTo>
                  <a:lnTo>
                    <a:pt x="211556" y="1216418"/>
                  </a:lnTo>
                  <a:close/>
                </a:path>
                <a:path w="1953895" h="1224914">
                  <a:moveTo>
                    <a:pt x="211556" y="8128"/>
                  </a:moveTo>
                  <a:lnTo>
                    <a:pt x="209181" y="2387"/>
                  </a:lnTo>
                  <a:lnTo>
                    <a:pt x="203428" y="0"/>
                  </a:lnTo>
                  <a:lnTo>
                    <a:pt x="197675" y="2387"/>
                  </a:lnTo>
                  <a:lnTo>
                    <a:pt x="195287" y="8128"/>
                  </a:lnTo>
                  <a:lnTo>
                    <a:pt x="197675" y="13881"/>
                  </a:lnTo>
                  <a:lnTo>
                    <a:pt x="203428" y="16268"/>
                  </a:lnTo>
                  <a:lnTo>
                    <a:pt x="209181" y="13881"/>
                  </a:lnTo>
                  <a:lnTo>
                    <a:pt x="211556" y="8128"/>
                  </a:lnTo>
                  <a:close/>
                </a:path>
                <a:path w="1953895" h="1224914">
                  <a:moveTo>
                    <a:pt x="1758086" y="1216418"/>
                  </a:moveTo>
                  <a:lnTo>
                    <a:pt x="1755711" y="1210678"/>
                  </a:lnTo>
                  <a:lnTo>
                    <a:pt x="1749958" y="1208290"/>
                  </a:lnTo>
                  <a:lnTo>
                    <a:pt x="1744205" y="1210678"/>
                  </a:lnTo>
                  <a:lnTo>
                    <a:pt x="1741817" y="1216418"/>
                  </a:lnTo>
                  <a:lnTo>
                    <a:pt x="1744205" y="1222171"/>
                  </a:lnTo>
                  <a:lnTo>
                    <a:pt x="1749958" y="1224559"/>
                  </a:lnTo>
                  <a:lnTo>
                    <a:pt x="1755711" y="1222171"/>
                  </a:lnTo>
                  <a:lnTo>
                    <a:pt x="1758086" y="1216418"/>
                  </a:lnTo>
                  <a:close/>
                </a:path>
                <a:path w="1953895" h="1224914">
                  <a:moveTo>
                    <a:pt x="1758086" y="8128"/>
                  </a:moveTo>
                  <a:lnTo>
                    <a:pt x="1755711" y="2387"/>
                  </a:lnTo>
                  <a:lnTo>
                    <a:pt x="1749958" y="0"/>
                  </a:lnTo>
                  <a:lnTo>
                    <a:pt x="1744205" y="2387"/>
                  </a:lnTo>
                  <a:lnTo>
                    <a:pt x="1741817" y="8128"/>
                  </a:lnTo>
                  <a:lnTo>
                    <a:pt x="1744205" y="13881"/>
                  </a:lnTo>
                  <a:lnTo>
                    <a:pt x="1749958" y="16268"/>
                  </a:lnTo>
                  <a:lnTo>
                    <a:pt x="1755711" y="13881"/>
                  </a:lnTo>
                  <a:lnTo>
                    <a:pt x="1758086" y="8128"/>
                  </a:lnTo>
                  <a:close/>
                </a:path>
                <a:path w="1953895" h="1224914">
                  <a:moveTo>
                    <a:pt x="1953374" y="1021143"/>
                  </a:moveTo>
                  <a:lnTo>
                    <a:pt x="1950999" y="1015403"/>
                  </a:lnTo>
                  <a:lnTo>
                    <a:pt x="1945246" y="1013015"/>
                  </a:lnTo>
                  <a:lnTo>
                    <a:pt x="1939493" y="1015403"/>
                  </a:lnTo>
                  <a:lnTo>
                    <a:pt x="1937105" y="1021143"/>
                  </a:lnTo>
                  <a:lnTo>
                    <a:pt x="1939493" y="1026896"/>
                  </a:lnTo>
                  <a:lnTo>
                    <a:pt x="1945246" y="1029284"/>
                  </a:lnTo>
                  <a:lnTo>
                    <a:pt x="1950999" y="1026896"/>
                  </a:lnTo>
                  <a:lnTo>
                    <a:pt x="1953374" y="1021143"/>
                  </a:lnTo>
                  <a:close/>
                </a:path>
                <a:path w="1953895" h="1224914">
                  <a:moveTo>
                    <a:pt x="1953374" y="203415"/>
                  </a:moveTo>
                  <a:lnTo>
                    <a:pt x="1950999" y="197675"/>
                  </a:lnTo>
                  <a:lnTo>
                    <a:pt x="1945246" y="195287"/>
                  </a:lnTo>
                  <a:lnTo>
                    <a:pt x="1939493" y="197675"/>
                  </a:lnTo>
                  <a:lnTo>
                    <a:pt x="1937105" y="203415"/>
                  </a:lnTo>
                  <a:lnTo>
                    <a:pt x="1939493" y="209169"/>
                  </a:lnTo>
                  <a:lnTo>
                    <a:pt x="1945246" y="211556"/>
                  </a:lnTo>
                  <a:lnTo>
                    <a:pt x="1950999" y="209169"/>
                  </a:lnTo>
                  <a:lnTo>
                    <a:pt x="1953374" y="203415"/>
                  </a:lnTo>
                  <a:close/>
                </a:path>
              </a:pathLst>
            </a:custGeom>
            <a:solidFill>
              <a:srgbClr val="61C7C7"/>
            </a:solidFill>
          </p:spPr>
          <p:txBody>
            <a:bodyPr wrap="square" lIns="0" tIns="0" rIns="0" bIns="0" rtlCol="0"/>
            <a:lstStyle/>
            <a:p>
              <a:endParaRPr/>
            </a:p>
          </p:txBody>
        </p:sp>
        <p:sp>
          <p:nvSpPr>
            <p:cNvPr id="27" name="object 28">
              <a:extLst>
                <a:ext uri="{FF2B5EF4-FFF2-40B4-BE49-F238E27FC236}">
                  <a16:creationId xmlns:a16="http://schemas.microsoft.com/office/drawing/2014/main" id="{EE91C177-B22C-EA27-8016-FF065307C2D4}"/>
                </a:ext>
              </a:extLst>
            </p:cNvPr>
            <p:cNvSpPr/>
            <p:nvPr/>
          </p:nvSpPr>
          <p:spPr>
            <a:xfrm>
              <a:off x="1279632" y="2587402"/>
              <a:ext cx="714375" cy="0"/>
            </a:xfrm>
            <a:custGeom>
              <a:avLst/>
              <a:gdLst/>
              <a:ahLst/>
              <a:cxnLst/>
              <a:rect l="l" t="t" r="r" b="b"/>
              <a:pathLst>
                <a:path w="714375">
                  <a:moveTo>
                    <a:pt x="713778" y="0"/>
                  </a:moveTo>
                  <a:lnTo>
                    <a:pt x="0" y="0"/>
                  </a:lnTo>
                </a:path>
              </a:pathLst>
            </a:custGeom>
            <a:ln w="16268">
              <a:solidFill>
                <a:srgbClr val="61C7C7"/>
              </a:solidFill>
              <a:prstDash val="dot"/>
            </a:ln>
          </p:spPr>
          <p:txBody>
            <a:bodyPr wrap="square" lIns="0" tIns="0" rIns="0" bIns="0" rtlCol="0"/>
            <a:lstStyle/>
            <a:p>
              <a:endParaRPr/>
            </a:p>
          </p:txBody>
        </p:sp>
        <p:sp>
          <p:nvSpPr>
            <p:cNvPr id="28" name="object 29">
              <a:extLst>
                <a:ext uri="{FF2B5EF4-FFF2-40B4-BE49-F238E27FC236}">
                  <a16:creationId xmlns:a16="http://schemas.microsoft.com/office/drawing/2014/main" id="{211160FF-4DBD-E546-E714-481251DCBA3E}"/>
                </a:ext>
              </a:extLst>
            </p:cNvPr>
            <p:cNvSpPr/>
            <p:nvPr/>
          </p:nvSpPr>
          <p:spPr>
            <a:xfrm>
              <a:off x="1254899" y="2579268"/>
              <a:ext cx="780415" cy="16510"/>
            </a:xfrm>
            <a:custGeom>
              <a:avLst/>
              <a:gdLst/>
              <a:ahLst/>
              <a:cxnLst/>
              <a:rect l="l" t="t" r="r" b="b"/>
              <a:pathLst>
                <a:path w="780414" h="16510">
                  <a:moveTo>
                    <a:pt x="16268" y="8140"/>
                  </a:moveTo>
                  <a:lnTo>
                    <a:pt x="13881" y="2387"/>
                  </a:lnTo>
                  <a:lnTo>
                    <a:pt x="8128" y="0"/>
                  </a:lnTo>
                  <a:lnTo>
                    <a:pt x="2374" y="2387"/>
                  </a:lnTo>
                  <a:lnTo>
                    <a:pt x="0" y="8140"/>
                  </a:lnTo>
                  <a:lnTo>
                    <a:pt x="2374" y="13893"/>
                  </a:lnTo>
                  <a:lnTo>
                    <a:pt x="8128" y="16268"/>
                  </a:lnTo>
                  <a:lnTo>
                    <a:pt x="13881" y="13893"/>
                  </a:lnTo>
                  <a:lnTo>
                    <a:pt x="16268" y="8140"/>
                  </a:lnTo>
                  <a:close/>
                </a:path>
                <a:path w="780414" h="16510">
                  <a:moveTo>
                    <a:pt x="779843" y="8140"/>
                  </a:moveTo>
                  <a:lnTo>
                    <a:pt x="777455" y="2387"/>
                  </a:lnTo>
                  <a:lnTo>
                    <a:pt x="771702" y="0"/>
                  </a:lnTo>
                  <a:lnTo>
                    <a:pt x="765949" y="2387"/>
                  </a:lnTo>
                  <a:lnTo>
                    <a:pt x="763574" y="8140"/>
                  </a:lnTo>
                  <a:lnTo>
                    <a:pt x="765949" y="13893"/>
                  </a:lnTo>
                  <a:lnTo>
                    <a:pt x="771702" y="16268"/>
                  </a:lnTo>
                  <a:lnTo>
                    <a:pt x="777455" y="13893"/>
                  </a:lnTo>
                  <a:lnTo>
                    <a:pt x="779843" y="8140"/>
                  </a:lnTo>
                  <a:close/>
                </a:path>
              </a:pathLst>
            </a:custGeom>
            <a:solidFill>
              <a:srgbClr val="61C7C7"/>
            </a:solidFill>
          </p:spPr>
          <p:txBody>
            <a:bodyPr wrap="square" lIns="0" tIns="0" rIns="0" bIns="0" rtlCol="0"/>
            <a:lstStyle/>
            <a:p>
              <a:endParaRPr/>
            </a:p>
          </p:txBody>
        </p:sp>
        <p:sp>
          <p:nvSpPr>
            <p:cNvPr id="29" name="object 30">
              <a:extLst>
                <a:ext uri="{FF2B5EF4-FFF2-40B4-BE49-F238E27FC236}">
                  <a16:creationId xmlns:a16="http://schemas.microsoft.com/office/drawing/2014/main" id="{A62985EA-6434-76F2-33CD-498645D2C6E9}"/>
                </a:ext>
              </a:extLst>
            </p:cNvPr>
            <p:cNvSpPr/>
            <p:nvPr/>
          </p:nvSpPr>
          <p:spPr>
            <a:xfrm>
              <a:off x="2445043" y="3485556"/>
              <a:ext cx="160655" cy="175895"/>
            </a:xfrm>
            <a:custGeom>
              <a:avLst/>
              <a:gdLst/>
              <a:ahLst/>
              <a:cxnLst/>
              <a:rect l="l" t="t" r="r" b="b"/>
              <a:pathLst>
                <a:path w="160655" h="175895">
                  <a:moveTo>
                    <a:pt x="160629" y="0"/>
                  </a:moveTo>
                  <a:lnTo>
                    <a:pt x="111549" y="15530"/>
                  </a:lnTo>
                  <a:lnTo>
                    <a:pt x="69042" y="42732"/>
                  </a:lnTo>
                  <a:lnTo>
                    <a:pt x="35012" y="79701"/>
                  </a:lnTo>
                  <a:lnTo>
                    <a:pt x="11364" y="124533"/>
                  </a:lnTo>
                  <a:lnTo>
                    <a:pt x="0" y="175323"/>
                  </a:lnTo>
                </a:path>
              </a:pathLst>
            </a:custGeom>
            <a:ln w="16268">
              <a:solidFill>
                <a:srgbClr val="24B5DB"/>
              </a:solidFill>
              <a:prstDash val="dot"/>
            </a:ln>
          </p:spPr>
          <p:txBody>
            <a:bodyPr wrap="square" lIns="0" tIns="0" rIns="0" bIns="0" rtlCol="0"/>
            <a:lstStyle/>
            <a:p>
              <a:endParaRPr/>
            </a:p>
          </p:txBody>
        </p:sp>
        <p:sp>
          <p:nvSpPr>
            <p:cNvPr id="30" name="object 31">
              <a:extLst>
                <a:ext uri="{FF2B5EF4-FFF2-40B4-BE49-F238E27FC236}">
                  <a16:creationId xmlns:a16="http://schemas.microsoft.com/office/drawing/2014/main" id="{68CE9FB3-5C1D-A830-B02E-6CA2A1CF7C97}"/>
                </a:ext>
              </a:extLst>
            </p:cNvPr>
            <p:cNvSpPr/>
            <p:nvPr/>
          </p:nvSpPr>
          <p:spPr>
            <a:xfrm>
              <a:off x="2444305" y="3710180"/>
              <a:ext cx="0" cy="855344"/>
            </a:xfrm>
            <a:custGeom>
              <a:avLst/>
              <a:gdLst/>
              <a:ahLst/>
              <a:cxnLst/>
              <a:rect l="l" t="t" r="r" b="b"/>
              <a:pathLst>
                <a:path h="855345">
                  <a:moveTo>
                    <a:pt x="0" y="0"/>
                  </a:moveTo>
                  <a:lnTo>
                    <a:pt x="0" y="855230"/>
                  </a:lnTo>
                </a:path>
              </a:pathLst>
            </a:custGeom>
            <a:ln w="16268">
              <a:solidFill>
                <a:srgbClr val="24B5DB"/>
              </a:solidFill>
              <a:prstDash val="dot"/>
            </a:ln>
          </p:spPr>
          <p:txBody>
            <a:bodyPr wrap="square" lIns="0" tIns="0" rIns="0" bIns="0" rtlCol="0"/>
            <a:lstStyle/>
            <a:p>
              <a:endParaRPr/>
            </a:p>
          </p:txBody>
        </p:sp>
        <p:sp>
          <p:nvSpPr>
            <p:cNvPr id="31" name="object 32">
              <a:extLst>
                <a:ext uri="{FF2B5EF4-FFF2-40B4-BE49-F238E27FC236}">
                  <a16:creationId xmlns:a16="http://schemas.microsoft.com/office/drawing/2014/main" id="{AD3576D7-6F16-F8B1-81AF-D33C3DE83894}"/>
                </a:ext>
              </a:extLst>
            </p:cNvPr>
            <p:cNvSpPr/>
            <p:nvPr/>
          </p:nvSpPr>
          <p:spPr>
            <a:xfrm>
              <a:off x="2447240" y="4615470"/>
              <a:ext cx="175895" cy="160655"/>
            </a:xfrm>
            <a:custGeom>
              <a:avLst/>
              <a:gdLst/>
              <a:ahLst/>
              <a:cxnLst/>
              <a:rect l="l" t="t" r="r" b="b"/>
              <a:pathLst>
                <a:path w="175894" h="160654">
                  <a:moveTo>
                    <a:pt x="0" y="0"/>
                  </a:moveTo>
                  <a:lnTo>
                    <a:pt x="15530" y="49080"/>
                  </a:lnTo>
                  <a:lnTo>
                    <a:pt x="42732" y="91586"/>
                  </a:lnTo>
                  <a:lnTo>
                    <a:pt x="79701" y="125616"/>
                  </a:lnTo>
                  <a:lnTo>
                    <a:pt x="124533" y="149265"/>
                  </a:lnTo>
                  <a:lnTo>
                    <a:pt x="175323" y="160629"/>
                  </a:lnTo>
                </a:path>
              </a:pathLst>
            </a:custGeom>
            <a:ln w="16268">
              <a:solidFill>
                <a:srgbClr val="24B5DB"/>
              </a:solidFill>
              <a:prstDash val="dot"/>
            </a:ln>
          </p:spPr>
          <p:txBody>
            <a:bodyPr wrap="square" lIns="0" tIns="0" rIns="0" bIns="0" rtlCol="0"/>
            <a:lstStyle/>
            <a:p>
              <a:endParaRPr/>
            </a:p>
          </p:txBody>
        </p:sp>
        <p:sp>
          <p:nvSpPr>
            <p:cNvPr id="32" name="object 33">
              <a:extLst>
                <a:ext uri="{FF2B5EF4-FFF2-40B4-BE49-F238E27FC236}">
                  <a16:creationId xmlns:a16="http://schemas.microsoft.com/office/drawing/2014/main" id="{D3D23F27-9F37-16A7-9D22-6E9BAB037234}"/>
                </a:ext>
              </a:extLst>
            </p:cNvPr>
            <p:cNvSpPr/>
            <p:nvPr/>
          </p:nvSpPr>
          <p:spPr>
            <a:xfrm>
              <a:off x="2672184" y="4776838"/>
              <a:ext cx="1026794" cy="0"/>
            </a:xfrm>
            <a:custGeom>
              <a:avLst/>
              <a:gdLst/>
              <a:ahLst/>
              <a:cxnLst/>
              <a:rect l="l" t="t" r="r" b="b"/>
              <a:pathLst>
                <a:path w="1026795">
                  <a:moveTo>
                    <a:pt x="0" y="0"/>
                  </a:moveTo>
                  <a:lnTo>
                    <a:pt x="1026693" y="0"/>
                  </a:lnTo>
                </a:path>
              </a:pathLst>
            </a:custGeom>
            <a:ln w="16268">
              <a:solidFill>
                <a:srgbClr val="24B5DB"/>
              </a:solidFill>
              <a:prstDash val="dot"/>
            </a:ln>
          </p:spPr>
          <p:txBody>
            <a:bodyPr wrap="square" lIns="0" tIns="0" rIns="0" bIns="0" rtlCol="0"/>
            <a:lstStyle/>
            <a:p>
              <a:endParaRPr/>
            </a:p>
          </p:txBody>
        </p:sp>
        <p:sp>
          <p:nvSpPr>
            <p:cNvPr id="33" name="object 34">
              <a:extLst>
                <a:ext uri="{FF2B5EF4-FFF2-40B4-BE49-F238E27FC236}">
                  <a16:creationId xmlns:a16="http://schemas.microsoft.com/office/drawing/2014/main" id="{7B8F9A11-97B4-3D3C-614E-AE16377772BC}"/>
                </a:ext>
              </a:extLst>
            </p:cNvPr>
            <p:cNvSpPr/>
            <p:nvPr/>
          </p:nvSpPr>
          <p:spPr>
            <a:xfrm>
              <a:off x="3749095" y="4598579"/>
              <a:ext cx="160655" cy="175895"/>
            </a:xfrm>
            <a:custGeom>
              <a:avLst/>
              <a:gdLst/>
              <a:ahLst/>
              <a:cxnLst/>
              <a:rect l="l" t="t" r="r" b="b"/>
              <a:pathLst>
                <a:path w="160654" h="175895">
                  <a:moveTo>
                    <a:pt x="0" y="175323"/>
                  </a:moveTo>
                  <a:lnTo>
                    <a:pt x="49080" y="159792"/>
                  </a:lnTo>
                  <a:lnTo>
                    <a:pt x="91586" y="132590"/>
                  </a:lnTo>
                  <a:lnTo>
                    <a:pt x="125616" y="95621"/>
                  </a:lnTo>
                  <a:lnTo>
                    <a:pt x="149265" y="50789"/>
                  </a:lnTo>
                  <a:lnTo>
                    <a:pt x="160629" y="0"/>
                  </a:lnTo>
                </a:path>
              </a:pathLst>
            </a:custGeom>
            <a:ln w="16268">
              <a:solidFill>
                <a:srgbClr val="24B5DB"/>
              </a:solidFill>
              <a:prstDash val="dot"/>
            </a:ln>
          </p:spPr>
          <p:txBody>
            <a:bodyPr wrap="square" lIns="0" tIns="0" rIns="0" bIns="0" rtlCol="0"/>
            <a:lstStyle/>
            <a:p>
              <a:endParaRPr/>
            </a:p>
          </p:txBody>
        </p:sp>
        <p:sp>
          <p:nvSpPr>
            <p:cNvPr id="34" name="object 35">
              <a:extLst>
                <a:ext uri="{FF2B5EF4-FFF2-40B4-BE49-F238E27FC236}">
                  <a16:creationId xmlns:a16="http://schemas.microsoft.com/office/drawing/2014/main" id="{920E6FCD-8E2E-9CED-5622-38B0B798286D}"/>
                </a:ext>
              </a:extLst>
            </p:cNvPr>
            <p:cNvSpPr/>
            <p:nvPr/>
          </p:nvSpPr>
          <p:spPr>
            <a:xfrm>
              <a:off x="3910463" y="3694048"/>
              <a:ext cx="0" cy="855344"/>
            </a:xfrm>
            <a:custGeom>
              <a:avLst/>
              <a:gdLst/>
              <a:ahLst/>
              <a:cxnLst/>
              <a:rect l="l" t="t" r="r" b="b"/>
              <a:pathLst>
                <a:path h="855345">
                  <a:moveTo>
                    <a:pt x="0" y="855230"/>
                  </a:moveTo>
                  <a:lnTo>
                    <a:pt x="0" y="0"/>
                  </a:lnTo>
                </a:path>
              </a:pathLst>
            </a:custGeom>
            <a:ln w="16268">
              <a:solidFill>
                <a:srgbClr val="24B5DB"/>
              </a:solidFill>
              <a:prstDash val="dot"/>
            </a:ln>
          </p:spPr>
          <p:txBody>
            <a:bodyPr wrap="square" lIns="0" tIns="0" rIns="0" bIns="0" rtlCol="0"/>
            <a:lstStyle/>
            <a:p>
              <a:endParaRPr/>
            </a:p>
          </p:txBody>
        </p:sp>
        <p:sp>
          <p:nvSpPr>
            <p:cNvPr id="35" name="object 36">
              <a:extLst>
                <a:ext uri="{FF2B5EF4-FFF2-40B4-BE49-F238E27FC236}">
                  <a16:creationId xmlns:a16="http://schemas.microsoft.com/office/drawing/2014/main" id="{55591901-91E5-9FDA-8B0B-1C4BCEC8FA74}"/>
                </a:ext>
              </a:extLst>
            </p:cNvPr>
            <p:cNvSpPr/>
            <p:nvPr/>
          </p:nvSpPr>
          <p:spPr>
            <a:xfrm>
              <a:off x="3732204" y="3483359"/>
              <a:ext cx="175895" cy="160655"/>
            </a:xfrm>
            <a:custGeom>
              <a:avLst/>
              <a:gdLst/>
              <a:ahLst/>
              <a:cxnLst/>
              <a:rect l="l" t="t" r="r" b="b"/>
              <a:pathLst>
                <a:path w="175895" h="160654">
                  <a:moveTo>
                    <a:pt x="175323" y="160629"/>
                  </a:moveTo>
                  <a:lnTo>
                    <a:pt x="159792" y="111549"/>
                  </a:lnTo>
                  <a:lnTo>
                    <a:pt x="132590" y="69042"/>
                  </a:lnTo>
                  <a:lnTo>
                    <a:pt x="95621" y="35012"/>
                  </a:lnTo>
                  <a:lnTo>
                    <a:pt x="50789" y="11364"/>
                  </a:lnTo>
                  <a:lnTo>
                    <a:pt x="0" y="0"/>
                  </a:lnTo>
                </a:path>
              </a:pathLst>
            </a:custGeom>
            <a:ln w="16268">
              <a:solidFill>
                <a:srgbClr val="24B5DB"/>
              </a:solidFill>
              <a:prstDash val="dot"/>
            </a:ln>
          </p:spPr>
          <p:txBody>
            <a:bodyPr wrap="square" lIns="0" tIns="0" rIns="0" bIns="0" rtlCol="0"/>
            <a:lstStyle/>
            <a:p>
              <a:endParaRPr/>
            </a:p>
          </p:txBody>
        </p:sp>
        <p:sp>
          <p:nvSpPr>
            <p:cNvPr id="36" name="object 37">
              <a:extLst>
                <a:ext uri="{FF2B5EF4-FFF2-40B4-BE49-F238E27FC236}">
                  <a16:creationId xmlns:a16="http://schemas.microsoft.com/office/drawing/2014/main" id="{A4481F89-7876-A18F-501F-E3B1018C2739}"/>
                </a:ext>
              </a:extLst>
            </p:cNvPr>
            <p:cNvSpPr/>
            <p:nvPr/>
          </p:nvSpPr>
          <p:spPr>
            <a:xfrm>
              <a:off x="2655891" y="3482621"/>
              <a:ext cx="1026794" cy="0"/>
            </a:xfrm>
            <a:custGeom>
              <a:avLst/>
              <a:gdLst/>
              <a:ahLst/>
              <a:cxnLst/>
              <a:rect l="l" t="t" r="r" b="b"/>
              <a:pathLst>
                <a:path w="1026795">
                  <a:moveTo>
                    <a:pt x="1026693" y="0"/>
                  </a:moveTo>
                  <a:lnTo>
                    <a:pt x="0" y="0"/>
                  </a:lnTo>
                </a:path>
              </a:pathLst>
            </a:custGeom>
            <a:ln w="16268">
              <a:solidFill>
                <a:srgbClr val="24B5DB"/>
              </a:solidFill>
              <a:prstDash val="dot"/>
            </a:ln>
          </p:spPr>
          <p:txBody>
            <a:bodyPr wrap="square" lIns="0" tIns="0" rIns="0" bIns="0" rtlCol="0"/>
            <a:lstStyle/>
            <a:p>
              <a:endParaRPr/>
            </a:p>
          </p:txBody>
        </p:sp>
        <p:sp>
          <p:nvSpPr>
            <p:cNvPr id="37" name="object 38">
              <a:extLst>
                <a:ext uri="{FF2B5EF4-FFF2-40B4-BE49-F238E27FC236}">
                  <a16:creationId xmlns:a16="http://schemas.microsoft.com/office/drawing/2014/main" id="{6A394333-BD83-6E25-6853-C113B9AE8BC8}"/>
                </a:ext>
              </a:extLst>
            </p:cNvPr>
            <p:cNvSpPr/>
            <p:nvPr/>
          </p:nvSpPr>
          <p:spPr>
            <a:xfrm>
              <a:off x="2436164" y="3474491"/>
              <a:ext cx="1482725" cy="1310640"/>
            </a:xfrm>
            <a:custGeom>
              <a:avLst/>
              <a:gdLst/>
              <a:ahLst/>
              <a:cxnLst/>
              <a:rect l="l" t="t" r="r" b="b"/>
              <a:pathLst>
                <a:path w="1482725" h="1310639">
                  <a:moveTo>
                    <a:pt x="16268" y="1107059"/>
                  </a:moveTo>
                  <a:lnTo>
                    <a:pt x="13881" y="1101318"/>
                  </a:lnTo>
                  <a:lnTo>
                    <a:pt x="8140" y="1098931"/>
                  </a:lnTo>
                  <a:lnTo>
                    <a:pt x="2387" y="1101318"/>
                  </a:lnTo>
                  <a:lnTo>
                    <a:pt x="0" y="1107059"/>
                  </a:lnTo>
                  <a:lnTo>
                    <a:pt x="2387" y="1112812"/>
                  </a:lnTo>
                  <a:lnTo>
                    <a:pt x="8140" y="1115199"/>
                  </a:lnTo>
                  <a:lnTo>
                    <a:pt x="13881" y="1112812"/>
                  </a:lnTo>
                  <a:lnTo>
                    <a:pt x="16268" y="1107059"/>
                  </a:lnTo>
                  <a:close/>
                </a:path>
                <a:path w="1482725" h="1310639">
                  <a:moveTo>
                    <a:pt x="16268" y="203415"/>
                  </a:moveTo>
                  <a:lnTo>
                    <a:pt x="13881" y="197675"/>
                  </a:lnTo>
                  <a:lnTo>
                    <a:pt x="8140" y="195287"/>
                  </a:lnTo>
                  <a:lnTo>
                    <a:pt x="2387" y="197675"/>
                  </a:lnTo>
                  <a:lnTo>
                    <a:pt x="0" y="203415"/>
                  </a:lnTo>
                  <a:lnTo>
                    <a:pt x="2387" y="209169"/>
                  </a:lnTo>
                  <a:lnTo>
                    <a:pt x="8140" y="211556"/>
                  </a:lnTo>
                  <a:lnTo>
                    <a:pt x="13881" y="209169"/>
                  </a:lnTo>
                  <a:lnTo>
                    <a:pt x="16268" y="203415"/>
                  </a:lnTo>
                  <a:close/>
                </a:path>
                <a:path w="1482725" h="1310639">
                  <a:moveTo>
                    <a:pt x="211556" y="1302346"/>
                  </a:moveTo>
                  <a:lnTo>
                    <a:pt x="209169" y="1296606"/>
                  </a:lnTo>
                  <a:lnTo>
                    <a:pt x="203428" y="1294218"/>
                  </a:lnTo>
                  <a:lnTo>
                    <a:pt x="197675" y="1296606"/>
                  </a:lnTo>
                  <a:lnTo>
                    <a:pt x="195287" y="1302346"/>
                  </a:lnTo>
                  <a:lnTo>
                    <a:pt x="197675" y="1308100"/>
                  </a:lnTo>
                  <a:lnTo>
                    <a:pt x="203428" y="1310487"/>
                  </a:lnTo>
                  <a:lnTo>
                    <a:pt x="209169" y="1308100"/>
                  </a:lnTo>
                  <a:lnTo>
                    <a:pt x="211556" y="1302346"/>
                  </a:lnTo>
                  <a:close/>
                </a:path>
                <a:path w="1482725" h="1310639">
                  <a:moveTo>
                    <a:pt x="211556" y="8128"/>
                  </a:moveTo>
                  <a:lnTo>
                    <a:pt x="209169" y="2387"/>
                  </a:lnTo>
                  <a:lnTo>
                    <a:pt x="203428" y="0"/>
                  </a:lnTo>
                  <a:lnTo>
                    <a:pt x="197675" y="2387"/>
                  </a:lnTo>
                  <a:lnTo>
                    <a:pt x="195287" y="8128"/>
                  </a:lnTo>
                  <a:lnTo>
                    <a:pt x="197675" y="13881"/>
                  </a:lnTo>
                  <a:lnTo>
                    <a:pt x="203428" y="16268"/>
                  </a:lnTo>
                  <a:lnTo>
                    <a:pt x="209169" y="13881"/>
                  </a:lnTo>
                  <a:lnTo>
                    <a:pt x="211556" y="8128"/>
                  </a:lnTo>
                  <a:close/>
                </a:path>
                <a:path w="1482725" h="1310639">
                  <a:moveTo>
                    <a:pt x="1287145" y="1302346"/>
                  </a:moveTo>
                  <a:lnTo>
                    <a:pt x="1284757" y="1296606"/>
                  </a:lnTo>
                  <a:lnTo>
                    <a:pt x="1279017" y="1294218"/>
                  </a:lnTo>
                  <a:lnTo>
                    <a:pt x="1273263" y="1296606"/>
                  </a:lnTo>
                  <a:lnTo>
                    <a:pt x="1270876" y="1302346"/>
                  </a:lnTo>
                  <a:lnTo>
                    <a:pt x="1273263" y="1308100"/>
                  </a:lnTo>
                  <a:lnTo>
                    <a:pt x="1279017" y="1310487"/>
                  </a:lnTo>
                  <a:lnTo>
                    <a:pt x="1284757" y="1308100"/>
                  </a:lnTo>
                  <a:lnTo>
                    <a:pt x="1287145" y="1302346"/>
                  </a:lnTo>
                  <a:close/>
                </a:path>
                <a:path w="1482725" h="1310639">
                  <a:moveTo>
                    <a:pt x="1287145" y="8128"/>
                  </a:moveTo>
                  <a:lnTo>
                    <a:pt x="1284757" y="2387"/>
                  </a:lnTo>
                  <a:lnTo>
                    <a:pt x="1279017" y="0"/>
                  </a:lnTo>
                  <a:lnTo>
                    <a:pt x="1273263" y="2387"/>
                  </a:lnTo>
                  <a:lnTo>
                    <a:pt x="1270876" y="8128"/>
                  </a:lnTo>
                  <a:lnTo>
                    <a:pt x="1273263" y="13881"/>
                  </a:lnTo>
                  <a:lnTo>
                    <a:pt x="1279017" y="16268"/>
                  </a:lnTo>
                  <a:lnTo>
                    <a:pt x="1284757" y="13881"/>
                  </a:lnTo>
                  <a:lnTo>
                    <a:pt x="1287145" y="8128"/>
                  </a:lnTo>
                  <a:close/>
                </a:path>
                <a:path w="1482725" h="1310639">
                  <a:moveTo>
                    <a:pt x="1482420" y="1107059"/>
                  </a:moveTo>
                  <a:lnTo>
                    <a:pt x="1480032" y="1101318"/>
                  </a:lnTo>
                  <a:lnTo>
                    <a:pt x="1474292" y="1098931"/>
                  </a:lnTo>
                  <a:lnTo>
                    <a:pt x="1468539" y="1101318"/>
                  </a:lnTo>
                  <a:lnTo>
                    <a:pt x="1466151" y="1107059"/>
                  </a:lnTo>
                  <a:lnTo>
                    <a:pt x="1468539" y="1112812"/>
                  </a:lnTo>
                  <a:lnTo>
                    <a:pt x="1474292" y="1115199"/>
                  </a:lnTo>
                  <a:lnTo>
                    <a:pt x="1480032" y="1112812"/>
                  </a:lnTo>
                  <a:lnTo>
                    <a:pt x="1482420" y="1107059"/>
                  </a:lnTo>
                  <a:close/>
                </a:path>
                <a:path w="1482725" h="1310639">
                  <a:moveTo>
                    <a:pt x="1482420" y="203415"/>
                  </a:moveTo>
                  <a:lnTo>
                    <a:pt x="1480032" y="197675"/>
                  </a:lnTo>
                  <a:lnTo>
                    <a:pt x="1474292" y="195287"/>
                  </a:lnTo>
                  <a:lnTo>
                    <a:pt x="1468539" y="197675"/>
                  </a:lnTo>
                  <a:lnTo>
                    <a:pt x="1466151" y="203415"/>
                  </a:lnTo>
                  <a:lnTo>
                    <a:pt x="1468539" y="209169"/>
                  </a:lnTo>
                  <a:lnTo>
                    <a:pt x="1474292" y="211556"/>
                  </a:lnTo>
                  <a:lnTo>
                    <a:pt x="1480032" y="209169"/>
                  </a:lnTo>
                  <a:lnTo>
                    <a:pt x="1482420" y="203415"/>
                  </a:lnTo>
                  <a:close/>
                </a:path>
              </a:pathLst>
            </a:custGeom>
            <a:solidFill>
              <a:srgbClr val="24B5DB"/>
            </a:solidFill>
          </p:spPr>
          <p:txBody>
            <a:bodyPr wrap="square" lIns="0" tIns="0" rIns="0" bIns="0" rtlCol="0"/>
            <a:lstStyle/>
            <a:p>
              <a:endParaRPr/>
            </a:p>
          </p:txBody>
        </p:sp>
        <p:sp>
          <p:nvSpPr>
            <p:cNvPr id="38" name="object 39">
              <a:extLst>
                <a:ext uri="{FF2B5EF4-FFF2-40B4-BE49-F238E27FC236}">
                  <a16:creationId xmlns:a16="http://schemas.microsoft.com/office/drawing/2014/main" id="{3AB8EC00-3A81-6FA1-D40D-B5394FF37E3A}"/>
                </a:ext>
              </a:extLst>
            </p:cNvPr>
            <p:cNvSpPr/>
            <p:nvPr/>
          </p:nvSpPr>
          <p:spPr>
            <a:xfrm>
              <a:off x="2000516" y="3689136"/>
              <a:ext cx="396240" cy="0"/>
            </a:xfrm>
            <a:custGeom>
              <a:avLst/>
              <a:gdLst/>
              <a:ahLst/>
              <a:cxnLst/>
              <a:rect l="l" t="t" r="r" b="b"/>
              <a:pathLst>
                <a:path w="396239">
                  <a:moveTo>
                    <a:pt x="395846" y="0"/>
                  </a:moveTo>
                  <a:lnTo>
                    <a:pt x="0" y="0"/>
                  </a:lnTo>
                </a:path>
              </a:pathLst>
            </a:custGeom>
            <a:ln w="16268">
              <a:solidFill>
                <a:srgbClr val="24B5DB"/>
              </a:solidFill>
              <a:prstDash val="dot"/>
            </a:ln>
          </p:spPr>
          <p:txBody>
            <a:bodyPr wrap="square" lIns="0" tIns="0" rIns="0" bIns="0" rtlCol="0"/>
            <a:lstStyle/>
            <a:p>
              <a:endParaRPr/>
            </a:p>
          </p:txBody>
        </p:sp>
        <p:sp>
          <p:nvSpPr>
            <p:cNvPr id="39" name="object 40">
              <a:extLst>
                <a:ext uri="{FF2B5EF4-FFF2-40B4-BE49-F238E27FC236}">
                  <a16:creationId xmlns:a16="http://schemas.microsoft.com/office/drawing/2014/main" id="{6D7B9AD5-71A4-55CB-3810-C009226A31CB}"/>
                </a:ext>
              </a:extLst>
            </p:cNvPr>
            <p:cNvSpPr/>
            <p:nvPr/>
          </p:nvSpPr>
          <p:spPr>
            <a:xfrm>
              <a:off x="1976539" y="3681005"/>
              <a:ext cx="459740" cy="16510"/>
            </a:xfrm>
            <a:custGeom>
              <a:avLst/>
              <a:gdLst/>
              <a:ahLst/>
              <a:cxnLst/>
              <a:rect l="l" t="t" r="r" b="b"/>
              <a:pathLst>
                <a:path w="459739" h="16510">
                  <a:moveTo>
                    <a:pt x="16268" y="8140"/>
                  </a:moveTo>
                  <a:lnTo>
                    <a:pt x="13881" y="2387"/>
                  </a:lnTo>
                  <a:lnTo>
                    <a:pt x="8128" y="0"/>
                  </a:lnTo>
                  <a:lnTo>
                    <a:pt x="2374" y="2387"/>
                  </a:lnTo>
                  <a:lnTo>
                    <a:pt x="0" y="8140"/>
                  </a:lnTo>
                  <a:lnTo>
                    <a:pt x="2374" y="13893"/>
                  </a:lnTo>
                  <a:lnTo>
                    <a:pt x="8128" y="16268"/>
                  </a:lnTo>
                  <a:lnTo>
                    <a:pt x="13881" y="13893"/>
                  </a:lnTo>
                  <a:lnTo>
                    <a:pt x="16268" y="8140"/>
                  </a:lnTo>
                  <a:close/>
                </a:path>
                <a:path w="459739" h="16510">
                  <a:moveTo>
                    <a:pt x="459625" y="8140"/>
                  </a:moveTo>
                  <a:lnTo>
                    <a:pt x="457238" y="2387"/>
                  </a:lnTo>
                  <a:lnTo>
                    <a:pt x="451485" y="0"/>
                  </a:lnTo>
                  <a:lnTo>
                    <a:pt x="445731" y="2387"/>
                  </a:lnTo>
                  <a:lnTo>
                    <a:pt x="443357" y="8140"/>
                  </a:lnTo>
                  <a:lnTo>
                    <a:pt x="445731" y="13893"/>
                  </a:lnTo>
                  <a:lnTo>
                    <a:pt x="451485" y="16268"/>
                  </a:lnTo>
                  <a:lnTo>
                    <a:pt x="457238" y="13893"/>
                  </a:lnTo>
                  <a:lnTo>
                    <a:pt x="459625" y="8140"/>
                  </a:lnTo>
                  <a:close/>
                </a:path>
              </a:pathLst>
            </a:custGeom>
            <a:solidFill>
              <a:srgbClr val="24B5DB"/>
            </a:solidFill>
          </p:spPr>
          <p:txBody>
            <a:bodyPr wrap="square" lIns="0" tIns="0" rIns="0" bIns="0" rtlCol="0"/>
            <a:lstStyle/>
            <a:p>
              <a:endParaRPr/>
            </a:p>
          </p:txBody>
        </p:sp>
        <p:sp>
          <p:nvSpPr>
            <p:cNvPr id="40" name="object 41">
              <a:extLst>
                <a:ext uri="{FF2B5EF4-FFF2-40B4-BE49-F238E27FC236}">
                  <a16:creationId xmlns:a16="http://schemas.microsoft.com/office/drawing/2014/main" id="{CA31F6D4-F6E8-2113-0FBA-E40BCFC0ABFA}"/>
                </a:ext>
              </a:extLst>
            </p:cNvPr>
            <p:cNvSpPr/>
            <p:nvPr/>
          </p:nvSpPr>
          <p:spPr>
            <a:xfrm>
              <a:off x="870776" y="4884445"/>
              <a:ext cx="160655" cy="175895"/>
            </a:xfrm>
            <a:custGeom>
              <a:avLst/>
              <a:gdLst/>
              <a:ahLst/>
              <a:cxnLst/>
              <a:rect l="l" t="t" r="r" b="b"/>
              <a:pathLst>
                <a:path w="160655" h="175895">
                  <a:moveTo>
                    <a:pt x="160629" y="0"/>
                  </a:moveTo>
                  <a:lnTo>
                    <a:pt x="111549" y="15530"/>
                  </a:lnTo>
                  <a:lnTo>
                    <a:pt x="69042" y="42732"/>
                  </a:lnTo>
                  <a:lnTo>
                    <a:pt x="35012" y="79701"/>
                  </a:lnTo>
                  <a:lnTo>
                    <a:pt x="11364" y="124533"/>
                  </a:lnTo>
                  <a:lnTo>
                    <a:pt x="0" y="175323"/>
                  </a:lnTo>
                </a:path>
              </a:pathLst>
            </a:custGeom>
            <a:ln w="16268">
              <a:solidFill>
                <a:srgbClr val="577DBA"/>
              </a:solidFill>
              <a:prstDash val="dot"/>
            </a:ln>
          </p:spPr>
          <p:txBody>
            <a:bodyPr wrap="square" lIns="0" tIns="0" rIns="0" bIns="0" rtlCol="0"/>
            <a:lstStyle/>
            <a:p>
              <a:endParaRPr/>
            </a:p>
          </p:txBody>
        </p:sp>
        <p:sp>
          <p:nvSpPr>
            <p:cNvPr id="41" name="object 42">
              <a:extLst>
                <a:ext uri="{FF2B5EF4-FFF2-40B4-BE49-F238E27FC236}">
                  <a16:creationId xmlns:a16="http://schemas.microsoft.com/office/drawing/2014/main" id="{BA11EC46-0184-6218-D882-BE5798CAE7A1}"/>
                </a:ext>
              </a:extLst>
            </p:cNvPr>
            <p:cNvSpPr/>
            <p:nvPr/>
          </p:nvSpPr>
          <p:spPr>
            <a:xfrm>
              <a:off x="870038" y="5109861"/>
              <a:ext cx="0" cy="347345"/>
            </a:xfrm>
            <a:custGeom>
              <a:avLst/>
              <a:gdLst/>
              <a:ahLst/>
              <a:cxnLst/>
              <a:rect l="l" t="t" r="r" b="b"/>
              <a:pathLst>
                <a:path h="347345">
                  <a:moveTo>
                    <a:pt x="0" y="0"/>
                  </a:moveTo>
                  <a:lnTo>
                    <a:pt x="0" y="347192"/>
                  </a:lnTo>
                </a:path>
              </a:pathLst>
            </a:custGeom>
            <a:ln w="16268">
              <a:solidFill>
                <a:srgbClr val="577DBA"/>
              </a:solidFill>
              <a:prstDash val="dot"/>
            </a:ln>
          </p:spPr>
          <p:txBody>
            <a:bodyPr wrap="square" lIns="0" tIns="0" rIns="0" bIns="0" rtlCol="0"/>
            <a:lstStyle/>
            <a:p>
              <a:endParaRPr/>
            </a:p>
          </p:txBody>
        </p:sp>
        <p:sp>
          <p:nvSpPr>
            <p:cNvPr id="42" name="object 43">
              <a:extLst>
                <a:ext uri="{FF2B5EF4-FFF2-40B4-BE49-F238E27FC236}">
                  <a16:creationId xmlns:a16="http://schemas.microsoft.com/office/drawing/2014/main" id="{500AC17B-A50B-1D59-762F-B0864026CB0B}"/>
                </a:ext>
              </a:extLst>
            </p:cNvPr>
            <p:cNvSpPr/>
            <p:nvPr/>
          </p:nvSpPr>
          <p:spPr>
            <a:xfrm>
              <a:off x="872973" y="5507504"/>
              <a:ext cx="175895" cy="160655"/>
            </a:xfrm>
            <a:custGeom>
              <a:avLst/>
              <a:gdLst/>
              <a:ahLst/>
              <a:cxnLst/>
              <a:rect l="l" t="t" r="r" b="b"/>
              <a:pathLst>
                <a:path w="175894" h="160654">
                  <a:moveTo>
                    <a:pt x="0" y="0"/>
                  </a:moveTo>
                  <a:lnTo>
                    <a:pt x="15530" y="49080"/>
                  </a:lnTo>
                  <a:lnTo>
                    <a:pt x="42732" y="91586"/>
                  </a:lnTo>
                  <a:lnTo>
                    <a:pt x="79701" y="125616"/>
                  </a:lnTo>
                  <a:lnTo>
                    <a:pt x="124533" y="149265"/>
                  </a:lnTo>
                  <a:lnTo>
                    <a:pt x="175323" y="160629"/>
                  </a:lnTo>
                </a:path>
              </a:pathLst>
            </a:custGeom>
            <a:ln w="16268">
              <a:solidFill>
                <a:srgbClr val="577DBA"/>
              </a:solidFill>
              <a:prstDash val="dot"/>
            </a:ln>
          </p:spPr>
          <p:txBody>
            <a:bodyPr wrap="square" lIns="0" tIns="0" rIns="0" bIns="0" rtlCol="0"/>
            <a:lstStyle/>
            <a:p>
              <a:endParaRPr/>
            </a:p>
          </p:txBody>
        </p:sp>
        <p:sp>
          <p:nvSpPr>
            <p:cNvPr id="43" name="object 44">
              <a:extLst>
                <a:ext uri="{FF2B5EF4-FFF2-40B4-BE49-F238E27FC236}">
                  <a16:creationId xmlns:a16="http://schemas.microsoft.com/office/drawing/2014/main" id="{120F4B6E-F3DD-B2D4-7FD1-8042BA47BA51}"/>
                </a:ext>
              </a:extLst>
            </p:cNvPr>
            <p:cNvSpPr/>
            <p:nvPr/>
          </p:nvSpPr>
          <p:spPr>
            <a:xfrm>
              <a:off x="1098038" y="5668872"/>
              <a:ext cx="2600960" cy="0"/>
            </a:xfrm>
            <a:custGeom>
              <a:avLst/>
              <a:gdLst/>
              <a:ahLst/>
              <a:cxnLst/>
              <a:rect l="l" t="t" r="r" b="b"/>
              <a:pathLst>
                <a:path w="2600960">
                  <a:moveTo>
                    <a:pt x="0" y="0"/>
                  </a:moveTo>
                  <a:lnTo>
                    <a:pt x="2600782" y="0"/>
                  </a:lnTo>
                </a:path>
              </a:pathLst>
            </a:custGeom>
            <a:ln w="16268">
              <a:solidFill>
                <a:srgbClr val="577DBA"/>
              </a:solidFill>
              <a:prstDash val="dot"/>
            </a:ln>
          </p:spPr>
          <p:txBody>
            <a:bodyPr wrap="square" lIns="0" tIns="0" rIns="0" bIns="0" rtlCol="0"/>
            <a:lstStyle/>
            <a:p>
              <a:endParaRPr/>
            </a:p>
          </p:txBody>
        </p:sp>
        <p:sp>
          <p:nvSpPr>
            <p:cNvPr id="44" name="object 45">
              <a:extLst>
                <a:ext uri="{FF2B5EF4-FFF2-40B4-BE49-F238E27FC236}">
                  <a16:creationId xmlns:a16="http://schemas.microsoft.com/office/drawing/2014/main" id="{250095D9-CBBD-F223-A497-1B18FC69F29C}"/>
                </a:ext>
              </a:extLst>
            </p:cNvPr>
            <p:cNvSpPr/>
            <p:nvPr/>
          </p:nvSpPr>
          <p:spPr>
            <a:xfrm>
              <a:off x="3749094" y="5490613"/>
              <a:ext cx="160655" cy="175895"/>
            </a:xfrm>
            <a:custGeom>
              <a:avLst/>
              <a:gdLst/>
              <a:ahLst/>
              <a:cxnLst/>
              <a:rect l="l" t="t" r="r" b="b"/>
              <a:pathLst>
                <a:path w="160654" h="175895">
                  <a:moveTo>
                    <a:pt x="0" y="175323"/>
                  </a:moveTo>
                  <a:lnTo>
                    <a:pt x="49080" y="159792"/>
                  </a:lnTo>
                  <a:lnTo>
                    <a:pt x="91586" y="132590"/>
                  </a:lnTo>
                  <a:lnTo>
                    <a:pt x="125616" y="95621"/>
                  </a:lnTo>
                  <a:lnTo>
                    <a:pt x="149265" y="50789"/>
                  </a:lnTo>
                  <a:lnTo>
                    <a:pt x="160629" y="0"/>
                  </a:lnTo>
                </a:path>
              </a:pathLst>
            </a:custGeom>
            <a:ln w="16268">
              <a:solidFill>
                <a:srgbClr val="577DBA"/>
              </a:solidFill>
              <a:prstDash val="dot"/>
            </a:ln>
          </p:spPr>
          <p:txBody>
            <a:bodyPr wrap="square" lIns="0" tIns="0" rIns="0" bIns="0" rtlCol="0"/>
            <a:lstStyle/>
            <a:p>
              <a:endParaRPr/>
            </a:p>
          </p:txBody>
        </p:sp>
        <p:sp>
          <p:nvSpPr>
            <p:cNvPr id="45" name="object 46">
              <a:extLst>
                <a:ext uri="{FF2B5EF4-FFF2-40B4-BE49-F238E27FC236}">
                  <a16:creationId xmlns:a16="http://schemas.microsoft.com/office/drawing/2014/main" id="{01BE13F3-0567-DD40-0B7E-0993BBA40407}"/>
                </a:ext>
              </a:extLst>
            </p:cNvPr>
            <p:cNvSpPr/>
            <p:nvPr/>
          </p:nvSpPr>
          <p:spPr>
            <a:xfrm>
              <a:off x="3910463" y="5093328"/>
              <a:ext cx="0" cy="347345"/>
            </a:xfrm>
            <a:custGeom>
              <a:avLst/>
              <a:gdLst/>
              <a:ahLst/>
              <a:cxnLst/>
              <a:rect l="l" t="t" r="r" b="b"/>
              <a:pathLst>
                <a:path h="347345">
                  <a:moveTo>
                    <a:pt x="0" y="347192"/>
                  </a:moveTo>
                  <a:lnTo>
                    <a:pt x="0" y="0"/>
                  </a:lnTo>
                </a:path>
              </a:pathLst>
            </a:custGeom>
            <a:ln w="16268">
              <a:solidFill>
                <a:srgbClr val="577DBA"/>
              </a:solidFill>
              <a:prstDash val="dot"/>
            </a:ln>
          </p:spPr>
          <p:txBody>
            <a:bodyPr wrap="square" lIns="0" tIns="0" rIns="0" bIns="0" rtlCol="0"/>
            <a:lstStyle/>
            <a:p>
              <a:endParaRPr/>
            </a:p>
          </p:txBody>
        </p:sp>
        <p:sp>
          <p:nvSpPr>
            <p:cNvPr id="46" name="object 47">
              <a:extLst>
                <a:ext uri="{FF2B5EF4-FFF2-40B4-BE49-F238E27FC236}">
                  <a16:creationId xmlns:a16="http://schemas.microsoft.com/office/drawing/2014/main" id="{5475F1E4-9023-695E-F0A0-5F4B8B716D58}"/>
                </a:ext>
              </a:extLst>
            </p:cNvPr>
            <p:cNvSpPr/>
            <p:nvPr/>
          </p:nvSpPr>
          <p:spPr>
            <a:xfrm>
              <a:off x="3732204" y="4882248"/>
              <a:ext cx="175895" cy="160655"/>
            </a:xfrm>
            <a:custGeom>
              <a:avLst/>
              <a:gdLst/>
              <a:ahLst/>
              <a:cxnLst/>
              <a:rect l="l" t="t" r="r" b="b"/>
              <a:pathLst>
                <a:path w="175895" h="160654">
                  <a:moveTo>
                    <a:pt x="175323" y="160629"/>
                  </a:moveTo>
                  <a:lnTo>
                    <a:pt x="159792" y="111549"/>
                  </a:lnTo>
                  <a:lnTo>
                    <a:pt x="132590" y="69042"/>
                  </a:lnTo>
                  <a:lnTo>
                    <a:pt x="95621" y="35012"/>
                  </a:lnTo>
                  <a:lnTo>
                    <a:pt x="50789" y="11364"/>
                  </a:lnTo>
                  <a:lnTo>
                    <a:pt x="0" y="0"/>
                  </a:lnTo>
                </a:path>
              </a:pathLst>
            </a:custGeom>
            <a:ln w="16268">
              <a:solidFill>
                <a:srgbClr val="577DBA"/>
              </a:solidFill>
              <a:prstDash val="dot"/>
            </a:ln>
          </p:spPr>
          <p:txBody>
            <a:bodyPr wrap="square" lIns="0" tIns="0" rIns="0" bIns="0" rtlCol="0"/>
            <a:lstStyle/>
            <a:p>
              <a:endParaRPr/>
            </a:p>
          </p:txBody>
        </p:sp>
        <p:sp>
          <p:nvSpPr>
            <p:cNvPr id="47" name="object 48">
              <a:extLst>
                <a:ext uri="{FF2B5EF4-FFF2-40B4-BE49-F238E27FC236}">
                  <a16:creationId xmlns:a16="http://schemas.microsoft.com/office/drawing/2014/main" id="{8009F227-872E-7F21-8F46-69D4FE623832}"/>
                </a:ext>
              </a:extLst>
            </p:cNvPr>
            <p:cNvSpPr/>
            <p:nvPr/>
          </p:nvSpPr>
          <p:spPr>
            <a:xfrm>
              <a:off x="1081681" y="4881510"/>
              <a:ext cx="2600960" cy="0"/>
            </a:xfrm>
            <a:custGeom>
              <a:avLst/>
              <a:gdLst/>
              <a:ahLst/>
              <a:cxnLst/>
              <a:rect l="l" t="t" r="r" b="b"/>
              <a:pathLst>
                <a:path w="2600960">
                  <a:moveTo>
                    <a:pt x="2600782" y="0"/>
                  </a:moveTo>
                  <a:lnTo>
                    <a:pt x="0" y="0"/>
                  </a:lnTo>
                </a:path>
              </a:pathLst>
            </a:custGeom>
            <a:ln w="16268">
              <a:solidFill>
                <a:srgbClr val="577DBA"/>
              </a:solidFill>
              <a:prstDash val="dot"/>
            </a:ln>
          </p:spPr>
          <p:txBody>
            <a:bodyPr wrap="square" lIns="0" tIns="0" rIns="0" bIns="0" rtlCol="0"/>
            <a:lstStyle/>
            <a:p>
              <a:endParaRPr/>
            </a:p>
          </p:txBody>
        </p:sp>
        <p:sp>
          <p:nvSpPr>
            <p:cNvPr id="48" name="object 49">
              <a:extLst>
                <a:ext uri="{FF2B5EF4-FFF2-40B4-BE49-F238E27FC236}">
                  <a16:creationId xmlns:a16="http://schemas.microsoft.com/office/drawing/2014/main" id="{1320E1AB-CDBD-E8D0-FA3E-C19FD77D9B3A}"/>
                </a:ext>
              </a:extLst>
            </p:cNvPr>
            <p:cNvSpPr/>
            <p:nvPr/>
          </p:nvSpPr>
          <p:spPr>
            <a:xfrm>
              <a:off x="861898" y="4873383"/>
              <a:ext cx="3056890" cy="803910"/>
            </a:xfrm>
            <a:custGeom>
              <a:avLst/>
              <a:gdLst/>
              <a:ahLst/>
              <a:cxnLst/>
              <a:rect l="l" t="t" r="r" b="b"/>
              <a:pathLst>
                <a:path w="3056890" h="803910">
                  <a:moveTo>
                    <a:pt x="16268" y="600202"/>
                  </a:moveTo>
                  <a:lnTo>
                    <a:pt x="13881" y="594448"/>
                  </a:lnTo>
                  <a:lnTo>
                    <a:pt x="8140" y="592074"/>
                  </a:lnTo>
                  <a:lnTo>
                    <a:pt x="2387" y="594448"/>
                  </a:lnTo>
                  <a:lnTo>
                    <a:pt x="0" y="600202"/>
                  </a:lnTo>
                  <a:lnTo>
                    <a:pt x="2387" y="605955"/>
                  </a:lnTo>
                  <a:lnTo>
                    <a:pt x="8140" y="608342"/>
                  </a:lnTo>
                  <a:lnTo>
                    <a:pt x="13881" y="605955"/>
                  </a:lnTo>
                  <a:lnTo>
                    <a:pt x="16268" y="600202"/>
                  </a:lnTo>
                  <a:close/>
                </a:path>
                <a:path w="3056890" h="803910">
                  <a:moveTo>
                    <a:pt x="16268" y="203415"/>
                  </a:moveTo>
                  <a:lnTo>
                    <a:pt x="13881" y="197662"/>
                  </a:lnTo>
                  <a:lnTo>
                    <a:pt x="8140" y="195287"/>
                  </a:lnTo>
                  <a:lnTo>
                    <a:pt x="2387" y="197662"/>
                  </a:lnTo>
                  <a:lnTo>
                    <a:pt x="0" y="203415"/>
                  </a:lnTo>
                  <a:lnTo>
                    <a:pt x="2387" y="209169"/>
                  </a:lnTo>
                  <a:lnTo>
                    <a:pt x="8140" y="211556"/>
                  </a:lnTo>
                  <a:lnTo>
                    <a:pt x="13881" y="209169"/>
                  </a:lnTo>
                  <a:lnTo>
                    <a:pt x="16268" y="203415"/>
                  </a:lnTo>
                  <a:close/>
                </a:path>
                <a:path w="3056890" h="803910">
                  <a:moveTo>
                    <a:pt x="211556" y="795489"/>
                  </a:moveTo>
                  <a:lnTo>
                    <a:pt x="209169" y="789736"/>
                  </a:lnTo>
                  <a:lnTo>
                    <a:pt x="203428" y="787361"/>
                  </a:lnTo>
                  <a:lnTo>
                    <a:pt x="197675" y="789736"/>
                  </a:lnTo>
                  <a:lnTo>
                    <a:pt x="195287" y="795489"/>
                  </a:lnTo>
                  <a:lnTo>
                    <a:pt x="197675" y="801243"/>
                  </a:lnTo>
                  <a:lnTo>
                    <a:pt x="203428" y="803630"/>
                  </a:lnTo>
                  <a:lnTo>
                    <a:pt x="209169" y="801243"/>
                  </a:lnTo>
                  <a:lnTo>
                    <a:pt x="211556" y="795489"/>
                  </a:lnTo>
                  <a:close/>
                </a:path>
                <a:path w="3056890" h="803910">
                  <a:moveTo>
                    <a:pt x="211556" y="8128"/>
                  </a:moveTo>
                  <a:lnTo>
                    <a:pt x="209169" y="2374"/>
                  </a:lnTo>
                  <a:lnTo>
                    <a:pt x="203428" y="0"/>
                  </a:lnTo>
                  <a:lnTo>
                    <a:pt x="197675" y="2374"/>
                  </a:lnTo>
                  <a:lnTo>
                    <a:pt x="195287" y="8128"/>
                  </a:lnTo>
                  <a:lnTo>
                    <a:pt x="197675" y="13881"/>
                  </a:lnTo>
                  <a:lnTo>
                    <a:pt x="203428" y="16268"/>
                  </a:lnTo>
                  <a:lnTo>
                    <a:pt x="209169" y="13881"/>
                  </a:lnTo>
                  <a:lnTo>
                    <a:pt x="211556" y="8128"/>
                  </a:lnTo>
                  <a:close/>
                </a:path>
                <a:path w="3056890" h="803910">
                  <a:moveTo>
                    <a:pt x="2861411" y="795489"/>
                  </a:moveTo>
                  <a:lnTo>
                    <a:pt x="2859024" y="789736"/>
                  </a:lnTo>
                  <a:lnTo>
                    <a:pt x="2853283" y="787361"/>
                  </a:lnTo>
                  <a:lnTo>
                    <a:pt x="2847530" y="789736"/>
                  </a:lnTo>
                  <a:lnTo>
                    <a:pt x="2845143" y="795489"/>
                  </a:lnTo>
                  <a:lnTo>
                    <a:pt x="2847530" y="801243"/>
                  </a:lnTo>
                  <a:lnTo>
                    <a:pt x="2853283" y="803630"/>
                  </a:lnTo>
                  <a:lnTo>
                    <a:pt x="2859024" y="801243"/>
                  </a:lnTo>
                  <a:lnTo>
                    <a:pt x="2861411" y="795489"/>
                  </a:lnTo>
                  <a:close/>
                </a:path>
                <a:path w="3056890" h="803910">
                  <a:moveTo>
                    <a:pt x="2861411" y="8128"/>
                  </a:moveTo>
                  <a:lnTo>
                    <a:pt x="2859024" y="2374"/>
                  </a:lnTo>
                  <a:lnTo>
                    <a:pt x="2853283" y="0"/>
                  </a:lnTo>
                  <a:lnTo>
                    <a:pt x="2847530" y="2374"/>
                  </a:lnTo>
                  <a:lnTo>
                    <a:pt x="2845143" y="8128"/>
                  </a:lnTo>
                  <a:lnTo>
                    <a:pt x="2847530" y="13881"/>
                  </a:lnTo>
                  <a:lnTo>
                    <a:pt x="2853283" y="16268"/>
                  </a:lnTo>
                  <a:lnTo>
                    <a:pt x="2859024" y="13881"/>
                  </a:lnTo>
                  <a:lnTo>
                    <a:pt x="2861411" y="8128"/>
                  </a:lnTo>
                  <a:close/>
                </a:path>
                <a:path w="3056890" h="803910">
                  <a:moveTo>
                    <a:pt x="3056686" y="600202"/>
                  </a:moveTo>
                  <a:lnTo>
                    <a:pt x="3054299" y="594448"/>
                  </a:lnTo>
                  <a:lnTo>
                    <a:pt x="3048558" y="592074"/>
                  </a:lnTo>
                  <a:lnTo>
                    <a:pt x="3042805" y="594448"/>
                  </a:lnTo>
                  <a:lnTo>
                    <a:pt x="3040418" y="600202"/>
                  </a:lnTo>
                  <a:lnTo>
                    <a:pt x="3042805" y="605955"/>
                  </a:lnTo>
                  <a:lnTo>
                    <a:pt x="3048558" y="608342"/>
                  </a:lnTo>
                  <a:lnTo>
                    <a:pt x="3054299" y="605955"/>
                  </a:lnTo>
                  <a:lnTo>
                    <a:pt x="3056686" y="600202"/>
                  </a:lnTo>
                  <a:close/>
                </a:path>
                <a:path w="3056890" h="803910">
                  <a:moveTo>
                    <a:pt x="3056686" y="203415"/>
                  </a:moveTo>
                  <a:lnTo>
                    <a:pt x="3054299" y="197662"/>
                  </a:lnTo>
                  <a:lnTo>
                    <a:pt x="3048558" y="195287"/>
                  </a:lnTo>
                  <a:lnTo>
                    <a:pt x="3042805" y="197662"/>
                  </a:lnTo>
                  <a:lnTo>
                    <a:pt x="3040418" y="203415"/>
                  </a:lnTo>
                  <a:lnTo>
                    <a:pt x="3042805" y="209169"/>
                  </a:lnTo>
                  <a:lnTo>
                    <a:pt x="3048558" y="211556"/>
                  </a:lnTo>
                  <a:lnTo>
                    <a:pt x="3054299" y="209169"/>
                  </a:lnTo>
                  <a:lnTo>
                    <a:pt x="3056686" y="203415"/>
                  </a:lnTo>
                  <a:close/>
                </a:path>
              </a:pathLst>
            </a:custGeom>
            <a:solidFill>
              <a:srgbClr val="577DBA"/>
            </a:solidFill>
          </p:spPr>
          <p:txBody>
            <a:bodyPr wrap="square" lIns="0" tIns="0" rIns="0" bIns="0" rtlCol="0"/>
            <a:lstStyle/>
            <a:p>
              <a:endParaRPr/>
            </a:p>
          </p:txBody>
        </p:sp>
        <p:sp>
          <p:nvSpPr>
            <p:cNvPr id="49" name="object 50">
              <a:extLst>
                <a:ext uri="{FF2B5EF4-FFF2-40B4-BE49-F238E27FC236}">
                  <a16:creationId xmlns:a16="http://schemas.microsoft.com/office/drawing/2014/main" id="{A574CA64-0704-C01B-A4FD-434B527FE720}"/>
                </a:ext>
              </a:extLst>
            </p:cNvPr>
            <p:cNvSpPr/>
            <p:nvPr/>
          </p:nvSpPr>
          <p:spPr>
            <a:xfrm>
              <a:off x="1118736" y="4232127"/>
              <a:ext cx="0" cy="616585"/>
            </a:xfrm>
            <a:custGeom>
              <a:avLst/>
              <a:gdLst/>
              <a:ahLst/>
              <a:cxnLst/>
              <a:rect l="l" t="t" r="r" b="b"/>
              <a:pathLst>
                <a:path h="616585">
                  <a:moveTo>
                    <a:pt x="0" y="0"/>
                  </a:moveTo>
                  <a:lnTo>
                    <a:pt x="0" y="616445"/>
                  </a:lnTo>
                </a:path>
              </a:pathLst>
            </a:custGeom>
            <a:ln w="16268">
              <a:solidFill>
                <a:srgbClr val="577DBA"/>
              </a:solidFill>
              <a:prstDash val="dot"/>
            </a:ln>
          </p:spPr>
          <p:txBody>
            <a:bodyPr wrap="square" lIns="0" tIns="0" rIns="0" bIns="0" rtlCol="0"/>
            <a:lstStyle/>
            <a:p>
              <a:endParaRPr/>
            </a:p>
          </p:txBody>
        </p:sp>
        <p:sp>
          <p:nvSpPr>
            <p:cNvPr id="50" name="object 51">
              <a:extLst>
                <a:ext uri="{FF2B5EF4-FFF2-40B4-BE49-F238E27FC236}">
                  <a16:creationId xmlns:a16="http://schemas.microsoft.com/office/drawing/2014/main" id="{42BCDBEC-3CEA-242A-8609-C6B03F1F5233}"/>
                </a:ext>
              </a:extLst>
            </p:cNvPr>
            <p:cNvSpPr/>
            <p:nvPr/>
          </p:nvSpPr>
          <p:spPr>
            <a:xfrm>
              <a:off x="1110602" y="4190682"/>
              <a:ext cx="16510" cy="683260"/>
            </a:xfrm>
            <a:custGeom>
              <a:avLst/>
              <a:gdLst/>
              <a:ahLst/>
              <a:cxnLst/>
              <a:rect l="l" t="t" r="r" b="b"/>
              <a:pathLst>
                <a:path w="16509" h="683260">
                  <a:moveTo>
                    <a:pt x="16268" y="674560"/>
                  </a:moveTo>
                  <a:lnTo>
                    <a:pt x="13881" y="668807"/>
                  </a:lnTo>
                  <a:lnTo>
                    <a:pt x="8128" y="666432"/>
                  </a:lnTo>
                  <a:lnTo>
                    <a:pt x="2374" y="668807"/>
                  </a:lnTo>
                  <a:lnTo>
                    <a:pt x="0" y="674560"/>
                  </a:lnTo>
                  <a:lnTo>
                    <a:pt x="2374" y="680313"/>
                  </a:lnTo>
                  <a:lnTo>
                    <a:pt x="8128" y="682701"/>
                  </a:lnTo>
                  <a:lnTo>
                    <a:pt x="13881" y="680313"/>
                  </a:lnTo>
                  <a:lnTo>
                    <a:pt x="16268" y="674560"/>
                  </a:lnTo>
                  <a:close/>
                </a:path>
                <a:path w="16509" h="683260">
                  <a:moveTo>
                    <a:pt x="16268" y="8128"/>
                  </a:moveTo>
                  <a:lnTo>
                    <a:pt x="13881" y="2374"/>
                  </a:lnTo>
                  <a:lnTo>
                    <a:pt x="8128" y="0"/>
                  </a:lnTo>
                  <a:lnTo>
                    <a:pt x="2374" y="2374"/>
                  </a:lnTo>
                  <a:lnTo>
                    <a:pt x="0" y="8128"/>
                  </a:lnTo>
                  <a:lnTo>
                    <a:pt x="2374" y="13881"/>
                  </a:lnTo>
                  <a:lnTo>
                    <a:pt x="8128" y="16268"/>
                  </a:lnTo>
                  <a:lnTo>
                    <a:pt x="13881" y="13881"/>
                  </a:lnTo>
                  <a:lnTo>
                    <a:pt x="16268" y="8128"/>
                  </a:lnTo>
                  <a:close/>
                </a:path>
              </a:pathLst>
            </a:custGeom>
            <a:solidFill>
              <a:srgbClr val="577DBA"/>
            </a:solidFill>
          </p:spPr>
          <p:txBody>
            <a:bodyPr wrap="square" lIns="0" tIns="0" rIns="0" bIns="0" rtlCol="0"/>
            <a:lstStyle/>
            <a:p>
              <a:endParaRPr/>
            </a:p>
          </p:txBody>
        </p:sp>
      </p:grpSp>
      <p:pic>
        <p:nvPicPr>
          <p:cNvPr id="51" name="object 52">
            <a:extLst>
              <a:ext uri="{FF2B5EF4-FFF2-40B4-BE49-F238E27FC236}">
                <a16:creationId xmlns:a16="http://schemas.microsoft.com/office/drawing/2014/main" id="{DDE6463E-C910-37CF-01A3-D247C038A51B}"/>
              </a:ext>
            </a:extLst>
          </p:cNvPr>
          <p:cNvPicPr/>
          <p:nvPr/>
        </p:nvPicPr>
        <p:blipFill>
          <a:blip r:embed="rId2" cstate="print"/>
          <a:stretch>
            <a:fillRect/>
          </a:stretch>
        </p:blipFill>
        <p:spPr>
          <a:xfrm>
            <a:off x="4200858" y="2492605"/>
            <a:ext cx="7229005" cy="224282"/>
          </a:xfrm>
          <a:prstGeom prst="rect">
            <a:avLst/>
          </a:prstGeom>
        </p:spPr>
      </p:pic>
      <p:pic>
        <p:nvPicPr>
          <p:cNvPr id="52" name="object 53">
            <a:extLst>
              <a:ext uri="{FF2B5EF4-FFF2-40B4-BE49-F238E27FC236}">
                <a16:creationId xmlns:a16="http://schemas.microsoft.com/office/drawing/2014/main" id="{A6579FFB-AF6D-3B3B-2A7E-05EDA7EE68C2}"/>
              </a:ext>
            </a:extLst>
          </p:cNvPr>
          <p:cNvPicPr/>
          <p:nvPr/>
        </p:nvPicPr>
        <p:blipFill>
          <a:blip r:embed="rId2" cstate="print"/>
          <a:stretch>
            <a:fillRect/>
          </a:stretch>
        </p:blipFill>
        <p:spPr>
          <a:xfrm>
            <a:off x="4211548" y="4720615"/>
            <a:ext cx="7229005" cy="241959"/>
          </a:xfrm>
          <a:prstGeom prst="rect">
            <a:avLst/>
          </a:prstGeom>
        </p:spPr>
      </p:pic>
      <p:sp>
        <p:nvSpPr>
          <p:cNvPr id="54" name="object 59">
            <a:extLst>
              <a:ext uri="{FF2B5EF4-FFF2-40B4-BE49-F238E27FC236}">
                <a16:creationId xmlns:a16="http://schemas.microsoft.com/office/drawing/2014/main" id="{D275F3FF-6CA3-CE9E-B0DF-161FF08535D5}"/>
              </a:ext>
            </a:extLst>
          </p:cNvPr>
          <p:cNvSpPr txBox="1"/>
          <p:nvPr/>
        </p:nvSpPr>
        <p:spPr>
          <a:xfrm>
            <a:off x="2321900" y="6449497"/>
            <a:ext cx="9448800" cy="162560"/>
          </a:xfrm>
          <a:prstGeom prst="rect">
            <a:avLst/>
          </a:prstGeom>
        </p:spPr>
        <p:txBody>
          <a:bodyPr vert="horz" wrap="square" lIns="0" tIns="10795" rIns="0" bIns="0" rtlCol="0">
            <a:spAutoFit/>
          </a:bodyPr>
          <a:lstStyle/>
          <a:p>
            <a:pPr marL="12700">
              <a:lnSpc>
                <a:spcPct val="100000"/>
              </a:lnSpc>
              <a:spcBef>
                <a:spcPts val="85"/>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a:latin typeface="Lato"/>
              <a:cs typeface="Lato"/>
            </a:endParaRPr>
          </a:p>
        </p:txBody>
      </p:sp>
      <p:sp>
        <p:nvSpPr>
          <p:cNvPr id="55" name="object 17">
            <a:extLst>
              <a:ext uri="{FF2B5EF4-FFF2-40B4-BE49-F238E27FC236}">
                <a16:creationId xmlns:a16="http://schemas.microsoft.com/office/drawing/2014/main" id="{DAFE9E17-0A46-5348-2734-6C5402723523}"/>
              </a:ext>
            </a:extLst>
          </p:cNvPr>
          <p:cNvSpPr txBox="1"/>
          <p:nvPr/>
        </p:nvSpPr>
        <p:spPr>
          <a:xfrm>
            <a:off x="935550" y="3247538"/>
            <a:ext cx="127000" cy="196208"/>
          </a:xfrm>
          <a:prstGeom prst="rect">
            <a:avLst/>
          </a:prstGeom>
        </p:spPr>
        <p:txBody>
          <a:bodyPr vert="horz" wrap="square" lIns="0" tIns="11430" rIns="0" bIns="0" rtlCol="0">
            <a:spAutoFit/>
          </a:bodyPr>
          <a:lstStyle/>
          <a:p>
            <a:pPr marL="12700">
              <a:lnSpc>
                <a:spcPct val="100000"/>
              </a:lnSpc>
              <a:spcBef>
                <a:spcPts val="90"/>
              </a:spcBef>
            </a:pPr>
            <a:r>
              <a:rPr lang="en-GB" sz="1200" b="1" spc="-50" dirty="0">
                <a:solidFill>
                  <a:srgbClr val="FFFFFF"/>
                </a:solidFill>
                <a:latin typeface="Lato"/>
                <a:cs typeface="Lato"/>
              </a:rPr>
              <a:t>B</a:t>
            </a:r>
            <a:endParaRPr sz="1200" dirty="0">
              <a:latin typeface="Lato"/>
              <a:cs typeface="Lato"/>
            </a:endParaRPr>
          </a:p>
        </p:txBody>
      </p:sp>
      <p:pic>
        <p:nvPicPr>
          <p:cNvPr id="58" name="object 52">
            <a:extLst>
              <a:ext uri="{FF2B5EF4-FFF2-40B4-BE49-F238E27FC236}">
                <a16:creationId xmlns:a16="http://schemas.microsoft.com/office/drawing/2014/main" id="{E97B685F-7AF5-C3BD-C095-8A6BE913CE84}"/>
              </a:ext>
            </a:extLst>
          </p:cNvPr>
          <p:cNvPicPr/>
          <p:nvPr/>
        </p:nvPicPr>
        <p:blipFill>
          <a:blip r:embed="rId2" cstate="print"/>
          <a:stretch>
            <a:fillRect/>
          </a:stretch>
        </p:blipFill>
        <p:spPr>
          <a:xfrm>
            <a:off x="4262963" y="3602119"/>
            <a:ext cx="7229005" cy="224282"/>
          </a:xfrm>
          <a:prstGeom prst="rect">
            <a:avLst/>
          </a:prstGeom>
        </p:spPr>
      </p:pic>
      <p:graphicFrame>
        <p:nvGraphicFramePr>
          <p:cNvPr id="56" name="Table 55">
            <a:extLst>
              <a:ext uri="{FF2B5EF4-FFF2-40B4-BE49-F238E27FC236}">
                <a16:creationId xmlns:a16="http://schemas.microsoft.com/office/drawing/2014/main" id="{35821B59-D652-9B6A-7E00-74C1386AE740}"/>
              </a:ext>
            </a:extLst>
          </p:cNvPr>
          <p:cNvGraphicFramePr>
            <a:graphicFrameLocks noGrp="1"/>
          </p:cNvGraphicFramePr>
          <p:nvPr>
            <p:extLst>
              <p:ext uri="{D42A27DB-BD31-4B8C-83A1-F6EECF244321}">
                <p14:modId xmlns:p14="http://schemas.microsoft.com/office/powerpoint/2010/main" val="1147453910"/>
              </p:ext>
            </p:extLst>
          </p:nvPr>
        </p:nvGraphicFramePr>
        <p:xfrm>
          <a:off x="4228184" y="2475474"/>
          <a:ext cx="7721600" cy="3611880"/>
        </p:xfrm>
        <a:graphic>
          <a:graphicData uri="http://schemas.openxmlformats.org/drawingml/2006/table">
            <a:tbl>
              <a:tblPr/>
              <a:tblGrid>
                <a:gridCol w="4013200">
                  <a:extLst>
                    <a:ext uri="{9D8B030D-6E8A-4147-A177-3AD203B41FA5}">
                      <a16:colId xmlns:a16="http://schemas.microsoft.com/office/drawing/2014/main" val="2961736954"/>
                    </a:ext>
                  </a:extLst>
                </a:gridCol>
                <a:gridCol w="1320800">
                  <a:extLst>
                    <a:ext uri="{9D8B030D-6E8A-4147-A177-3AD203B41FA5}">
                      <a16:colId xmlns:a16="http://schemas.microsoft.com/office/drawing/2014/main" val="3299690520"/>
                    </a:ext>
                  </a:extLst>
                </a:gridCol>
                <a:gridCol w="1422400">
                  <a:extLst>
                    <a:ext uri="{9D8B030D-6E8A-4147-A177-3AD203B41FA5}">
                      <a16:colId xmlns:a16="http://schemas.microsoft.com/office/drawing/2014/main" val="2869592708"/>
                    </a:ext>
                  </a:extLst>
                </a:gridCol>
                <a:gridCol w="965200">
                  <a:extLst>
                    <a:ext uri="{9D8B030D-6E8A-4147-A177-3AD203B41FA5}">
                      <a16:colId xmlns:a16="http://schemas.microsoft.com/office/drawing/2014/main" val="4091275034"/>
                    </a:ext>
                  </a:extLst>
                </a:gridCol>
              </a:tblGrid>
              <a:tr h="182880">
                <a:tc>
                  <a:txBody>
                    <a:bodyPr/>
                    <a:lstStyle/>
                    <a:p>
                      <a:pPr algn="l" fontAlgn="b"/>
                      <a:r>
                        <a:rPr lang="en-ZA" sz="1600" b="1" i="0" u="none" strike="noStrike" dirty="0">
                          <a:solidFill>
                            <a:schemeClr val="bg1"/>
                          </a:solidFill>
                          <a:effectLst/>
                          <a:latin typeface="Aptos Narrow" panose="020B0004020202020204" pitchFamily="34" charset="0"/>
                        </a:rPr>
                        <a:t>Value Platinum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dirty="0">
                          <a:solidFill>
                            <a:srgbClr val="000000"/>
                          </a:solidFill>
                          <a:effectLst/>
                          <a:latin typeface="Aptos Narrow" panose="020B0004020202020204" pitchFamily="34" charset="0"/>
                        </a:rPr>
                        <a:t>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b"/>
                      <a:r>
                        <a:rPr lang="en-ZA" sz="1400" b="0" i="0" u="none" strike="noStrike">
                          <a:solidFill>
                            <a:srgbClr val="000000"/>
                          </a:solidFill>
                          <a:effectLst/>
                          <a:latin typeface="Aptos Narrow" panose="020B0004020202020204" pitchFamily="34" charset="0"/>
                        </a:rPr>
                        <a: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b"/>
                      <a:r>
                        <a:rPr lang="en-ZA" sz="1400" b="0" i="0" u="none" strike="noStrike">
                          <a:solidFill>
                            <a:srgbClr val="000000"/>
                          </a:solidFill>
                          <a:effectLst/>
                          <a:latin typeface="Aptos Narrow" panose="020B0004020202020204" pitchFamily="34" charset="0"/>
                        </a:rPr>
                        <a:t>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429839787"/>
                  </a:ext>
                </a:extLst>
              </a:tr>
              <a:tr h="182880">
                <a:tc>
                  <a:txBody>
                    <a:bodyPr/>
                    <a:lstStyle/>
                    <a:p>
                      <a:pPr algn="l" fontAlgn="b"/>
                      <a:r>
                        <a:rPr lang="en-US" sz="1400" b="0" i="0" u="none" strike="noStrike">
                          <a:solidFill>
                            <a:srgbClr val="000000"/>
                          </a:solidFill>
                          <a:effectLst/>
                          <a:latin typeface="Aptos Narrow" panose="020B0004020202020204" pitchFamily="34" charset="0"/>
                        </a:rPr>
                        <a:t>MSA Benefit (12 Months) -Based on annual contributions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R15,072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R14,160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R4,128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0671235"/>
                  </a:ext>
                </a:extLst>
              </a:tr>
              <a:tr h="182880">
                <a:tc>
                  <a:txBody>
                    <a:bodyPr/>
                    <a:lstStyle/>
                    <a:p>
                      <a:pPr algn="l" fontAlgn="b"/>
                      <a:r>
                        <a:rPr lang="en-ZA" sz="1400" b="0" i="0" u="none" strike="noStrike">
                          <a:solidFill>
                            <a:srgbClr val="000000"/>
                          </a:solidFill>
                          <a:effectLst/>
                          <a:latin typeface="Aptos Narrow" panose="020B0004020202020204" pitchFamily="34" charset="0"/>
                        </a:rPr>
                        <a:t>Self Payment  (Excludes Acute Medication)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R2,345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R1,986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R512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74483435"/>
                  </a:ext>
                </a:extLst>
              </a:tr>
              <a:tr h="182880">
                <a:tc>
                  <a:txBody>
                    <a:bodyPr/>
                    <a:lstStyle/>
                    <a:p>
                      <a:pPr algn="l" fontAlgn="b"/>
                      <a:r>
                        <a:rPr lang="en-US" sz="1400" b="0" i="0" u="none" strike="noStrike" dirty="0">
                          <a:solidFill>
                            <a:srgbClr val="000000"/>
                          </a:solidFill>
                          <a:effectLst/>
                          <a:latin typeface="Aptos Narrow" panose="020B0004020202020204" pitchFamily="34" charset="0"/>
                        </a:rPr>
                        <a:t>Above Threshold Benefit (Excludes Acute Medication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R6,197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R3,645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R1,585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116927059"/>
                  </a:ext>
                </a:extLst>
              </a:tr>
              <a:tr h="182880">
                <a:tc>
                  <a:txBody>
                    <a:bodyPr/>
                    <a:lstStyle/>
                    <a:p>
                      <a:pPr algn="l" fontAlgn="b"/>
                      <a:endParaRPr lang="en-ZA" sz="1400" b="0" i="0" u="none" strike="noStrike" dirty="0">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ZA" sz="14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ZA" sz="14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ZA" sz="1400" b="0" i="0" u="none" strike="noStrike" dirty="0">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07786029"/>
                  </a:ext>
                </a:extLst>
              </a:tr>
              <a:tr h="182880">
                <a:tc>
                  <a:txBody>
                    <a:bodyPr/>
                    <a:lstStyle/>
                    <a:p>
                      <a:pPr algn="l" fontAlgn="b"/>
                      <a:r>
                        <a:rPr lang="en-ZA" sz="1600" b="1" i="0" u="none" strike="noStrike" dirty="0">
                          <a:solidFill>
                            <a:schemeClr val="bg1"/>
                          </a:solidFill>
                          <a:effectLst/>
                          <a:latin typeface="Aptos Narrow" panose="020B0004020202020204" pitchFamily="34" charset="0"/>
                        </a:rPr>
                        <a:t>Value Platinum Core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b"/>
                      <a:r>
                        <a:rPr lang="en-ZA" sz="1400" b="0" i="0" u="none" strike="noStrike">
                          <a:solidFill>
                            <a:srgbClr val="000000"/>
                          </a:solidFill>
                          <a:effectLst/>
                          <a:latin typeface="Aptos Narrow" panose="020B0004020202020204" pitchFamily="34" charset="0"/>
                        </a:rPr>
                        <a: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b"/>
                      <a:r>
                        <a:rPr lang="en-ZA" sz="1400" b="0" i="0" u="none" strike="noStrike">
                          <a:solidFill>
                            <a:srgbClr val="000000"/>
                          </a:solidFill>
                          <a:effectLst/>
                          <a:latin typeface="Aptos Narrow" panose="020B0004020202020204" pitchFamily="34" charset="0"/>
                        </a:rPr>
                        <a:t>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2817168073"/>
                  </a:ext>
                </a:extLst>
              </a:tr>
              <a:tr h="182880">
                <a:tc>
                  <a:txBody>
                    <a:bodyPr/>
                    <a:lstStyle/>
                    <a:p>
                      <a:pPr algn="l" fontAlgn="b"/>
                      <a:r>
                        <a:rPr lang="en-US" sz="1400" b="0" i="0" u="none" strike="noStrike" dirty="0">
                          <a:solidFill>
                            <a:srgbClr val="000000"/>
                          </a:solidFill>
                          <a:effectLst/>
                          <a:latin typeface="Aptos Narrow" panose="020B0004020202020204" pitchFamily="34" charset="0"/>
                        </a:rPr>
                        <a:t>MSA Benefit (12 Months) -Based on annual contributions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R14,328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R13,728</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R3,660</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469045770"/>
                  </a:ext>
                </a:extLst>
              </a:tr>
              <a:tr h="182880">
                <a:tc>
                  <a:txBody>
                    <a:bodyPr/>
                    <a:lstStyle/>
                    <a:p>
                      <a:pPr algn="l" fontAlgn="b"/>
                      <a:r>
                        <a:rPr lang="en-ZA" sz="1400" b="0" i="0" u="none" strike="noStrike">
                          <a:solidFill>
                            <a:srgbClr val="000000"/>
                          </a:solidFill>
                          <a:effectLst/>
                          <a:latin typeface="Aptos Narrow" panose="020B0004020202020204" pitchFamily="34" charset="0"/>
                        </a:rPr>
                        <a:t>Self Payment  (Excludes Acute Medication)</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R2,345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R1,986</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R512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120481070"/>
                  </a:ext>
                </a:extLst>
              </a:tr>
              <a:tr h="182880">
                <a:tc>
                  <a:txBody>
                    <a:bodyPr/>
                    <a:lstStyle/>
                    <a:p>
                      <a:pPr algn="l" fontAlgn="b"/>
                      <a:r>
                        <a:rPr lang="en-US" sz="1400" b="0" i="0" u="none" strike="noStrike">
                          <a:solidFill>
                            <a:srgbClr val="000000"/>
                          </a:solidFill>
                          <a:effectLst/>
                          <a:latin typeface="Aptos Narrow" panose="020B0004020202020204" pitchFamily="34" charset="0"/>
                        </a:rPr>
                        <a:t>Above Threshold Benefit (Excludes Acute Medication )</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R6,197</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R3,645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R1,585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98237447"/>
                  </a:ext>
                </a:extLst>
              </a:tr>
              <a:tr h="182880">
                <a:tc>
                  <a:txBody>
                    <a:bodyPr/>
                    <a:lstStyle/>
                    <a:p>
                      <a:pPr algn="l" fontAlgn="b"/>
                      <a:endParaRPr lang="en-ZA" sz="1400" b="0" i="0" u="none" strike="noStrike" dirty="0">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a:noFill/>
                    </a:lnB>
                    <a:noFill/>
                  </a:tcPr>
                </a:tc>
                <a:tc>
                  <a:txBody>
                    <a:bodyPr/>
                    <a:lstStyle/>
                    <a:p>
                      <a:pPr algn="ctr" fontAlgn="b"/>
                      <a:endParaRPr lang="en-ZA" sz="14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ZA" sz="14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endParaRPr lang="en-ZA" sz="1400" b="0" i="0" u="none" strike="noStrike">
                        <a:solidFill>
                          <a:srgbClr val="000000"/>
                        </a:solidFill>
                        <a:effectLst/>
                        <a:latin typeface="Aptos Narrow" panose="020B0004020202020204" pitchFamily="34" charset="0"/>
                      </a:endParaRPr>
                    </a:p>
                  </a:txBody>
                  <a:tcPr marL="7620" marR="7620" marT="7620"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01430276"/>
                  </a:ext>
                </a:extLst>
              </a:tr>
              <a:tr h="182880">
                <a:tc>
                  <a:txBody>
                    <a:bodyPr/>
                    <a:lstStyle/>
                    <a:p>
                      <a:pPr algn="l" fontAlgn="b"/>
                      <a:r>
                        <a:rPr lang="en-ZA" sz="1600" b="1" i="0" u="none" strike="noStrike" dirty="0">
                          <a:solidFill>
                            <a:schemeClr val="bg1"/>
                          </a:solidFill>
                          <a:effectLst/>
                          <a:latin typeface="Aptos Narrow" panose="020B0004020202020204" pitchFamily="34" charset="0"/>
                        </a:rPr>
                        <a:t>Titanium Executive </a:t>
                      </a:r>
                    </a:p>
                  </a:txBody>
                  <a:tcPr marL="7620" marR="7620" marT="7620"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M</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b"/>
                      <a:r>
                        <a:rPr lang="en-ZA" sz="1400" b="0" i="0" u="none" strike="noStrike">
                          <a:solidFill>
                            <a:srgbClr val="000000"/>
                          </a:solidFill>
                          <a:effectLst/>
                          <a:latin typeface="Aptos Narrow" panose="020B0004020202020204" pitchFamily="34" charset="0"/>
                        </a:rPr>
                        <a:t>A</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tc>
                  <a:txBody>
                    <a:bodyPr/>
                    <a:lstStyle/>
                    <a:p>
                      <a:pPr algn="ctr" fontAlgn="b"/>
                      <a:r>
                        <a:rPr lang="en-ZA" sz="1400" b="0" i="0" u="none" strike="noStrike">
                          <a:solidFill>
                            <a:srgbClr val="000000"/>
                          </a:solidFill>
                          <a:effectLst/>
                          <a:latin typeface="Aptos Narrow" panose="020B0004020202020204" pitchFamily="34" charset="0"/>
                        </a:rPr>
                        <a:t>C</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8E8E8"/>
                    </a:solidFill>
                  </a:tcPr>
                </a:tc>
                <a:extLst>
                  <a:ext uri="{0D108BD9-81ED-4DB2-BD59-A6C34878D82A}">
                    <a16:rowId xmlns:a16="http://schemas.microsoft.com/office/drawing/2014/main" val="4241922639"/>
                  </a:ext>
                </a:extLst>
              </a:tr>
              <a:tr h="182880">
                <a:tc>
                  <a:txBody>
                    <a:bodyPr/>
                    <a:lstStyle/>
                    <a:p>
                      <a:pPr algn="l" fontAlgn="b"/>
                      <a:r>
                        <a:rPr lang="en-US" sz="1400" b="0" i="0" u="none" strike="noStrike">
                          <a:solidFill>
                            <a:srgbClr val="000000"/>
                          </a:solidFill>
                          <a:effectLst/>
                          <a:latin typeface="Aptos Narrow" panose="020B0004020202020204" pitchFamily="34" charset="0"/>
                        </a:rPr>
                        <a:t>MSA Benefit (12 Months) -Based on annual contributions</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R24,432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R21,624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R5,004</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82328115"/>
                  </a:ext>
                </a:extLst>
              </a:tr>
              <a:tr h="182880">
                <a:tc>
                  <a:txBody>
                    <a:bodyPr/>
                    <a:lstStyle/>
                    <a:p>
                      <a:pPr algn="l" fontAlgn="b"/>
                      <a:r>
                        <a:rPr lang="en-US" sz="1400" b="0" i="0" u="none" strike="noStrike">
                          <a:solidFill>
                            <a:srgbClr val="000000"/>
                          </a:solidFill>
                          <a:effectLst/>
                          <a:latin typeface="Aptos Narrow" panose="020B0004020202020204" pitchFamily="34" charset="0"/>
                        </a:rPr>
                        <a:t>Self Payment  (Excludes Pharmacy Advised Treatment)</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R5,335</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R4,422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a:txBody>
                    <a:bodyPr/>
                    <a:lstStyle/>
                    <a:p>
                      <a:pPr algn="ctr" fontAlgn="b"/>
                      <a:r>
                        <a:rPr lang="en-ZA" sz="1400" b="0" i="0" u="none" strike="noStrike">
                          <a:solidFill>
                            <a:srgbClr val="000000"/>
                          </a:solidFill>
                          <a:effectLst/>
                          <a:latin typeface="Aptos Narrow" panose="020B0004020202020204" pitchFamily="34" charset="0"/>
                        </a:rPr>
                        <a:t>R2,023</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66250290"/>
                  </a:ext>
                </a:extLst>
              </a:tr>
              <a:tr h="601980">
                <a:tc>
                  <a:txBody>
                    <a:bodyPr/>
                    <a:lstStyle/>
                    <a:p>
                      <a:pPr algn="l" fontAlgn="ctr"/>
                      <a:r>
                        <a:rPr lang="en-US" sz="1400" b="0" i="0" u="none" strike="noStrike">
                          <a:solidFill>
                            <a:srgbClr val="000000"/>
                          </a:solidFill>
                          <a:effectLst/>
                          <a:latin typeface="Aptos Narrow" panose="020B0004020202020204" pitchFamily="34" charset="0"/>
                        </a:rPr>
                        <a:t>Above Threshold Benefit (Excludes Pharmacy Advised Treatment)</a:t>
                      </a:r>
                    </a:p>
                  </a:txBody>
                  <a:tcPr marL="7620" marR="7620" marT="762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gridSpan="3">
                  <a:txBody>
                    <a:bodyPr/>
                    <a:lstStyle/>
                    <a:p>
                      <a:pPr algn="ctr" fontAlgn="b"/>
                      <a:r>
                        <a:rPr lang="en-US" sz="1400" b="0" i="0" u="none" strike="noStrike" dirty="0">
                          <a:solidFill>
                            <a:srgbClr val="000000"/>
                          </a:solidFill>
                          <a:effectLst/>
                          <a:latin typeface="Aptos Narrow" panose="020B0004020202020204" pitchFamily="34" charset="0"/>
                        </a:rPr>
                        <a:t>Applicable Limits:  Physiotherapy (R16 700 </a:t>
                      </a:r>
                      <a:r>
                        <a:rPr lang="en-US" sz="1400" b="0" i="0" u="none" strike="noStrike" dirty="0" err="1">
                          <a:solidFill>
                            <a:srgbClr val="000000"/>
                          </a:solidFill>
                          <a:effectLst/>
                          <a:latin typeface="Aptos Narrow" panose="020B0004020202020204" pitchFamily="34" charset="0"/>
                        </a:rPr>
                        <a:t>pfpa</a:t>
                      </a:r>
                      <a:r>
                        <a:rPr lang="en-US" sz="1400" b="0" i="0" u="none" strike="noStrike" dirty="0">
                          <a:solidFill>
                            <a:srgbClr val="000000"/>
                          </a:solidFill>
                          <a:effectLst/>
                          <a:latin typeface="Aptos Narrow" panose="020B0004020202020204" pitchFamily="34" charset="0"/>
                        </a:rPr>
                        <a:t>), Pathology &amp; Radiology combined (R16 700 </a:t>
                      </a:r>
                      <a:r>
                        <a:rPr lang="en-US" sz="1400" b="0" i="0" u="none" strike="noStrike" dirty="0" err="1">
                          <a:solidFill>
                            <a:srgbClr val="000000"/>
                          </a:solidFill>
                          <a:effectLst/>
                          <a:latin typeface="Aptos Narrow" panose="020B0004020202020204" pitchFamily="34" charset="0"/>
                        </a:rPr>
                        <a:t>pfpa</a:t>
                      </a:r>
                      <a:r>
                        <a:rPr lang="en-US" sz="1400" b="0" i="0" u="none" strike="noStrike" dirty="0">
                          <a:solidFill>
                            <a:srgbClr val="000000"/>
                          </a:solidFill>
                          <a:effectLst/>
                          <a:latin typeface="Aptos Narrow" panose="020B0004020202020204" pitchFamily="34" charset="0"/>
                        </a:rPr>
                        <a:t>), Acute medicine (M= R7 800, A= R7 800, C= R2 442)</a:t>
                      </a:r>
                    </a:p>
                  </a:txBody>
                  <a:tcPr marL="7620" marR="7620" marT="762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noFill/>
                  </a:tcPr>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2610247932"/>
                  </a:ext>
                </a:extLst>
              </a:tr>
            </a:tbl>
          </a:graphicData>
        </a:graphic>
      </p:graphicFrame>
      <p:sp>
        <p:nvSpPr>
          <p:cNvPr id="53" name="TextBox 52">
            <a:extLst>
              <a:ext uri="{FF2B5EF4-FFF2-40B4-BE49-F238E27FC236}">
                <a16:creationId xmlns:a16="http://schemas.microsoft.com/office/drawing/2014/main" id="{8C040446-F0A1-070D-804F-537EA07417A2}"/>
              </a:ext>
            </a:extLst>
          </p:cNvPr>
          <p:cNvSpPr txBox="1"/>
          <p:nvPr/>
        </p:nvSpPr>
        <p:spPr>
          <a:xfrm>
            <a:off x="237520" y="5953328"/>
            <a:ext cx="1907000" cy="803910"/>
          </a:xfrm>
          <a:prstGeom prst="rect">
            <a:avLst/>
          </a:prstGeom>
          <a:solidFill>
            <a:schemeClr val="bg1"/>
          </a:solidFill>
        </p:spPr>
        <p:txBody>
          <a:bodyPr wrap="square" rtlCol="0">
            <a:spAutoFit/>
          </a:bodyPr>
          <a:lstStyle/>
          <a:p>
            <a:endParaRPr lang="en-ZA" dirty="0"/>
          </a:p>
        </p:txBody>
      </p:sp>
    </p:spTree>
    <p:extLst>
      <p:ext uri="{BB962C8B-B14F-4D97-AF65-F5344CB8AC3E}">
        <p14:creationId xmlns:p14="http://schemas.microsoft.com/office/powerpoint/2010/main" val="34018058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6">
            <a:extLst>
              <a:ext uri="{FF2B5EF4-FFF2-40B4-BE49-F238E27FC236}">
                <a16:creationId xmlns:a16="http://schemas.microsoft.com/office/drawing/2014/main" id="{C956D186-B3E3-41A5-50F1-BD57E58EBB5C}"/>
              </a:ext>
            </a:extLst>
          </p:cNvPr>
          <p:cNvSpPr txBox="1"/>
          <p:nvPr/>
        </p:nvSpPr>
        <p:spPr>
          <a:xfrm>
            <a:off x="2983832" y="4908283"/>
            <a:ext cx="6224336" cy="1218282"/>
          </a:xfrm>
          <a:prstGeom prst="rect">
            <a:avLst/>
          </a:prstGeom>
        </p:spPr>
        <p:txBody>
          <a:bodyPr vert="horz" wrap="square" lIns="0" tIns="12700" rIns="0" bIns="0" rtlCol="0">
            <a:spAutoFit/>
          </a:bodyPr>
          <a:lstStyle/>
          <a:p>
            <a:pPr marL="1905" algn="ctr">
              <a:lnSpc>
                <a:spcPts val="4660"/>
              </a:lnSpc>
              <a:spcBef>
                <a:spcPts val="100"/>
              </a:spcBef>
            </a:pPr>
            <a:r>
              <a:rPr lang="en-GB" sz="4200" spc="-25" dirty="0">
                <a:solidFill>
                  <a:srgbClr val="E95524"/>
                </a:solidFill>
                <a:latin typeface="Lato Light"/>
                <a:cs typeface="Lato Light"/>
              </a:rPr>
              <a:t>CONTRIBUTIONS</a:t>
            </a:r>
            <a:endParaRPr sz="4200" dirty="0">
              <a:latin typeface="Lato Light"/>
              <a:cs typeface="Lato Light"/>
            </a:endParaRPr>
          </a:p>
          <a:p>
            <a:pPr algn="ctr">
              <a:lnSpc>
                <a:spcPts val="4660"/>
              </a:lnSpc>
            </a:pPr>
            <a:r>
              <a:rPr lang="en-GB" sz="4200" b="1" spc="-10" dirty="0">
                <a:solidFill>
                  <a:srgbClr val="E95524"/>
                </a:solidFill>
                <a:latin typeface="Lato"/>
                <a:cs typeface="Lato"/>
              </a:rPr>
              <a:t>2025</a:t>
            </a:r>
            <a:endParaRPr sz="4200" dirty="0">
              <a:latin typeface="Lato"/>
              <a:cs typeface="Lato"/>
            </a:endParaRPr>
          </a:p>
        </p:txBody>
      </p:sp>
    </p:spTree>
    <p:extLst>
      <p:ext uri="{BB962C8B-B14F-4D97-AF65-F5344CB8AC3E}">
        <p14:creationId xmlns:p14="http://schemas.microsoft.com/office/powerpoint/2010/main" val="30405259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5F5BA4-C9A5-91BE-70A8-3BF0D89AD87A}"/>
              </a:ext>
            </a:extLst>
          </p:cNvPr>
          <p:cNvSpPr>
            <a:spLocks noGrp="1"/>
          </p:cNvSpPr>
          <p:nvPr>
            <p:ph type="title"/>
          </p:nvPr>
        </p:nvSpPr>
        <p:spPr/>
        <p:txBody>
          <a:bodyPr/>
          <a:lstStyle/>
          <a:p>
            <a:r>
              <a:rPr lang="en-US" dirty="0"/>
              <a:t>CONTRIBUTION INCREASE BY OPTION</a:t>
            </a:r>
          </a:p>
        </p:txBody>
      </p:sp>
      <p:pic>
        <p:nvPicPr>
          <p:cNvPr id="3" name="object 5">
            <a:extLst>
              <a:ext uri="{FF2B5EF4-FFF2-40B4-BE49-F238E27FC236}">
                <a16:creationId xmlns:a16="http://schemas.microsoft.com/office/drawing/2014/main" id="{F4A7CF8D-4C00-C7DA-F638-5DF45B01DF25}"/>
              </a:ext>
            </a:extLst>
          </p:cNvPr>
          <p:cNvPicPr/>
          <p:nvPr/>
        </p:nvPicPr>
        <p:blipFill>
          <a:blip r:embed="rId2" cstate="print"/>
          <a:stretch>
            <a:fillRect/>
          </a:stretch>
        </p:blipFill>
        <p:spPr>
          <a:xfrm>
            <a:off x="1128598" y="1288541"/>
            <a:ext cx="9984003" cy="410857"/>
          </a:xfrm>
          <a:prstGeom prst="rect">
            <a:avLst/>
          </a:prstGeom>
        </p:spPr>
      </p:pic>
      <p:sp>
        <p:nvSpPr>
          <p:cNvPr id="4" name="object 6">
            <a:extLst>
              <a:ext uri="{FF2B5EF4-FFF2-40B4-BE49-F238E27FC236}">
                <a16:creationId xmlns:a16="http://schemas.microsoft.com/office/drawing/2014/main" id="{C8191E46-7B04-6298-7C89-D52F6926B38B}"/>
              </a:ext>
            </a:extLst>
          </p:cNvPr>
          <p:cNvSpPr txBox="1"/>
          <p:nvPr/>
        </p:nvSpPr>
        <p:spPr>
          <a:xfrm>
            <a:off x="3529555" y="1351674"/>
            <a:ext cx="5247005" cy="269240"/>
          </a:xfrm>
          <a:prstGeom prst="rect">
            <a:avLst/>
          </a:prstGeom>
        </p:spPr>
        <p:txBody>
          <a:bodyPr vert="horz" wrap="square" lIns="0" tIns="12700" rIns="0" bIns="0" rtlCol="0">
            <a:spAutoFit/>
          </a:bodyPr>
          <a:lstStyle/>
          <a:p>
            <a:pPr marL="12700" algn="ctr">
              <a:lnSpc>
                <a:spcPct val="100000"/>
              </a:lnSpc>
              <a:spcBef>
                <a:spcPts val="100"/>
              </a:spcBef>
            </a:pPr>
            <a:r>
              <a:rPr lang="en-GB" sz="1600" b="1" dirty="0">
                <a:solidFill>
                  <a:srgbClr val="FFFFFF"/>
                </a:solidFill>
                <a:latin typeface="Lato"/>
                <a:cs typeface="Lato"/>
              </a:rPr>
              <a:t>Average Weighted Increase 13.82%</a:t>
            </a:r>
            <a:endParaRPr sz="1600" dirty="0">
              <a:latin typeface="Lato"/>
              <a:cs typeface="Lato"/>
            </a:endParaRPr>
          </a:p>
        </p:txBody>
      </p:sp>
      <p:sp>
        <p:nvSpPr>
          <p:cNvPr id="5" name="object 8">
            <a:extLst>
              <a:ext uri="{FF2B5EF4-FFF2-40B4-BE49-F238E27FC236}">
                <a16:creationId xmlns:a16="http://schemas.microsoft.com/office/drawing/2014/main" id="{5749910A-1BDD-9698-6DD4-F052D80AEDF3}"/>
              </a:ext>
            </a:extLst>
          </p:cNvPr>
          <p:cNvSpPr txBox="1"/>
          <p:nvPr/>
        </p:nvSpPr>
        <p:spPr>
          <a:xfrm>
            <a:off x="2321900" y="6449497"/>
            <a:ext cx="9448800" cy="162560"/>
          </a:xfrm>
          <a:prstGeom prst="rect">
            <a:avLst/>
          </a:prstGeom>
        </p:spPr>
        <p:txBody>
          <a:bodyPr vert="horz" wrap="square" lIns="0" tIns="10795" rIns="0" bIns="0" rtlCol="0">
            <a:spAutoFit/>
          </a:bodyPr>
          <a:lstStyle/>
          <a:p>
            <a:pPr marL="12700">
              <a:lnSpc>
                <a:spcPct val="100000"/>
              </a:lnSpc>
              <a:spcBef>
                <a:spcPts val="85"/>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graphicFrame>
        <p:nvGraphicFramePr>
          <p:cNvPr id="6" name="Chart 5">
            <a:extLst>
              <a:ext uri="{FF2B5EF4-FFF2-40B4-BE49-F238E27FC236}">
                <a16:creationId xmlns:a16="http://schemas.microsoft.com/office/drawing/2014/main" id="{361CC188-FB72-C89A-C2D2-7A1360CEB752}"/>
              </a:ext>
            </a:extLst>
          </p:cNvPr>
          <p:cNvGraphicFramePr>
            <a:graphicFrameLocks/>
          </p:cNvGraphicFramePr>
          <p:nvPr>
            <p:extLst>
              <p:ext uri="{D42A27DB-BD31-4B8C-83A1-F6EECF244321}">
                <p14:modId xmlns:p14="http://schemas.microsoft.com/office/powerpoint/2010/main" val="800099957"/>
              </p:ext>
            </p:extLst>
          </p:nvPr>
        </p:nvGraphicFramePr>
        <p:xfrm>
          <a:off x="1245232" y="1850572"/>
          <a:ext cx="9701536" cy="440122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573087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a:extLst>
              <a:ext uri="{FF2B5EF4-FFF2-40B4-BE49-F238E27FC236}">
                <a16:creationId xmlns:a16="http://schemas.microsoft.com/office/drawing/2014/main" id="{16E865BC-0B94-E656-62ED-632E7CED2ADE}"/>
              </a:ext>
            </a:extLst>
          </p:cNvPr>
          <p:cNvGraphicFramePr>
            <a:graphicFrameLocks noGrp="1"/>
          </p:cNvGraphicFramePr>
          <p:nvPr>
            <p:extLst>
              <p:ext uri="{D42A27DB-BD31-4B8C-83A1-F6EECF244321}">
                <p14:modId xmlns:p14="http://schemas.microsoft.com/office/powerpoint/2010/main" val="655180948"/>
              </p:ext>
            </p:extLst>
          </p:nvPr>
        </p:nvGraphicFramePr>
        <p:xfrm>
          <a:off x="1809345" y="1233700"/>
          <a:ext cx="9466636" cy="5039190"/>
        </p:xfrm>
        <a:graphic>
          <a:graphicData uri="http://schemas.openxmlformats.org/drawingml/2006/table">
            <a:tbl>
              <a:tblPr>
                <a:tableStyleId>{9DCAF9ED-07DC-4A11-8D7F-57B35C25682E}</a:tableStyleId>
              </a:tblPr>
              <a:tblGrid>
                <a:gridCol w="3315693">
                  <a:extLst>
                    <a:ext uri="{9D8B030D-6E8A-4147-A177-3AD203B41FA5}">
                      <a16:colId xmlns:a16="http://schemas.microsoft.com/office/drawing/2014/main" val="1302900846"/>
                    </a:ext>
                  </a:extLst>
                </a:gridCol>
                <a:gridCol w="983950">
                  <a:extLst>
                    <a:ext uri="{9D8B030D-6E8A-4147-A177-3AD203B41FA5}">
                      <a16:colId xmlns:a16="http://schemas.microsoft.com/office/drawing/2014/main" val="3133584948"/>
                    </a:ext>
                  </a:extLst>
                </a:gridCol>
                <a:gridCol w="1120187">
                  <a:extLst>
                    <a:ext uri="{9D8B030D-6E8A-4147-A177-3AD203B41FA5}">
                      <a16:colId xmlns:a16="http://schemas.microsoft.com/office/drawing/2014/main" val="2224741154"/>
                    </a:ext>
                  </a:extLst>
                </a:gridCol>
                <a:gridCol w="862847">
                  <a:extLst>
                    <a:ext uri="{9D8B030D-6E8A-4147-A177-3AD203B41FA5}">
                      <a16:colId xmlns:a16="http://schemas.microsoft.com/office/drawing/2014/main" val="3999256598"/>
                    </a:ext>
                  </a:extLst>
                </a:gridCol>
                <a:gridCol w="353213">
                  <a:extLst>
                    <a:ext uri="{9D8B030D-6E8A-4147-A177-3AD203B41FA5}">
                      <a16:colId xmlns:a16="http://schemas.microsoft.com/office/drawing/2014/main" val="3506738921"/>
                    </a:ext>
                  </a:extLst>
                </a:gridCol>
                <a:gridCol w="968812">
                  <a:extLst>
                    <a:ext uri="{9D8B030D-6E8A-4147-A177-3AD203B41FA5}">
                      <a16:colId xmlns:a16="http://schemas.microsoft.com/office/drawing/2014/main" val="2822254951"/>
                    </a:ext>
                  </a:extLst>
                </a:gridCol>
                <a:gridCol w="1029362">
                  <a:extLst>
                    <a:ext uri="{9D8B030D-6E8A-4147-A177-3AD203B41FA5}">
                      <a16:colId xmlns:a16="http://schemas.microsoft.com/office/drawing/2014/main" val="2029788508"/>
                    </a:ext>
                  </a:extLst>
                </a:gridCol>
                <a:gridCol w="832572">
                  <a:extLst>
                    <a:ext uri="{9D8B030D-6E8A-4147-A177-3AD203B41FA5}">
                      <a16:colId xmlns:a16="http://schemas.microsoft.com/office/drawing/2014/main" val="142572737"/>
                    </a:ext>
                  </a:extLst>
                </a:gridCol>
              </a:tblGrid>
              <a:tr h="298037">
                <a:tc rowSpan="2">
                  <a:txBody>
                    <a:bodyPr/>
                    <a:lstStyle/>
                    <a:p>
                      <a:pPr algn="l" fontAlgn="b"/>
                      <a:r>
                        <a:rPr lang="en-US" sz="1800" b="1" u="none" strike="noStrike" dirty="0">
                          <a:solidFill>
                            <a:schemeClr val="accent6"/>
                          </a:solidFill>
                          <a:effectLst/>
                        </a:rPr>
                        <a:t>Rand Increase 2024 to 2025</a:t>
                      </a:r>
                      <a:endParaRPr lang="en-US" sz="1800" b="1" i="0" u="none" strike="noStrike" dirty="0">
                        <a:solidFill>
                          <a:schemeClr val="accent6"/>
                        </a:solidFill>
                        <a:effectLst/>
                        <a:latin typeface="Calibri" panose="020F0502020204030204" pitchFamily="34" charset="0"/>
                      </a:endParaRPr>
                    </a:p>
                  </a:txBody>
                  <a:tcPr marL="6623" marR="6623" marT="6623" marB="0" anchor="ctr"/>
                </a:tc>
                <a:tc gridSpan="3">
                  <a:txBody>
                    <a:bodyPr/>
                    <a:lstStyle/>
                    <a:p>
                      <a:pPr algn="ctr" fontAlgn="b"/>
                      <a:r>
                        <a:rPr lang="en-ZA" sz="1400" b="0" u="none" strike="noStrike" dirty="0">
                          <a:solidFill>
                            <a:srgbClr val="000000"/>
                          </a:solidFill>
                          <a:effectLst/>
                        </a:rPr>
                        <a:t>Impact Table</a:t>
                      </a:r>
                    </a:p>
                    <a:p>
                      <a:pPr algn="ctr" fontAlgn="b"/>
                      <a:r>
                        <a:rPr lang="en-ZA" sz="1400" b="0" u="none" strike="noStrike" dirty="0">
                          <a:solidFill>
                            <a:srgbClr val="000000"/>
                          </a:solidFill>
                          <a:effectLst/>
                        </a:rPr>
                        <a:t>100%</a:t>
                      </a:r>
                      <a:endParaRPr lang="en-ZA" sz="1400" b="0" i="0" u="none" strike="noStrike" dirty="0">
                        <a:solidFill>
                          <a:srgbClr val="000000"/>
                        </a:solidFill>
                        <a:effectLst/>
                        <a:latin typeface="Calibri" panose="020F0502020204030204" pitchFamily="34" charset="0"/>
                      </a:endParaRPr>
                    </a:p>
                  </a:txBody>
                  <a:tcPr marL="6623" marR="6623" marT="6623" marB="0" anchor="b"/>
                </a:tc>
                <a:tc hMerge="1">
                  <a:txBody>
                    <a:bodyPr/>
                    <a:lstStyle/>
                    <a:p>
                      <a:endParaRPr lang="en-ZA"/>
                    </a:p>
                  </a:txBody>
                  <a:tcPr/>
                </a:tc>
                <a:tc hMerge="1">
                  <a:txBody>
                    <a:bodyPr/>
                    <a:lstStyle/>
                    <a:p>
                      <a:endParaRPr lang="en-ZA"/>
                    </a:p>
                  </a:txBody>
                  <a:tcPr/>
                </a:tc>
                <a:tc>
                  <a:txBody>
                    <a:bodyPr/>
                    <a:lstStyle/>
                    <a:p>
                      <a:pPr algn="ctr" fontAlgn="b"/>
                      <a:endParaRPr lang="en-ZA" sz="1400" b="0" i="0" u="none" strike="noStrike">
                        <a:solidFill>
                          <a:srgbClr val="000000"/>
                        </a:solidFill>
                        <a:effectLst/>
                        <a:latin typeface="Calibri" panose="020F0502020204030204" pitchFamily="34" charset="0"/>
                      </a:endParaRPr>
                    </a:p>
                  </a:txBody>
                  <a:tcPr marL="6623" marR="6623" marT="6623" marB="0" anchor="b"/>
                </a:tc>
                <a:tc gridSpan="3">
                  <a:txBody>
                    <a:bodyPr/>
                    <a:lstStyle/>
                    <a:p>
                      <a:pPr algn="ctr" fontAlgn="b"/>
                      <a:r>
                        <a:rPr lang="en-US" sz="1400" b="0" u="none" strike="noStrike">
                          <a:solidFill>
                            <a:srgbClr val="000000"/>
                          </a:solidFill>
                          <a:effectLst/>
                        </a:rPr>
                        <a:t>Corporate Employee</a:t>
                      </a:r>
                    </a:p>
                    <a:p>
                      <a:pPr algn="ctr" fontAlgn="b"/>
                      <a:r>
                        <a:rPr lang="en-US" sz="1400" b="0" u="none" strike="noStrike">
                          <a:solidFill>
                            <a:srgbClr val="000000"/>
                          </a:solidFill>
                          <a:effectLst/>
                        </a:rPr>
                        <a:t> 50% Impact Table</a:t>
                      </a:r>
                      <a:endParaRPr lang="en-US" sz="1400" b="0" i="0" u="none" strike="noStrike">
                        <a:solidFill>
                          <a:srgbClr val="000000"/>
                        </a:solidFill>
                        <a:effectLst/>
                        <a:latin typeface="Calibri" panose="020F0502020204030204" pitchFamily="34" charset="0"/>
                      </a:endParaRPr>
                    </a:p>
                  </a:txBody>
                  <a:tcPr marL="6623" marR="6623" marT="6623" marB="0" anchor="b"/>
                </a:tc>
                <a:tc hMerge="1">
                  <a:txBody>
                    <a:bodyPr/>
                    <a:lstStyle/>
                    <a:p>
                      <a:endParaRPr lang="en-ZA"/>
                    </a:p>
                  </a:txBody>
                  <a:tcPr/>
                </a:tc>
                <a:tc hMerge="1">
                  <a:txBody>
                    <a:bodyPr/>
                    <a:lstStyle/>
                    <a:p>
                      <a:endParaRPr lang="en-ZA"/>
                    </a:p>
                  </a:txBody>
                  <a:tcPr/>
                </a:tc>
                <a:extLst>
                  <a:ext uri="{0D108BD9-81ED-4DB2-BD59-A6C34878D82A}">
                    <a16:rowId xmlns:a16="http://schemas.microsoft.com/office/drawing/2014/main" val="727992847"/>
                  </a:ext>
                </a:extLst>
              </a:tr>
              <a:tr h="158953">
                <a:tc vMerge="1">
                  <a:txBody>
                    <a:bodyPr/>
                    <a:lstStyle/>
                    <a:p>
                      <a:endParaRPr dirty="0"/>
                    </a:p>
                  </a:txBody>
                  <a:tcPr marL="6623" marR="6623" marT="6623" marB="0" anchor="b">
                    <a:lnL>
                      <a:noFill/>
                    </a:lnL>
                    <a:lnR w="6350" cap="flat" cmpd="sng" algn="ctr">
                      <a:solidFill>
                        <a:srgbClr val="000000"/>
                      </a:solidFill>
                      <a:prstDash val="solid"/>
                      <a:round/>
                      <a:headEnd type="none" w="med" len="med"/>
                      <a:tailEnd type="none" w="med" len="med"/>
                    </a:lnR>
                    <a:lnT>
                      <a:noFill/>
                    </a:lnT>
                    <a:lnB w="6350" cap="flat" cmpd="sng" algn="ctr">
                      <a:solidFill>
                        <a:srgbClr val="000000"/>
                      </a:solidFill>
                      <a:prstDash val="solid"/>
                      <a:round/>
                      <a:headEnd type="none" w="med" len="med"/>
                      <a:tailEnd type="none" w="med" len="med"/>
                    </a:lnB>
                    <a:noFill/>
                  </a:tcPr>
                </a:tc>
                <a:tc>
                  <a:txBody>
                    <a:bodyPr/>
                    <a:lstStyle/>
                    <a:p>
                      <a:pPr algn="ctr" fontAlgn="b"/>
                      <a:r>
                        <a:rPr lang="en-ZA" sz="1400" b="0" u="none" strike="noStrike" dirty="0">
                          <a:solidFill>
                            <a:schemeClr val="bg1"/>
                          </a:solidFill>
                          <a:effectLst/>
                        </a:rPr>
                        <a:t>Member</a:t>
                      </a:r>
                      <a:endParaRPr lang="en-ZA" sz="1400" b="0" i="0" u="none" strike="noStrike" dirty="0">
                        <a:solidFill>
                          <a:schemeClr val="bg1"/>
                        </a:solidFill>
                        <a:effectLst/>
                        <a:latin typeface="Calibri" panose="020F0502020204030204" pitchFamily="34" charset="0"/>
                      </a:endParaRPr>
                    </a:p>
                  </a:txBody>
                  <a:tcPr marL="6623" marR="6623" marT="6623" marB="0" anchor="b">
                    <a:solidFill>
                      <a:schemeClr val="accent6"/>
                    </a:solidFill>
                  </a:tcPr>
                </a:tc>
                <a:tc>
                  <a:txBody>
                    <a:bodyPr/>
                    <a:lstStyle/>
                    <a:p>
                      <a:pPr algn="ctr" fontAlgn="b"/>
                      <a:r>
                        <a:rPr lang="en-ZA" sz="1400" b="0" u="none" strike="noStrike" dirty="0">
                          <a:solidFill>
                            <a:schemeClr val="bg1"/>
                          </a:solidFill>
                          <a:effectLst/>
                        </a:rPr>
                        <a:t>Adult</a:t>
                      </a:r>
                      <a:endParaRPr lang="en-ZA" sz="1400" b="0" i="0" u="none" strike="noStrike" dirty="0">
                        <a:solidFill>
                          <a:schemeClr val="bg1"/>
                        </a:solidFill>
                        <a:effectLst/>
                        <a:latin typeface="Calibri" panose="020F0502020204030204" pitchFamily="34" charset="0"/>
                      </a:endParaRPr>
                    </a:p>
                  </a:txBody>
                  <a:tcPr marL="6623" marR="6623" marT="6623" marB="0" anchor="b">
                    <a:solidFill>
                      <a:schemeClr val="accent6"/>
                    </a:solidFill>
                  </a:tcPr>
                </a:tc>
                <a:tc>
                  <a:txBody>
                    <a:bodyPr/>
                    <a:lstStyle/>
                    <a:p>
                      <a:pPr algn="ctr" fontAlgn="b"/>
                      <a:r>
                        <a:rPr lang="en-ZA" sz="1400" b="0" u="none" strike="noStrike" dirty="0">
                          <a:solidFill>
                            <a:schemeClr val="bg1"/>
                          </a:solidFill>
                          <a:effectLst/>
                        </a:rPr>
                        <a:t>Child</a:t>
                      </a:r>
                      <a:endParaRPr lang="en-ZA" sz="1400" b="0" i="0" u="none" strike="noStrike" dirty="0">
                        <a:solidFill>
                          <a:schemeClr val="bg1"/>
                        </a:solidFill>
                        <a:effectLst/>
                        <a:latin typeface="Calibri" panose="020F0502020204030204" pitchFamily="34" charset="0"/>
                      </a:endParaRPr>
                    </a:p>
                  </a:txBody>
                  <a:tcPr marL="6623" marR="6623" marT="6623" marB="0" anchor="b">
                    <a:solidFill>
                      <a:schemeClr val="accent6"/>
                    </a:solidFill>
                  </a:tcPr>
                </a:tc>
                <a:tc>
                  <a:txBody>
                    <a:bodyPr/>
                    <a:lstStyle/>
                    <a:p>
                      <a:pPr algn="ctr" fontAlgn="b"/>
                      <a:endParaRPr lang="en-ZA" sz="1400" b="0" i="0" u="none" strike="noStrike" dirty="0">
                        <a:solidFill>
                          <a:schemeClr val="bg1"/>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400" b="0" u="none" strike="noStrike" dirty="0">
                          <a:solidFill>
                            <a:schemeClr val="bg1"/>
                          </a:solidFill>
                          <a:effectLst/>
                        </a:rPr>
                        <a:t>Member</a:t>
                      </a:r>
                      <a:endParaRPr lang="en-ZA" sz="1400" b="0" i="0" u="none" strike="noStrike" dirty="0">
                        <a:solidFill>
                          <a:schemeClr val="bg1"/>
                        </a:solidFill>
                        <a:effectLst/>
                        <a:latin typeface="Calibri" panose="020F0502020204030204" pitchFamily="34" charset="0"/>
                      </a:endParaRPr>
                    </a:p>
                  </a:txBody>
                  <a:tcPr marL="6623" marR="6623" marT="6623" marB="0" anchor="b">
                    <a:solidFill>
                      <a:schemeClr val="accent6"/>
                    </a:solidFill>
                  </a:tcPr>
                </a:tc>
                <a:tc>
                  <a:txBody>
                    <a:bodyPr/>
                    <a:lstStyle/>
                    <a:p>
                      <a:pPr algn="ctr" fontAlgn="b"/>
                      <a:r>
                        <a:rPr lang="en-ZA" sz="1400" b="0" u="none" strike="noStrike" dirty="0">
                          <a:solidFill>
                            <a:schemeClr val="bg1"/>
                          </a:solidFill>
                          <a:effectLst/>
                        </a:rPr>
                        <a:t>Adult</a:t>
                      </a:r>
                      <a:endParaRPr lang="en-ZA" sz="1400" b="0" i="0" u="none" strike="noStrike" dirty="0">
                        <a:solidFill>
                          <a:schemeClr val="bg1"/>
                        </a:solidFill>
                        <a:effectLst/>
                        <a:latin typeface="Calibri" panose="020F0502020204030204" pitchFamily="34" charset="0"/>
                      </a:endParaRPr>
                    </a:p>
                  </a:txBody>
                  <a:tcPr marL="6623" marR="6623" marT="6623" marB="0" anchor="b">
                    <a:solidFill>
                      <a:schemeClr val="accent6"/>
                    </a:solidFill>
                  </a:tcPr>
                </a:tc>
                <a:tc>
                  <a:txBody>
                    <a:bodyPr/>
                    <a:lstStyle/>
                    <a:p>
                      <a:pPr algn="ctr" fontAlgn="b"/>
                      <a:r>
                        <a:rPr lang="en-ZA" sz="1400" b="0" u="none" strike="noStrike" dirty="0">
                          <a:solidFill>
                            <a:schemeClr val="bg1"/>
                          </a:solidFill>
                          <a:effectLst/>
                        </a:rPr>
                        <a:t>Child</a:t>
                      </a:r>
                      <a:endParaRPr lang="en-ZA" sz="1400" b="0" i="0" u="none" strike="noStrike" dirty="0">
                        <a:solidFill>
                          <a:schemeClr val="bg1"/>
                        </a:solidFill>
                        <a:effectLst/>
                        <a:latin typeface="Calibri" panose="020F0502020204030204" pitchFamily="34" charset="0"/>
                      </a:endParaRPr>
                    </a:p>
                  </a:txBody>
                  <a:tcPr marL="6623" marR="6623" marT="6623" marB="0" anchor="b">
                    <a:solidFill>
                      <a:schemeClr val="accent6"/>
                    </a:solidFill>
                  </a:tcPr>
                </a:tc>
                <a:extLst>
                  <a:ext uri="{0D108BD9-81ED-4DB2-BD59-A6C34878D82A}">
                    <a16:rowId xmlns:a16="http://schemas.microsoft.com/office/drawing/2014/main" val="2675278973"/>
                  </a:ext>
                </a:extLst>
              </a:tr>
              <a:tr h="158953">
                <a:tc>
                  <a:txBody>
                    <a:bodyPr/>
                    <a:lstStyle/>
                    <a:p>
                      <a:pPr algn="l" fontAlgn="b"/>
                      <a:r>
                        <a:rPr lang="en-ZA" sz="1200" b="0" u="none" strike="noStrike">
                          <a:solidFill>
                            <a:srgbClr val="000000"/>
                          </a:solidFill>
                          <a:effectLst/>
                        </a:rPr>
                        <a:t>Access Core</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R218</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R188</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R44</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dirty="0">
                          <a:solidFill>
                            <a:srgbClr val="000000"/>
                          </a:solidFill>
                          <a:effectLst/>
                        </a:rPr>
                        <a:t>R109</a:t>
                      </a:r>
                      <a:endParaRPr lang="en-ZA" sz="1200" b="0" i="0" u="none" strike="noStrike" dirty="0">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dirty="0">
                          <a:solidFill>
                            <a:srgbClr val="000000"/>
                          </a:solidFill>
                          <a:effectLst/>
                        </a:rPr>
                        <a:t>R94</a:t>
                      </a:r>
                      <a:endParaRPr lang="en-ZA" sz="1200" b="0" i="0" u="none" strike="noStrike" dirty="0">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R22</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2884858747"/>
                  </a:ext>
                </a:extLst>
              </a:tr>
              <a:tr h="158953">
                <a:tc>
                  <a:txBody>
                    <a:bodyPr/>
                    <a:lstStyle/>
                    <a:p>
                      <a:pPr algn="l"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extLst>
                  <a:ext uri="{0D108BD9-81ED-4DB2-BD59-A6C34878D82A}">
                    <a16:rowId xmlns:a16="http://schemas.microsoft.com/office/drawing/2014/main" val="964064286"/>
                  </a:ext>
                </a:extLst>
              </a:tr>
              <a:tr h="158953">
                <a:tc>
                  <a:txBody>
                    <a:bodyPr/>
                    <a:lstStyle/>
                    <a:p>
                      <a:pPr algn="l" fontAlgn="b"/>
                      <a:r>
                        <a:rPr lang="en-ZA" sz="1200" b="0" u="none" strike="noStrike">
                          <a:solidFill>
                            <a:srgbClr val="000000"/>
                          </a:solidFill>
                          <a:effectLst/>
                        </a:rPr>
                        <a:t>Access Saver</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R279</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R242</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R57</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R139</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R121</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R29</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288953341"/>
                  </a:ext>
                </a:extLst>
              </a:tr>
              <a:tr h="158953">
                <a:tc>
                  <a:txBody>
                    <a:bodyPr/>
                    <a:lstStyle/>
                    <a:p>
                      <a:pPr algn="l"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extLst>
                  <a:ext uri="{0D108BD9-81ED-4DB2-BD59-A6C34878D82A}">
                    <a16:rowId xmlns:a16="http://schemas.microsoft.com/office/drawing/2014/main" val="1598088836"/>
                  </a:ext>
                </a:extLst>
              </a:tr>
              <a:tr h="158953">
                <a:tc>
                  <a:txBody>
                    <a:bodyPr/>
                    <a:lstStyle/>
                    <a:p>
                      <a:pPr algn="l" fontAlgn="b"/>
                      <a:r>
                        <a:rPr lang="en-ZA" sz="1200" b="0" u="none" strike="noStrike">
                          <a:solidFill>
                            <a:srgbClr val="000000"/>
                          </a:solidFill>
                          <a:effectLst/>
                        </a:rPr>
                        <a:t>Gold Ascend Plan</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R308</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R296</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R85</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R154</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R148</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R43</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374356336"/>
                  </a:ext>
                </a:extLst>
              </a:tr>
              <a:tr h="158953">
                <a:tc>
                  <a:txBody>
                    <a:bodyPr/>
                    <a:lstStyle/>
                    <a:p>
                      <a:pPr algn="l" fontAlgn="b"/>
                      <a:r>
                        <a:rPr lang="en-ZA" sz="1200" b="0" u="none" strike="noStrike">
                          <a:solidFill>
                            <a:srgbClr val="000000"/>
                          </a:solidFill>
                          <a:effectLst/>
                        </a:rPr>
                        <a:t>Gold Ascend EDO Plan</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R293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R281</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R81</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R147</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R140</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R40</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2491305290"/>
                  </a:ext>
                </a:extLst>
              </a:tr>
              <a:tr h="158953">
                <a:tc>
                  <a:txBody>
                    <a:bodyPr/>
                    <a:lstStyle/>
                    <a:p>
                      <a:pPr algn="l"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extLst>
                  <a:ext uri="{0D108BD9-81ED-4DB2-BD59-A6C34878D82A}">
                    <a16:rowId xmlns:a16="http://schemas.microsoft.com/office/drawing/2014/main" val="3897343741"/>
                  </a:ext>
                </a:extLst>
              </a:tr>
              <a:tr h="230044">
                <a:tc>
                  <a:txBody>
                    <a:bodyPr/>
                    <a:lstStyle/>
                    <a:p>
                      <a:pPr algn="l" fontAlgn="b"/>
                      <a:r>
                        <a:rPr lang="en-US" sz="1200" b="0" u="none" strike="noStrike" dirty="0">
                          <a:solidFill>
                            <a:srgbClr val="000000"/>
                          </a:solidFill>
                          <a:effectLst/>
                        </a:rPr>
                        <a:t>Value (Amalgamation plan is Value Platinum)</a:t>
                      </a:r>
                      <a:endParaRPr lang="en-US"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R1,182</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R1,016</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R353</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ctr">
                    <a:solidFill>
                      <a:schemeClr val="bg2"/>
                    </a:solidFill>
                  </a:tcPr>
                </a:tc>
                <a:tc>
                  <a:txBody>
                    <a:bodyPr/>
                    <a:lstStyle/>
                    <a:p>
                      <a:pPr algn="ctr" fontAlgn="b"/>
                      <a:r>
                        <a:rPr lang="en-ZA" sz="1200" b="0" u="none" strike="noStrike" dirty="0">
                          <a:solidFill>
                            <a:srgbClr val="000000"/>
                          </a:solidFill>
                          <a:effectLst/>
                        </a:rPr>
                        <a:t>R591</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R508</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R176</a:t>
                      </a:r>
                      <a:endParaRPr lang="en-ZA" sz="1200" b="0" i="0" u="none" strike="noStrike" dirty="0">
                        <a:solidFill>
                          <a:srgbClr val="000000"/>
                        </a:solidFill>
                        <a:effectLst/>
                        <a:latin typeface="Calibri" panose="020F0502020204030204" pitchFamily="34" charset="0"/>
                      </a:endParaRPr>
                    </a:p>
                  </a:txBody>
                  <a:tcPr marL="6623" marR="6623" marT="6623" marB="0" anchor="ctr"/>
                </a:tc>
                <a:extLst>
                  <a:ext uri="{0D108BD9-81ED-4DB2-BD59-A6C34878D82A}">
                    <a16:rowId xmlns:a16="http://schemas.microsoft.com/office/drawing/2014/main" val="3744741559"/>
                  </a:ext>
                </a:extLst>
              </a:tr>
              <a:tr h="331257">
                <a:tc>
                  <a:txBody>
                    <a:bodyPr/>
                    <a:lstStyle/>
                    <a:p>
                      <a:pPr algn="l" fontAlgn="b"/>
                      <a:r>
                        <a:rPr lang="en-US" sz="1200" b="0" u="none" strike="noStrike" dirty="0">
                          <a:solidFill>
                            <a:srgbClr val="000000"/>
                          </a:solidFill>
                          <a:effectLst/>
                        </a:rPr>
                        <a:t>Value Core (Amalgamation plan is Value Platinum Core)</a:t>
                      </a:r>
                      <a:endParaRPr lang="en-US"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R1,255</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R1,195</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R274</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ctr">
                    <a:solidFill>
                      <a:schemeClr val="bg2"/>
                    </a:solidFill>
                  </a:tcPr>
                </a:tc>
                <a:tc>
                  <a:txBody>
                    <a:bodyPr/>
                    <a:lstStyle/>
                    <a:p>
                      <a:pPr algn="ctr" fontAlgn="b"/>
                      <a:r>
                        <a:rPr lang="en-ZA" sz="1200" b="0" u="none" strike="noStrike" dirty="0">
                          <a:solidFill>
                            <a:srgbClr val="000000"/>
                          </a:solidFill>
                          <a:effectLst/>
                        </a:rPr>
                        <a:t>R627</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R597</a:t>
                      </a:r>
                      <a:endParaRPr lang="en-ZA" sz="1200" b="0" i="0" u="none" strike="noStrike" dirty="0">
                        <a:solidFill>
                          <a:srgbClr val="000000"/>
                        </a:solidFill>
                        <a:effectLst/>
                        <a:latin typeface="Calibri" panose="020F0502020204030204" pitchFamily="34" charset="0"/>
                      </a:endParaRPr>
                    </a:p>
                  </a:txBody>
                  <a:tcPr marL="6623" marR="6623" marT="6623" marB="0" anchor="ctr"/>
                </a:tc>
                <a:tc>
                  <a:txBody>
                    <a:bodyPr/>
                    <a:lstStyle/>
                    <a:p>
                      <a:pPr algn="ctr" fontAlgn="b"/>
                      <a:r>
                        <a:rPr lang="en-ZA" sz="1200" b="0" u="none" strike="noStrike" dirty="0">
                          <a:solidFill>
                            <a:srgbClr val="000000"/>
                          </a:solidFill>
                          <a:effectLst/>
                        </a:rPr>
                        <a:t>R137</a:t>
                      </a:r>
                      <a:endParaRPr lang="en-ZA" sz="1200" b="0" i="0" u="none" strike="noStrike" dirty="0">
                        <a:solidFill>
                          <a:srgbClr val="000000"/>
                        </a:solidFill>
                        <a:effectLst/>
                        <a:latin typeface="Calibri" panose="020F0502020204030204" pitchFamily="34" charset="0"/>
                      </a:endParaRPr>
                    </a:p>
                  </a:txBody>
                  <a:tcPr marL="6623" marR="6623" marT="6623" marB="0" anchor="ctr"/>
                </a:tc>
                <a:extLst>
                  <a:ext uri="{0D108BD9-81ED-4DB2-BD59-A6C34878D82A}">
                    <a16:rowId xmlns:a16="http://schemas.microsoft.com/office/drawing/2014/main" val="2285790342"/>
                  </a:ext>
                </a:extLst>
              </a:tr>
              <a:tr h="158953">
                <a:tc>
                  <a:txBody>
                    <a:bodyPr/>
                    <a:lstStyle/>
                    <a:p>
                      <a:pPr algn="l"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extLst>
                  <a:ext uri="{0D108BD9-81ED-4DB2-BD59-A6C34878D82A}">
                    <a16:rowId xmlns:a16="http://schemas.microsoft.com/office/drawing/2014/main" val="2430924180"/>
                  </a:ext>
                </a:extLst>
              </a:tr>
              <a:tr h="158953">
                <a:tc>
                  <a:txBody>
                    <a:bodyPr/>
                    <a:lstStyle/>
                    <a:p>
                      <a:pPr algn="l" fontAlgn="b"/>
                      <a:r>
                        <a:rPr lang="en-ZA" sz="1200" b="0" u="none" strike="noStrike">
                          <a:solidFill>
                            <a:srgbClr val="000000"/>
                          </a:solidFill>
                          <a:effectLst/>
                        </a:rPr>
                        <a:t>Value Platinum Plan</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R836</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R785</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R230</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R418</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R393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R115</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1983031104"/>
                  </a:ext>
                </a:extLst>
              </a:tr>
              <a:tr h="158953">
                <a:tc>
                  <a:txBody>
                    <a:bodyPr/>
                    <a:lstStyle/>
                    <a:p>
                      <a:pPr algn="l" fontAlgn="b"/>
                      <a:r>
                        <a:rPr lang="en-ZA" sz="1200" b="0" u="none" strike="noStrike">
                          <a:solidFill>
                            <a:srgbClr val="000000"/>
                          </a:solidFill>
                          <a:effectLst/>
                        </a:rPr>
                        <a:t>Value Platinum Core </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R795</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R762</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R203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R397</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R381</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R102</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1332318934"/>
                  </a:ext>
                </a:extLst>
              </a:tr>
              <a:tr h="158953">
                <a:tc>
                  <a:txBody>
                    <a:bodyPr/>
                    <a:lstStyle/>
                    <a:p>
                      <a:pPr algn="l"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extLst>
                  <a:ext uri="{0D108BD9-81ED-4DB2-BD59-A6C34878D82A}">
                    <a16:rowId xmlns:a16="http://schemas.microsoft.com/office/drawing/2014/main" val="2965719916"/>
                  </a:ext>
                </a:extLst>
              </a:tr>
              <a:tr h="298037">
                <a:tc>
                  <a:txBody>
                    <a:bodyPr/>
                    <a:lstStyle/>
                    <a:p>
                      <a:pPr algn="l" fontAlgn="b"/>
                      <a:r>
                        <a:rPr lang="en-US" sz="1200" b="0" u="none" strike="noStrike">
                          <a:solidFill>
                            <a:srgbClr val="000000"/>
                          </a:solidFill>
                          <a:effectLst/>
                        </a:rPr>
                        <a:t>Plus Plan (Amalgamation plan is Titanium Executive)</a:t>
                      </a:r>
                      <a:endParaRPr lang="en-US"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R2,561</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R1,768</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R423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R1,281</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R884</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R212</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557563845"/>
                  </a:ext>
                </a:extLst>
              </a:tr>
              <a:tr h="158953">
                <a:tc>
                  <a:txBody>
                    <a:bodyPr/>
                    <a:lstStyle/>
                    <a:p>
                      <a:pPr algn="l"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extLst>
                  <a:ext uri="{0D108BD9-81ED-4DB2-BD59-A6C34878D82A}">
                    <a16:rowId xmlns:a16="http://schemas.microsoft.com/office/drawing/2014/main" val="1946456216"/>
                  </a:ext>
                </a:extLst>
              </a:tr>
              <a:tr h="158953">
                <a:tc>
                  <a:txBody>
                    <a:bodyPr/>
                    <a:lstStyle/>
                    <a:p>
                      <a:pPr algn="l" fontAlgn="b"/>
                      <a:r>
                        <a:rPr lang="en-ZA" sz="1200" b="0" u="none" strike="noStrike">
                          <a:solidFill>
                            <a:srgbClr val="000000"/>
                          </a:solidFill>
                          <a:effectLst/>
                        </a:rPr>
                        <a:t>Titanium Executive Plan </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R1,373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dirty="0">
                          <a:solidFill>
                            <a:srgbClr val="000000"/>
                          </a:solidFill>
                          <a:effectLst/>
                        </a:rPr>
                        <a:t>R1,215</a:t>
                      </a:r>
                      <a:endParaRPr lang="en-ZA" sz="1200" b="0" i="0" u="none" strike="noStrike" dirty="0">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dirty="0">
                          <a:solidFill>
                            <a:srgbClr val="000000"/>
                          </a:solidFill>
                          <a:effectLst/>
                        </a:rPr>
                        <a:t>R281</a:t>
                      </a:r>
                      <a:endParaRPr lang="en-ZA" sz="1200" b="0" i="0" u="none" strike="noStrike" dirty="0">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dirty="0">
                          <a:solidFill>
                            <a:srgbClr val="000000"/>
                          </a:solidFill>
                          <a:effectLst/>
                        </a:rPr>
                        <a:t>R686</a:t>
                      </a:r>
                      <a:endParaRPr lang="en-ZA" sz="1200" b="0" i="0" u="none" strike="noStrike" dirty="0">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dirty="0">
                          <a:solidFill>
                            <a:srgbClr val="000000"/>
                          </a:solidFill>
                          <a:effectLst/>
                        </a:rPr>
                        <a:t>R608</a:t>
                      </a:r>
                      <a:endParaRPr lang="en-ZA" sz="1200" b="0" i="0" u="none" strike="noStrike" dirty="0">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dirty="0">
                          <a:solidFill>
                            <a:srgbClr val="000000"/>
                          </a:solidFill>
                          <a:effectLst/>
                        </a:rPr>
                        <a:t>R141</a:t>
                      </a:r>
                      <a:endParaRPr lang="en-ZA" sz="1200" b="0" i="0" u="none" strike="noStrike" dirty="0">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991518310"/>
                  </a:ext>
                </a:extLst>
              </a:tr>
              <a:tr h="158953">
                <a:tc>
                  <a:txBody>
                    <a:bodyPr/>
                    <a:lstStyle/>
                    <a:p>
                      <a:pPr algn="l"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tc>
                  <a:txBody>
                    <a:bodyPr/>
                    <a:lstStyle/>
                    <a:p>
                      <a:pPr algn="ctr" fontAlgn="b"/>
                      <a:r>
                        <a:rPr lang="en-ZA" sz="1200" b="0" u="none" strike="noStrike" dirty="0">
                          <a:solidFill>
                            <a:srgbClr val="000000"/>
                          </a:solidFill>
                          <a:effectLst/>
                        </a:rPr>
                        <a:t> </a:t>
                      </a:r>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1">
                        <a:lumMod val="95000"/>
                      </a:schemeClr>
                    </a:solidFill>
                  </a:tcPr>
                </a:tc>
                <a:extLst>
                  <a:ext uri="{0D108BD9-81ED-4DB2-BD59-A6C34878D82A}">
                    <a16:rowId xmlns:a16="http://schemas.microsoft.com/office/drawing/2014/main" val="3108266581"/>
                  </a:ext>
                </a:extLst>
              </a:tr>
              <a:tr h="125124">
                <a:tc>
                  <a:txBody>
                    <a:bodyPr/>
                    <a:lstStyle/>
                    <a:p>
                      <a:pPr algn="l" fontAlgn="b"/>
                      <a:r>
                        <a:rPr lang="en-US" sz="1200" b="0" u="none" strike="noStrike">
                          <a:solidFill>
                            <a:srgbClr val="000000"/>
                          </a:solidFill>
                          <a:effectLst/>
                        </a:rPr>
                        <a:t>Essential Copper(Removal of  Income Bands) </a:t>
                      </a:r>
                      <a:endParaRPr lang="en-US"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 </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4011336697"/>
                  </a:ext>
                </a:extLst>
              </a:tr>
              <a:tr h="158953">
                <a:tc>
                  <a:txBody>
                    <a:bodyPr/>
                    <a:lstStyle/>
                    <a:p>
                      <a:pPr algn="l" fontAlgn="b"/>
                      <a:r>
                        <a:rPr lang="pt-BR" sz="1200" b="0" u="none" strike="noStrike">
                          <a:solidFill>
                            <a:srgbClr val="000000"/>
                          </a:solidFill>
                          <a:effectLst/>
                        </a:rPr>
                        <a:t>R 0 -R 8 500</a:t>
                      </a:r>
                      <a:endParaRPr lang="pt-BR"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R1,153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R1,153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R396</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R577</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R576</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R198</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2912594372"/>
                  </a:ext>
                </a:extLst>
              </a:tr>
              <a:tr h="158953">
                <a:tc>
                  <a:txBody>
                    <a:bodyPr/>
                    <a:lstStyle/>
                    <a:p>
                      <a:pPr algn="l" fontAlgn="b"/>
                      <a:r>
                        <a:rPr lang="pt-BR" sz="1200" b="0" u="none" strike="noStrike">
                          <a:solidFill>
                            <a:srgbClr val="000000"/>
                          </a:solidFill>
                          <a:effectLst/>
                        </a:rPr>
                        <a:t>R 8 501 - R 13 000</a:t>
                      </a:r>
                      <a:endParaRPr lang="pt-BR"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R783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R783</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R217</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R392</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R392</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R109</a:t>
                      </a:r>
                      <a:endParaRPr lang="en-ZA" sz="1200" b="0" i="0" u="none" strike="noStrike">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718630687"/>
                  </a:ext>
                </a:extLst>
              </a:tr>
              <a:tr h="158953">
                <a:tc>
                  <a:txBody>
                    <a:bodyPr/>
                    <a:lstStyle/>
                    <a:p>
                      <a:pPr algn="l" fontAlgn="b"/>
                      <a:r>
                        <a:rPr lang="en-ZA" sz="1200" b="0" u="none" strike="noStrike">
                          <a:solidFill>
                            <a:srgbClr val="000000"/>
                          </a:solidFill>
                          <a:effectLst/>
                        </a:rPr>
                        <a:t>R 13 001 +</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R184</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R184</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R200</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endParaRPr lang="en-ZA" sz="1200" b="0" i="0" u="none" strike="noStrike" dirty="0">
                        <a:solidFill>
                          <a:srgbClr val="000000"/>
                        </a:solidFill>
                        <a:effectLst/>
                        <a:latin typeface="Calibri" panose="020F0502020204030204" pitchFamily="34" charset="0"/>
                      </a:endParaRPr>
                    </a:p>
                  </a:txBody>
                  <a:tcPr marL="6623" marR="6623" marT="6623" marB="0" anchor="b">
                    <a:solidFill>
                      <a:schemeClr val="bg2"/>
                    </a:solidFill>
                  </a:tcPr>
                </a:tc>
                <a:tc>
                  <a:txBody>
                    <a:bodyPr/>
                    <a:lstStyle/>
                    <a:p>
                      <a:pPr algn="ctr" fontAlgn="b"/>
                      <a:r>
                        <a:rPr lang="en-ZA" sz="1200" b="0" u="none" strike="noStrike">
                          <a:solidFill>
                            <a:srgbClr val="000000"/>
                          </a:solidFill>
                          <a:effectLst/>
                        </a:rPr>
                        <a:t>R92</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a:solidFill>
                            <a:srgbClr val="000000"/>
                          </a:solidFill>
                          <a:effectLst/>
                        </a:rPr>
                        <a:t>R92</a:t>
                      </a:r>
                      <a:endParaRPr lang="en-ZA" sz="1200" b="0" i="0" u="none" strike="noStrike">
                        <a:solidFill>
                          <a:srgbClr val="000000"/>
                        </a:solidFill>
                        <a:effectLst/>
                        <a:latin typeface="Calibri" panose="020F0502020204030204" pitchFamily="34" charset="0"/>
                      </a:endParaRPr>
                    </a:p>
                  </a:txBody>
                  <a:tcPr marL="6623" marR="6623" marT="6623" marB="0" anchor="b"/>
                </a:tc>
                <a:tc>
                  <a:txBody>
                    <a:bodyPr/>
                    <a:lstStyle/>
                    <a:p>
                      <a:pPr algn="ctr" fontAlgn="b"/>
                      <a:r>
                        <a:rPr lang="en-ZA" sz="1200" b="0" u="none" strike="noStrike" dirty="0">
                          <a:solidFill>
                            <a:srgbClr val="000000"/>
                          </a:solidFill>
                          <a:effectLst/>
                        </a:rPr>
                        <a:t>R100</a:t>
                      </a:r>
                      <a:endParaRPr lang="en-ZA" sz="1200" b="0" i="0" u="none" strike="noStrike" dirty="0">
                        <a:solidFill>
                          <a:srgbClr val="000000"/>
                        </a:solidFill>
                        <a:effectLst/>
                        <a:latin typeface="Calibri" panose="020F0502020204030204" pitchFamily="34" charset="0"/>
                      </a:endParaRPr>
                    </a:p>
                  </a:txBody>
                  <a:tcPr marL="6623" marR="6623" marT="6623" marB="0" anchor="b"/>
                </a:tc>
                <a:extLst>
                  <a:ext uri="{0D108BD9-81ED-4DB2-BD59-A6C34878D82A}">
                    <a16:rowId xmlns:a16="http://schemas.microsoft.com/office/drawing/2014/main" val="1469459046"/>
                  </a:ext>
                </a:extLst>
              </a:tr>
            </a:tbl>
          </a:graphicData>
        </a:graphic>
      </p:graphicFrame>
      <p:sp>
        <p:nvSpPr>
          <p:cNvPr id="4" name="Title 1">
            <a:extLst>
              <a:ext uri="{FF2B5EF4-FFF2-40B4-BE49-F238E27FC236}">
                <a16:creationId xmlns:a16="http://schemas.microsoft.com/office/drawing/2014/main" id="{2F23359F-5FCC-5BA4-1A7E-6057FC7C4067}"/>
              </a:ext>
            </a:extLst>
          </p:cNvPr>
          <p:cNvSpPr txBox="1">
            <a:spLocks/>
          </p:cNvSpPr>
          <p:nvPr/>
        </p:nvSpPr>
        <p:spPr>
          <a:xfrm>
            <a:off x="210766" y="194041"/>
            <a:ext cx="12192000" cy="103965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kern="1200">
                <a:solidFill>
                  <a:srgbClr val="7DBF43"/>
                </a:solidFill>
                <a:latin typeface="Lato" panose="020F0502020204030203" pitchFamily="34" charset="77"/>
                <a:ea typeface="+mj-ea"/>
                <a:cs typeface="+mj-cs"/>
              </a:defRPr>
            </a:lvl1pPr>
          </a:lstStyle>
          <a:p>
            <a:r>
              <a:rPr lang="en-US" dirty="0"/>
              <a:t>CONTRIBUTION INCREASE IN RAND 2025</a:t>
            </a:r>
          </a:p>
        </p:txBody>
      </p:sp>
      <p:sp>
        <p:nvSpPr>
          <p:cNvPr id="5" name="object 3">
            <a:extLst>
              <a:ext uri="{FF2B5EF4-FFF2-40B4-BE49-F238E27FC236}">
                <a16:creationId xmlns:a16="http://schemas.microsoft.com/office/drawing/2014/main" id="{B8E6F7FF-A509-40E0-4349-95FBCB568586}"/>
              </a:ext>
            </a:extLst>
          </p:cNvPr>
          <p:cNvSpPr txBox="1"/>
          <p:nvPr/>
        </p:nvSpPr>
        <p:spPr>
          <a:xfrm>
            <a:off x="2119475" y="6501399"/>
            <a:ext cx="94488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spTree>
    <p:extLst>
      <p:ext uri="{BB962C8B-B14F-4D97-AF65-F5344CB8AC3E}">
        <p14:creationId xmlns:p14="http://schemas.microsoft.com/office/powerpoint/2010/main" val="214384497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3D99BA-B3E7-362E-F12B-94864239816B}"/>
              </a:ext>
            </a:extLst>
          </p:cNvPr>
          <p:cNvSpPr>
            <a:spLocks noGrp="1"/>
          </p:cNvSpPr>
          <p:nvPr>
            <p:ph type="title"/>
          </p:nvPr>
        </p:nvSpPr>
        <p:spPr/>
        <p:txBody>
          <a:bodyPr/>
          <a:lstStyle/>
          <a:p>
            <a:r>
              <a:rPr lang="en-US" dirty="0"/>
              <a:t>PRICING ALTERNATIVES FOR THE MERGE PLANS 2025</a:t>
            </a:r>
          </a:p>
        </p:txBody>
      </p:sp>
      <p:graphicFrame>
        <p:nvGraphicFramePr>
          <p:cNvPr id="3" name="object 3">
            <a:extLst>
              <a:ext uri="{FF2B5EF4-FFF2-40B4-BE49-F238E27FC236}">
                <a16:creationId xmlns:a16="http://schemas.microsoft.com/office/drawing/2014/main" id="{93B8F2BA-8C7F-6A08-2984-F914E7D711AE}"/>
              </a:ext>
            </a:extLst>
          </p:cNvPr>
          <p:cNvGraphicFramePr>
            <a:graphicFrameLocks noGrp="1"/>
          </p:cNvGraphicFramePr>
          <p:nvPr>
            <p:extLst>
              <p:ext uri="{D42A27DB-BD31-4B8C-83A1-F6EECF244321}">
                <p14:modId xmlns:p14="http://schemas.microsoft.com/office/powerpoint/2010/main" val="4168498076"/>
              </p:ext>
            </p:extLst>
          </p:nvPr>
        </p:nvGraphicFramePr>
        <p:xfrm>
          <a:off x="1092600" y="2797459"/>
          <a:ext cx="4947284" cy="1946548"/>
        </p:xfrm>
        <a:graphic>
          <a:graphicData uri="http://schemas.openxmlformats.org/drawingml/2006/table">
            <a:tbl>
              <a:tblPr firstRow="1" bandRow="1">
                <a:tableStyleId>{2D5ABB26-0587-4C30-8999-92F81FD0307C}</a:tableStyleId>
              </a:tblPr>
              <a:tblGrid>
                <a:gridCol w="1735455">
                  <a:extLst>
                    <a:ext uri="{9D8B030D-6E8A-4147-A177-3AD203B41FA5}">
                      <a16:colId xmlns:a16="http://schemas.microsoft.com/office/drawing/2014/main" val="20000"/>
                    </a:ext>
                  </a:extLst>
                </a:gridCol>
                <a:gridCol w="1070609">
                  <a:extLst>
                    <a:ext uri="{9D8B030D-6E8A-4147-A177-3AD203B41FA5}">
                      <a16:colId xmlns:a16="http://schemas.microsoft.com/office/drawing/2014/main" val="20001"/>
                    </a:ext>
                  </a:extLst>
                </a:gridCol>
                <a:gridCol w="1070610">
                  <a:extLst>
                    <a:ext uri="{9D8B030D-6E8A-4147-A177-3AD203B41FA5}">
                      <a16:colId xmlns:a16="http://schemas.microsoft.com/office/drawing/2014/main" val="20002"/>
                    </a:ext>
                  </a:extLst>
                </a:gridCol>
                <a:gridCol w="1070610">
                  <a:extLst>
                    <a:ext uri="{9D8B030D-6E8A-4147-A177-3AD203B41FA5}">
                      <a16:colId xmlns:a16="http://schemas.microsoft.com/office/drawing/2014/main" val="20003"/>
                    </a:ext>
                  </a:extLst>
                </a:gridCol>
              </a:tblGrid>
              <a:tr h="248833">
                <a:tc gridSpan="4">
                  <a:txBody>
                    <a:bodyPr/>
                    <a:lstStyle/>
                    <a:p>
                      <a:pPr marL="50800">
                        <a:lnSpc>
                          <a:spcPct val="100000"/>
                        </a:lnSpc>
                        <a:spcBef>
                          <a:spcPts val="165"/>
                        </a:spcBef>
                      </a:pPr>
                      <a:r>
                        <a:rPr sz="1200" b="1" spc="-30" dirty="0">
                          <a:latin typeface="Lato"/>
                          <a:cs typeface="Lato"/>
                        </a:rPr>
                        <a:t>Table</a:t>
                      </a:r>
                      <a:r>
                        <a:rPr sz="1200" b="1" spc="-20" dirty="0">
                          <a:latin typeface="Lato"/>
                          <a:cs typeface="Lato"/>
                        </a:rPr>
                        <a:t> 2024</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9A9C9D"/>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48833">
                <a:tc>
                  <a:txBody>
                    <a:bodyPr/>
                    <a:lstStyle/>
                    <a:p>
                      <a:pPr marL="50800">
                        <a:lnSpc>
                          <a:spcPct val="100000"/>
                        </a:lnSpc>
                        <a:spcBef>
                          <a:spcPts val="165"/>
                        </a:spcBef>
                      </a:pPr>
                      <a:r>
                        <a:rPr sz="1200" spc="-10" dirty="0">
                          <a:latin typeface="Lato"/>
                          <a:cs typeface="Lato"/>
                        </a:rPr>
                        <a:t>Plans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C7C8CA"/>
                    </a:solidFill>
                  </a:tcPr>
                </a:tc>
                <a:tc>
                  <a:txBody>
                    <a:bodyPr/>
                    <a:lstStyle/>
                    <a:p>
                      <a:pPr marL="50165">
                        <a:lnSpc>
                          <a:spcPct val="100000"/>
                        </a:lnSpc>
                        <a:spcBef>
                          <a:spcPts val="165"/>
                        </a:spcBef>
                      </a:pPr>
                      <a:r>
                        <a:rPr sz="1200" spc="-10" dirty="0">
                          <a:latin typeface="Lato"/>
                          <a:cs typeface="Lato"/>
                        </a:rPr>
                        <a:t>Member</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C7C8CA"/>
                    </a:solidFill>
                  </a:tcPr>
                </a:tc>
                <a:tc>
                  <a:txBody>
                    <a:bodyPr/>
                    <a:lstStyle/>
                    <a:p>
                      <a:pPr marL="50800">
                        <a:lnSpc>
                          <a:spcPct val="100000"/>
                        </a:lnSpc>
                        <a:spcBef>
                          <a:spcPts val="165"/>
                        </a:spcBef>
                      </a:pPr>
                      <a:r>
                        <a:rPr sz="1200" spc="-10" dirty="0">
                          <a:latin typeface="Lato"/>
                          <a:cs typeface="Lato"/>
                        </a:rPr>
                        <a:t>Adult</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C7C8CA"/>
                    </a:solidFill>
                  </a:tcPr>
                </a:tc>
                <a:tc>
                  <a:txBody>
                    <a:bodyPr/>
                    <a:lstStyle/>
                    <a:p>
                      <a:pPr marL="50800">
                        <a:lnSpc>
                          <a:spcPct val="100000"/>
                        </a:lnSpc>
                        <a:spcBef>
                          <a:spcPts val="165"/>
                        </a:spcBef>
                      </a:pPr>
                      <a:r>
                        <a:rPr sz="1200" spc="-10" dirty="0">
                          <a:latin typeface="Lato"/>
                          <a:cs typeface="Lato"/>
                        </a:rPr>
                        <a:t>Child</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C7C8CA"/>
                    </a:solidFill>
                  </a:tcPr>
                </a:tc>
                <a:extLst>
                  <a:ext uri="{0D108BD9-81ED-4DB2-BD59-A6C34878D82A}">
                    <a16:rowId xmlns:a16="http://schemas.microsoft.com/office/drawing/2014/main" val="10001"/>
                  </a:ext>
                </a:extLst>
              </a:tr>
              <a:tr h="124417">
                <a:tc>
                  <a:txBody>
                    <a:bodyPr/>
                    <a:lstStyle/>
                    <a:p>
                      <a:pPr>
                        <a:lnSpc>
                          <a:spcPct val="100000"/>
                        </a:lnSpc>
                      </a:pPr>
                      <a:endParaRPr sz="13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a:lnSpc>
                          <a:spcPct val="100000"/>
                        </a:lnSpc>
                      </a:pPr>
                      <a:endParaRPr sz="13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a:lnSpc>
                          <a:spcPct val="100000"/>
                        </a:lnSpc>
                      </a:pPr>
                      <a:endParaRPr sz="13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a:lnSpc>
                          <a:spcPct val="100000"/>
                        </a:lnSpc>
                      </a:pPr>
                      <a:endParaRPr sz="1300" dirty="0">
                        <a:latin typeface="Times New Roman"/>
                        <a:cs typeface="Times New Roman"/>
                      </a:endParaRPr>
                    </a:p>
                  </a:txBody>
                  <a:tcPr marL="0" marR="0" marT="0"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extLst>
                  <a:ext uri="{0D108BD9-81ED-4DB2-BD59-A6C34878D82A}">
                    <a16:rowId xmlns:a16="http://schemas.microsoft.com/office/drawing/2014/main" val="10002"/>
                  </a:ext>
                </a:extLst>
              </a:tr>
              <a:tr h="300542">
                <a:tc>
                  <a:txBody>
                    <a:bodyPr/>
                    <a:lstStyle/>
                    <a:p>
                      <a:pPr>
                        <a:lnSpc>
                          <a:spcPct val="100000"/>
                        </a:lnSpc>
                      </a:pPr>
                      <a:endParaRPr sz="1300" dirty="0">
                        <a:latin typeface="Times New Roman"/>
                        <a:cs typeface="Times New Roman"/>
                      </a:endParaRPr>
                    </a:p>
                  </a:txBody>
                  <a:tcPr marL="0" marR="0" marT="0"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a:lnSpc>
                          <a:spcPct val="100000"/>
                        </a:lnSpc>
                      </a:pPr>
                      <a:endParaRPr sz="1300" dirty="0">
                        <a:latin typeface="Times New Roman"/>
                        <a:cs typeface="Times New Roman"/>
                      </a:endParaRPr>
                    </a:p>
                  </a:txBody>
                  <a:tcPr marL="0" marR="0" marT="0"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a:lnSpc>
                          <a:spcPct val="100000"/>
                        </a:lnSpc>
                      </a:pPr>
                      <a:endParaRPr sz="1300" dirty="0">
                        <a:latin typeface="Times New Roman"/>
                        <a:cs typeface="Times New Roman"/>
                      </a:endParaRPr>
                    </a:p>
                  </a:txBody>
                  <a:tcPr marL="0" marR="0" marT="0"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a:lnSpc>
                          <a:spcPct val="100000"/>
                        </a:lnSpc>
                      </a:pPr>
                      <a:endParaRPr sz="1300" dirty="0">
                        <a:latin typeface="Times New Roman"/>
                        <a:cs typeface="Times New Roman"/>
                      </a:endParaRPr>
                    </a:p>
                  </a:txBody>
                  <a:tcPr marL="0" marR="0" marT="0"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extLst>
                  <a:ext uri="{0D108BD9-81ED-4DB2-BD59-A6C34878D82A}">
                    <a16:rowId xmlns:a16="http://schemas.microsoft.com/office/drawing/2014/main" val="2204403560"/>
                  </a:ext>
                </a:extLst>
              </a:tr>
              <a:tr h="248833">
                <a:tc>
                  <a:txBody>
                    <a:bodyPr/>
                    <a:lstStyle/>
                    <a:p>
                      <a:pPr marL="50800">
                        <a:lnSpc>
                          <a:spcPct val="100000"/>
                        </a:lnSpc>
                        <a:spcBef>
                          <a:spcPts val="165"/>
                        </a:spcBef>
                      </a:pPr>
                      <a:r>
                        <a:rPr sz="1200" b="1" spc="-10" dirty="0">
                          <a:latin typeface="Lato"/>
                          <a:cs typeface="Lato"/>
                        </a:rPr>
                        <a:t>Value</a:t>
                      </a:r>
                      <a:r>
                        <a:rPr sz="1200" b="1" spc="-45" dirty="0">
                          <a:latin typeface="Lato"/>
                          <a:cs typeface="Lato"/>
                        </a:rPr>
                        <a:t> </a:t>
                      </a:r>
                      <a:r>
                        <a:rPr sz="1200" b="1" spc="-20" dirty="0">
                          <a:latin typeface="Lato"/>
                          <a:cs typeface="Lato"/>
                        </a:rPr>
                        <a:t>Core</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b="1" dirty="0">
                          <a:latin typeface="Lato"/>
                          <a:cs typeface="Lato"/>
                        </a:rPr>
                        <a:t>R4</a:t>
                      </a:r>
                      <a:r>
                        <a:rPr sz="1200" b="1" spc="-15" dirty="0">
                          <a:latin typeface="Lato"/>
                          <a:cs typeface="Lato"/>
                        </a:rPr>
                        <a:t> </a:t>
                      </a:r>
                      <a:r>
                        <a:rPr sz="1200" b="1" spc="-25" dirty="0">
                          <a:latin typeface="Lato"/>
                          <a:cs typeface="Lato"/>
                        </a:rPr>
                        <a:t>051</a:t>
                      </a: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887</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079</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3"/>
                  </a:ext>
                </a:extLst>
              </a:tr>
              <a:tr h="248833">
                <a:tc>
                  <a:txBody>
                    <a:bodyPr/>
                    <a:lstStyle/>
                    <a:p>
                      <a:pPr marL="50800">
                        <a:lnSpc>
                          <a:spcPct val="100000"/>
                        </a:lnSpc>
                        <a:spcBef>
                          <a:spcPts val="165"/>
                        </a:spcBef>
                      </a:pPr>
                      <a:r>
                        <a:rPr sz="1200" b="1" spc="-10" dirty="0">
                          <a:latin typeface="Lato"/>
                          <a:cs typeface="Lato"/>
                        </a:rPr>
                        <a:t>Value</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marL="50800">
                        <a:lnSpc>
                          <a:spcPct val="100000"/>
                        </a:lnSpc>
                        <a:spcBef>
                          <a:spcPts val="165"/>
                        </a:spcBef>
                      </a:pPr>
                      <a:r>
                        <a:rPr sz="1200" b="1" dirty="0">
                          <a:latin typeface="Lato"/>
                          <a:cs typeface="Lato"/>
                        </a:rPr>
                        <a:t>R4</a:t>
                      </a:r>
                      <a:r>
                        <a:rPr sz="1200" b="1" spc="-15" dirty="0">
                          <a:latin typeface="Lato"/>
                          <a:cs typeface="Lato"/>
                        </a:rPr>
                        <a:t> </a:t>
                      </a:r>
                      <a:r>
                        <a:rPr sz="1200" b="1" spc="-25" dirty="0">
                          <a:latin typeface="Lato"/>
                          <a:cs typeface="Lato"/>
                        </a:rPr>
                        <a:t>401</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marL="50800">
                        <a:lnSpc>
                          <a:spcPct val="100000"/>
                        </a:lnSpc>
                        <a:spcBef>
                          <a:spcPts val="165"/>
                        </a:spcBef>
                      </a:pPr>
                      <a:r>
                        <a:rPr sz="1200" b="1" dirty="0">
                          <a:latin typeface="Lato"/>
                          <a:cs typeface="Lato"/>
                        </a:rPr>
                        <a:t>R4</a:t>
                      </a:r>
                      <a:r>
                        <a:rPr sz="1200" b="1" spc="-15" dirty="0">
                          <a:latin typeface="Lato"/>
                          <a:cs typeface="Lato"/>
                        </a:rPr>
                        <a:t> </a:t>
                      </a:r>
                      <a:r>
                        <a:rPr sz="1200" b="1" spc="-25" dirty="0">
                          <a:latin typeface="Lato"/>
                          <a:cs typeface="Lato"/>
                        </a:rPr>
                        <a:t>226</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marL="50800">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175</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extLst>
                  <a:ext uri="{0D108BD9-81ED-4DB2-BD59-A6C34878D82A}">
                    <a16:rowId xmlns:a16="http://schemas.microsoft.com/office/drawing/2014/main" val="10004"/>
                  </a:ext>
                </a:extLst>
              </a:tr>
              <a:tr h="226277">
                <a:tc>
                  <a:txBody>
                    <a:bodyPr/>
                    <a:lstStyle/>
                    <a:p>
                      <a:pPr marL="50800">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marL="50800">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marL="50800">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pPr marL="50800">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extLst>
                  <a:ext uri="{0D108BD9-81ED-4DB2-BD59-A6C34878D82A}">
                    <a16:rowId xmlns:a16="http://schemas.microsoft.com/office/drawing/2014/main" val="10005"/>
                  </a:ext>
                </a:extLst>
              </a:tr>
              <a:tr h="226277">
                <a:tc>
                  <a:txBody>
                    <a:bodyPr/>
                    <a:lstStyle/>
                    <a:p>
                      <a:pPr marL="50800">
                        <a:lnSpc>
                          <a:spcPct val="100000"/>
                        </a:lnSpc>
                        <a:spcBef>
                          <a:spcPts val="165"/>
                        </a:spcBef>
                      </a:pPr>
                      <a:r>
                        <a:rPr sz="1200" b="1" dirty="0">
                          <a:latin typeface="Lato"/>
                          <a:cs typeface="Lato"/>
                        </a:rPr>
                        <a:t>Plus</a:t>
                      </a:r>
                      <a:r>
                        <a:rPr sz="1200" b="1" spc="-25" dirty="0">
                          <a:latin typeface="Lato"/>
                          <a:cs typeface="Lato"/>
                        </a:rPr>
                        <a:t> </a:t>
                      </a:r>
                      <a:r>
                        <a:rPr sz="1200" b="1" spc="-20" dirty="0">
                          <a:latin typeface="Lato"/>
                          <a:cs typeface="Lato"/>
                        </a:rPr>
                        <a:t>Plan</a:t>
                      </a:r>
                      <a:endParaRPr sz="1200" dirty="0">
                        <a:latin typeface="Lato"/>
                        <a:cs typeface="Lato"/>
                      </a:endParaRPr>
                    </a:p>
                  </a:txBody>
                  <a:tcPr marL="0" marR="0" marT="20955"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R7</a:t>
                      </a:r>
                      <a:r>
                        <a:rPr sz="1200" b="1" spc="-15" dirty="0">
                          <a:latin typeface="Lato"/>
                          <a:cs typeface="Lato"/>
                        </a:rPr>
                        <a:t> </a:t>
                      </a:r>
                      <a:r>
                        <a:rPr sz="1200" b="1" spc="-25" dirty="0">
                          <a:latin typeface="Lato"/>
                          <a:cs typeface="Lato"/>
                        </a:rPr>
                        <a:t>227</a:t>
                      </a:r>
                      <a:endParaRPr sz="1200" dirty="0">
                        <a:latin typeface="Lato"/>
                        <a:cs typeface="Lato"/>
                      </a:endParaRPr>
                    </a:p>
                  </a:txBody>
                  <a:tcPr marL="0" marR="0" marT="20955"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R6</a:t>
                      </a:r>
                      <a:r>
                        <a:rPr sz="1200" b="1" spc="-15" dirty="0">
                          <a:latin typeface="Lato"/>
                          <a:cs typeface="Lato"/>
                        </a:rPr>
                        <a:t> </a:t>
                      </a:r>
                      <a:r>
                        <a:rPr sz="1200" b="1" spc="-25" dirty="0">
                          <a:latin typeface="Lato"/>
                          <a:cs typeface="Lato"/>
                        </a:rPr>
                        <a:t>893</a:t>
                      </a:r>
                      <a:endParaRPr sz="1200" dirty="0">
                        <a:latin typeface="Lato"/>
                        <a:cs typeface="Lato"/>
                      </a:endParaRPr>
                    </a:p>
                  </a:txBody>
                  <a:tcPr marL="0" marR="0" marT="20955"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577</a:t>
                      </a:r>
                      <a:endParaRPr sz="1200" dirty="0">
                        <a:latin typeface="Lato"/>
                        <a:cs typeface="Lato"/>
                      </a:endParaRPr>
                    </a:p>
                  </a:txBody>
                  <a:tcPr marL="0" marR="0" marT="20955"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extLst>
                  <a:ext uri="{0D108BD9-81ED-4DB2-BD59-A6C34878D82A}">
                    <a16:rowId xmlns:a16="http://schemas.microsoft.com/office/drawing/2014/main" val="607970577"/>
                  </a:ext>
                </a:extLst>
              </a:tr>
            </a:tbl>
          </a:graphicData>
        </a:graphic>
      </p:graphicFrame>
      <p:graphicFrame>
        <p:nvGraphicFramePr>
          <p:cNvPr id="4" name="object 4">
            <a:extLst>
              <a:ext uri="{FF2B5EF4-FFF2-40B4-BE49-F238E27FC236}">
                <a16:creationId xmlns:a16="http://schemas.microsoft.com/office/drawing/2014/main" id="{FD34ADDB-7306-270B-BE7F-E11F91233D91}"/>
              </a:ext>
            </a:extLst>
          </p:cNvPr>
          <p:cNvGraphicFramePr>
            <a:graphicFrameLocks noGrp="1"/>
          </p:cNvGraphicFramePr>
          <p:nvPr>
            <p:extLst>
              <p:ext uri="{D42A27DB-BD31-4B8C-83A1-F6EECF244321}">
                <p14:modId xmlns:p14="http://schemas.microsoft.com/office/powerpoint/2010/main" val="294997129"/>
              </p:ext>
            </p:extLst>
          </p:nvPr>
        </p:nvGraphicFramePr>
        <p:xfrm>
          <a:off x="6196724" y="2797460"/>
          <a:ext cx="4937124" cy="2166200"/>
        </p:xfrm>
        <a:graphic>
          <a:graphicData uri="http://schemas.openxmlformats.org/drawingml/2006/table">
            <a:tbl>
              <a:tblPr firstRow="1" bandRow="1">
                <a:tableStyleId>{2D5ABB26-0587-4C30-8999-92F81FD0307C}</a:tableStyleId>
              </a:tblPr>
              <a:tblGrid>
                <a:gridCol w="1725295">
                  <a:extLst>
                    <a:ext uri="{9D8B030D-6E8A-4147-A177-3AD203B41FA5}">
                      <a16:colId xmlns:a16="http://schemas.microsoft.com/office/drawing/2014/main" val="20000"/>
                    </a:ext>
                  </a:extLst>
                </a:gridCol>
                <a:gridCol w="1070609">
                  <a:extLst>
                    <a:ext uri="{9D8B030D-6E8A-4147-A177-3AD203B41FA5}">
                      <a16:colId xmlns:a16="http://schemas.microsoft.com/office/drawing/2014/main" val="20001"/>
                    </a:ext>
                  </a:extLst>
                </a:gridCol>
                <a:gridCol w="1070610">
                  <a:extLst>
                    <a:ext uri="{9D8B030D-6E8A-4147-A177-3AD203B41FA5}">
                      <a16:colId xmlns:a16="http://schemas.microsoft.com/office/drawing/2014/main" val="20002"/>
                    </a:ext>
                  </a:extLst>
                </a:gridCol>
                <a:gridCol w="1070610">
                  <a:extLst>
                    <a:ext uri="{9D8B030D-6E8A-4147-A177-3AD203B41FA5}">
                      <a16:colId xmlns:a16="http://schemas.microsoft.com/office/drawing/2014/main" val="20003"/>
                    </a:ext>
                  </a:extLst>
                </a:gridCol>
              </a:tblGrid>
              <a:tr h="224154">
                <a:tc gridSpan="4">
                  <a:txBody>
                    <a:bodyPr/>
                    <a:lstStyle/>
                    <a:p>
                      <a:pPr marL="50800">
                        <a:lnSpc>
                          <a:spcPct val="100000"/>
                        </a:lnSpc>
                        <a:spcBef>
                          <a:spcPts val="165"/>
                        </a:spcBef>
                      </a:pPr>
                      <a:r>
                        <a:rPr sz="1200" b="1" spc="-30" dirty="0">
                          <a:solidFill>
                            <a:srgbClr val="FFFFFF"/>
                          </a:solidFill>
                          <a:latin typeface="Lato"/>
                          <a:cs typeface="Lato"/>
                        </a:rPr>
                        <a:t>Table</a:t>
                      </a:r>
                      <a:r>
                        <a:rPr sz="1200" b="1" spc="-20" dirty="0">
                          <a:solidFill>
                            <a:srgbClr val="FFFFFF"/>
                          </a:solidFill>
                          <a:latin typeface="Lato"/>
                          <a:cs typeface="Lato"/>
                        </a:rPr>
                        <a:t> 2025</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hMerge="1">
                  <a:txBody>
                    <a:bodyPr/>
                    <a:lstStyle/>
                    <a:p>
                      <a:endParaRPr/>
                    </a:p>
                  </a:txBody>
                  <a:tcPr marL="0" marR="0" marT="0" marB="0"/>
                </a:tc>
                <a:tc hMerge="1">
                  <a:txBody>
                    <a:bodyPr/>
                    <a:lstStyle/>
                    <a:p>
                      <a:endParaRPr/>
                    </a:p>
                  </a:txBody>
                  <a:tcPr marL="0" marR="0" marT="0" marB="0"/>
                </a:tc>
                <a:tc hMerge="1">
                  <a:txBody>
                    <a:bodyPr/>
                    <a:lstStyle/>
                    <a:p>
                      <a:endParaRPr/>
                    </a:p>
                  </a:txBody>
                  <a:tcPr marL="0" marR="0" marT="0" marB="0"/>
                </a:tc>
                <a:extLst>
                  <a:ext uri="{0D108BD9-81ED-4DB2-BD59-A6C34878D82A}">
                    <a16:rowId xmlns:a16="http://schemas.microsoft.com/office/drawing/2014/main" val="10000"/>
                  </a:ext>
                </a:extLst>
              </a:tr>
              <a:tr h="224154">
                <a:tc>
                  <a:txBody>
                    <a:bodyPr/>
                    <a:lstStyle/>
                    <a:p>
                      <a:pPr marL="50800">
                        <a:lnSpc>
                          <a:spcPct val="100000"/>
                        </a:lnSpc>
                        <a:spcBef>
                          <a:spcPts val="165"/>
                        </a:spcBef>
                      </a:pPr>
                      <a:r>
                        <a:rPr sz="1200" spc="-10" dirty="0">
                          <a:solidFill>
                            <a:srgbClr val="FFFFFF"/>
                          </a:solidFill>
                          <a:latin typeface="Lato"/>
                          <a:cs typeface="Lato"/>
                        </a:rPr>
                        <a:t>Plans</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spc="-10" dirty="0">
                          <a:solidFill>
                            <a:srgbClr val="FFFFFF"/>
                          </a:solidFill>
                          <a:latin typeface="Lato"/>
                          <a:cs typeface="Lato"/>
                        </a:rPr>
                        <a:t>Member</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spc="-10" dirty="0">
                          <a:solidFill>
                            <a:srgbClr val="FFFFFF"/>
                          </a:solidFill>
                          <a:latin typeface="Lato"/>
                          <a:cs typeface="Lato"/>
                        </a:rPr>
                        <a:t>Adult</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spc="-10" dirty="0">
                          <a:solidFill>
                            <a:srgbClr val="FFFFFF"/>
                          </a:solidFill>
                          <a:latin typeface="Lato"/>
                          <a:cs typeface="Lato"/>
                        </a:rPr>
                        <a:t>Child</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extLst>
                  <a:ext uri="{0D108BD9-81ED-4DB2-BD59-A6C34878D82A}">
                    <a16:rowId xmlns:a16="http://schemas.microsoft.com/office/drawing/2014/main" val="10001"/>
                  </a:ext>
                </a:extLst>
              </a:tr>
              <a:tr h="224154">
                <a:tc>
                  <a:txBody>
                    <a:bodyPr/>
                    <a:lstStyle/>
                    <a:p>
                      <a:pPr marL="50800">
                        <a:lnSpc>
                          <a:spcPct val="100000"/>
                        </a:lnSpc>
                        <a:spcBef>
                          <a:spcPts val="165"/>
                        </a:spcBef>
                      </a:pPr>
                      <a:r>
                        <a:rPr sz="1200" b="1" dirty="0">
                          <a:latin typeface="Lato"/>
                          <a:cs typeface="Lato"/>
                        </a:rPr>
                        <a:t>Gold</a:t>
                      </a:r>
                      <a:r>
                        <a:rPr sz="1200" b="1" spc="-30" dirty="0">
                          <a:latin typeface="Lato"/>
                          <a:cs typeface="Lato"/>
                        </a:rPr>
                        <a:t> </a:t>
                      </a:r>
                      <a:r>
                        <a:rPr sz="1200" b="1" spc="-10" dirty="0">
                          <a:latin typeface="Lato"/>
                          <a:cs typeface="Lato"/>
                        </a:rPr>
                        <a:t>Ascend</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726</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578</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029</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2"/>
                  </a:ext>
                </a:extLst>
              </a:tr>
              <a:tr h="0">
                <a:tc>
                  <a:txBody>
                    <a:bodyPr/>
                    <a:lstStyle/>
                    <a:p>
                      <a:endParaRPr lang="en-ZA" dirty="0"/>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endParaRPr lang="en-ZA"/>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endParaRPr lang="en-ZA"/>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endParaRPr lang="en-ZA" dirty="0"/>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extLst>
                  <a:ext uri="{0D108BD9-81ED-4DB2-BD59-A6C34878D82A}">
                    <a16:rowId xmlns:a16="http://schemas.microsoft.com/office/drawing/2014/main" val="10003"/>
                  </a:ext>
                </a:extLst>
              </a:tr>
              <a:tr h="165076">
                <a:tc>
                  <a:txBody>
                    <a:bodyPr/>
                    <a:lstStyle/>
                    <a:p>
                      <a:pPr marL="50800">
                        <a:lnSpc>
                          <a:spcPct val="100000"/>
                        </a:lnSpc>
                        <a:spcBef>
                          <a:spcPts val="165"/>
                        </a:spcBef>
                      </a:pPr>
                      <a:r>
                        <a:rPr sz="1200" b="1" spc="-10" dirty="0">
                          <a:latin typeface="Lato"/>
                          <a:cs typeface="Lato"/>
                        </a:rPr>
                        <a:t>Value</a:t>
                      </a:r>
                      <a:r>
                        <a:rPr sz="1200" b="1" spc="-50" dirty="0">
                          <a:latin typeface="Lato"/>
                          <a:cs typeface="Lato"/>
                        </a:rPr>
                        <a:t> </a:t>
                      </a:r>
                      <a:r>
                        <a:rPr sz="1200" b="1" dirty="0">
                          <a:latin typeface="Lato"/>
                          <a:cs typeface="Lato"/>
                        </a:rPr>
                        <a:t>Platinum</a:t>
                      </a:r>
                      <a:r>
                        <a:rPr sz="1200" b="1" spc="-45" dirty="0">
                          <a:latin typeface="Lato"/>
                          <a:cs typeface="Lato"/>
                        </a:rPr>
                        <a:t> </a:t>
                      </a:r>
                      <a:r>
                        <a:rPr sz="1200" b="1" spc="-20" dirty="0">
                          <a:latin typeface="Lato"/>
                          <a:cs typeface="Lato"/>
                        </a:rPr>
                        <a:t>Core</a:t>
                      </a:r>
                      <a:endParaRPr sz="1200" dirty="0">
                        <a:latin typeface="Lato"/>
                        <a:cs typeface="Lato"/>
                      </a:endParaRPr>
                    </a:p>
                  </a:txBody>
                  <a:tcPr marL="0" marR="0" marT="20955" marB="0" anchor="ctr">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R5</a:t>
                      </a:r>
                      <a:r>
                        <a:rPr sz="1200" b="1" spc="-15" dirty="0">
                          <a:latin typeface="Lato"/>
                          <a:cs typeface="Lato"/>
                        </a:rPr>
                        <a:t> </a:t>
                      </a:r>
                      <a:r>
                        <a:rPr sz="1200" b="1" spc="-25" dirty="0">
                          <a:latin typeface="Lato"/>
                          <a:cs typeface="Lato"/>
                        </a:rPr>
                        <a:t>306</a:t>
                      </a:r>
                      <a:endParaRPr sz="1200" dirty="0">
                        <a:latin typeface="Lato"/>
                        <a:cs typeface="Lato"/>
                      </a:endParaRPr>
                    </a:p>
                  </a:txBody>
                  <a:tcPr marL="0" marR="0" marT="20955" marB="0" anchor="ctr">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R5</a:t>
                      </a:r>
                      <a:r>
                        <a:rPr sz="1200" b="1" spc="-15" dirty="0">
                          <a:latin typeface="Lato"/>
                          <a:cs typeface="Lato"/>
                        </a:rPr>
                        <a:t> </a:t>
                      </a:r>
                      <a:r>
                        <a:rPr sz="1200" b="1" spc="-25" dirty="0">
                          <a:latin typeface="Lato"/>
                          <a:cs typeface="Lato"/>
                        </a:rPr>
                        <a:t>082</a:t>
                      </a:r>
                      <a:endParaRPr sz="1200" dirty="0">
                        <a:latin typeface="Lato"/>
                        <a:cs typeface="Lato"/>
                      </a:endParaRPr>
                    </a:p>
                  </a:txBody>
                  <a:tcPr marL="0" marR="0" marT="20955" marB="0" anchor="ctr">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353</a:t>
                      </a:r>
                      <a:endParaRPr sz="1200" dirty="0">
                        <a:latin typeface="Lato"/>
                        <a:cs typeface="Lato"/>
                      </a:endParaRPr>
                    </a:p>
                  </a:txBody>
                  <a:tcPr marL="0" marR="0" marT="20955" marB="0" anchor="ctr">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extLst>
                  <a:ext uri="{0D108BD9-81ED-4DB2-BD59-A6C34878D82A}">
                    <a16:rowId xmlns:a16="http://schemas.microsoft.com/office/drawing/2014/main" val="2389955789"/>
                  </a:ext>
                </a:extLst>
              </a:tr>
              <a:tr h="291683">
                <a:tc>
                  <a:txBody>
                    <a:bodyPr/>
                    <a:lstStyle/>
                    <a:p>
                      <a:pPr marL="50800">
                        <a:lnSpc>
                          <a:spcPct val="100000"/>
                        </a:lnSpc>
                        <a:spcBef>
                          <a:spcPts val="165"/>
                        </a:spcBef>
                      </a:pPr>
                      <a:r>
                        <a:rPr sz="1200" b="1" spc="-10" dirty="0">
                          <a:latin typeface="Lato"/>
                          <a:cs typeface="Lato"/>
                        </a:rPr>
                        <a:t>Value</a:t>
                      </a:r>
                      <a:r>
                        <a:rPr sz="1200" b="1" spc="-45" dirty="0">
                          <a:latin typeface="Lato"/>
                          <a:cs typeface="Lato"/>
                        </a:rPr>
                        <a:t> </a:t>
                      </a:r>
                      <a:r>
                        <a:rPr sz="1200" b="1" spc="-10" dirty="0">
                          <a:latin typeface="Lato"/>
                          <a:cs typeface="Lato"/>
                        </a:rPr>
                        <a:t>Platinum</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R5</a:t>
                      </a:r>
                      <a:r>
                        <a:rPr sz="1200" b="1" spc="-15" dirty="0">
                          <a:latin typeface="Lato"/>
                          <a:cs typeface="Lato"/>
                        </a:rPr>
                        <a:t> </a:t>
                      </a:r>
                      <a:r>
                        <a:rPr sz="1200" b="1" spc="-25" dirty="0">
                          <a:latin typeface="Lato"/>
                          <a:cs typeface="Lato"/>
                        </a:rPr>
                        <a:t>583</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R5</a:t>
                      </a:r>
                      <a:r>
                        <a:rPr sz="1200" b="1" spc="-15" dirty="0">
                          <a:latin typeface="Lato"/>
                          <a:cs typeface="Lato"/>
                        </a:rPr>
                        <a:t> </a:t>
                      </a:r>
                      <a:r>
                        <a:rPr sz="1200" b="1" spc="-25" dirty="0">
                          <a:latin typeface="Lato"/>
                          <a:cs typeface="Lato"/>
                        </a:rPr>
                        <a:t>242</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0800">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528</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cap="flat" cmpd="sng" algn="ctr">
                      <a:solidFill>
                        <a:srgbClr val="747376"/>
                      </a:solidFill>
                      <a:prstDash val="solid"/>
                      <a:round/>
                      <a:headEnd type="none" w="med" len="med"/>
                      <a:tailEnd type="none" w="med" len="med"/>
                    </a:lnT>
                    <a:lnB w="3175">
                      <a:solidFill>
                        <a:srgbClr val="747376"/>
                      </a:solidFill>
                      <a:prstDash val="solid"/>
                    </a:lnB>
                  </a:tcPr>
                </a:tc>
                <a:extLst>
                  <a:ext uri="{0D108BD9-81ED-4DB2-BD59-A6C34878D82A}">
                    <a16:rowId xmlns:a16="http://schemas.microsoft.com/office/drawing/2014/main" val="10004"/>
                  </a:ext>
                </a:extLst>
              </a:tr>
              <a:tr h="203517">
                <a:tc>
                  <a:txBody>
                    <a:bodyPr/>
                    <a:lstStyle/>
                    <a:p>
                      <a:endParaRPr lang="en-ZA" dirty="0"/>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endParaRPr lang="en-ZA"/>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endParaRPr lang="en-ZA"/>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tc>
                  <a:txBody>
                    <a:bodyPr/>
                    <a:lstStyle/>
                    <a:p>
                      <a:endParaRPr lang="en-ZA" dirty="0"/>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cap="flat" cmpd="sng" algn="ctr">
                      <a:solidFill>
                        <a:srgbClr val="747376"/>
                      </a:solidFill>
                      <a:prstDash val="solid"/>
                      <a:round/>
                      <a:headEnd type="none" w="med" len="med"/>
                      <a:tailEnd type="none" w="med" len="med"/>
                    </a:lnB>
                  </a:tcPr>
                </a:tc>
                <a:extLst>
                  <a:ext uri="{0D108BD9-81ED-4DB2-BD59-A6C34878D82A}">
                    <a16:rowId xmlns:a16="http://schemas.microsoft.com/office/drawing/2014/main" val="10005"/>
                  </a:ext>
                </a:extLst>
              </a:tr>
              <a:tr h="203517">
                <a:tc>
                  <a:txBody>
                    <a:bodyPr/>
                    <a:lstStyle/>
                    <a:p>
                      <a:pPr marL="50800">
                        <a:lnSpc>
                          <a:spcPct val="100000"/>
                        </a:lnSpc>
                        <a:spcBef>
                          <a:spcPts val="165"/>
                        </a:spcBef>
                      </a:pPr>
                      <a:r>
                        <a:rPr sz="1200" b="1" dirty="0">
                          <a:latin typeface="Lato"/>
                          <a:cs typeface="Lato"/>
                        </a:rPr>
                        <a:t>Titanium</a:t>
                      </a:r>
                      <a:r>
                        <a:rPr sz="1200" b="1" spc="-50" dirty="0">
                          <a:latin typeface="Lato"/>
                          <a:cs typeface="Lato"/>
                        </a:rPr>
                        <a:t> </a:t>
                      </a:r>
                      <a:r>
                        <a:rPr sz="1200" b="1" spc="-10" dirty="0">
                          <a:latin typeface="Lato"/>
                          <a:cs typeface="Lato"/>
                        </a:rPr>
                        <a:t>Executive</a:t>
                      </a:r>
                      <a:endParaRPr sz="1200" dirty="0">
                        <a:latin typeface="Lato"/>
                        <a:cs typeface="Lato"/>
                      </a:endParaRPr>
                    </a:p>
                  </a:txBody>
                  <a:tcPr marL="0" marR="0" marT="20955"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1435">
                        <a:lnSpc>
                          <a:spcPct val="100000"/>
                        </a:lnSpc>
                        <a:spcBef>
                          <a:spcPts val="165"/>
                        </a:spcBef>
                      </a:pPr>
                      <a:r>
                        <a:rPr sz="1200" b="1" dirty="0">
                          <a:latin typeface="Lato"/>
                          <a:cs typeface="Lato"/>
                        </a:rPr>
                        <a:t>R9</a:t>
                      </a:r>
                      <a:r>
                        <a:rPr sz="1200" b="1" spc="-15" dirty="0">
                          <a:latin typeface="Lato"/>
                          <a:cs typeface="Lato"/>
                        </a:rPr>
                        <a:t> </a:t>
                      </a:r>
                      <a:r>
                        <a:rPr sz="1200" b="1" spc="-25" dirty="0">
                          <a:latin typeface="Lato"/>
                          <a:cs typeface="Lato"/>
                        </a:rPr>
                        <a:t>788</a:t>
                      </a:r>
                      <a:endParaRPr sz="1200" dirty="0">
                        <a:latin typeface="Lato"/>
                        <a:cs typeface="Lato"/>
                      </a:endParaRPr>
                    </a:p>
                  </a:txBody>
                  <a:tcPr marL="0" marR="0" marT="20955"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1435">
                        <a:lnSpc>
                          <a:spcPct val="100000"/>
                        </a:lnSpc>
                        <a:spcBef>
                          <a:spcPts val="165"/>
                        </a:spcBef>
                      </a:pPr>
                      <a:r>
                        <a:rPr sz="1200" b="1" dirty="0">
                          <a:latin typeface="Lato"/>
                          <a:cs typeface="Lato"/>
                        </a:rPr>
                        <a:t>R8</a:t>
                      </a:r>
                      <a:r>
                        <a:rPr sz="1200" b="1" spc="-15" dirty="0">
                          <a:latin typeface="Lato"/>
                          <a:cs typeface="Lato"/>
                        </a:rPr>
                        <a:t> </a:t>
                      </a:r>
                      <a:r>
                        <a:rPr sz="1200" b="1" spc="-25" dirty="0">
                          <a:latin typeface="Lato"/>
                          <a:cs typeface="Lato"/>
                        </a:rPr>
                        <a:t>661</a:t>
                      </a:r>
                      <a:endParaRPr sz="1200" dirty="0">
                        <a:latin typeface="Lato"/>
                        <a:cs typeface="Lato"/>
                      </a:endParaRPr>
                    </a:p>
                  </a:txBody>
                  <a:tcPr marL="0" marR="0" marT="20955"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1435">
                        <a:lnSpc>
                          <a:spcPct val="100000"/>
                        </a:lnSpc>
                        <a:spcBef>
                          <a:spcPts val="165"/>
                        </a:spcBef>
                      </a:pPr>
                      <a:r>
                        <a:rPr sz="1200" b="1" dirty="0">
                          <a:latin typeface="Lato"/>
                          <a:cs typeface="Lato"/>
                        </a:rPr>
                        <a:t>R2</a:t>
                      </a:r>
                      <a:r>
                        <a:rPr sz="1200" b="1" spc="-15" dirty="0">
                          <a:latin typeface="Lato"/>
                          <a:cs typeface="Lato"/>
                        </a:rPr>
                        <a:t> </a:t>
                      </a:r>
                      <a:r>
                        <a:rPr sz="1200" b="1" spc="-25" dirty="0">
                          <a:latin typeface="Lato"/>
                          <a:cs typeface="Lato"/>
                        </a:rPr>
                        <a:t>000</a:t>
                      </a:r>
                      <a:endParaRPr sz="1200" dirty="0">
                        <a:latin typeface="Lato"/>
                        <a:cs typeface="Lato"/>
                      </a:endParaRPr>
                    </a:p>
                  </a:txBody>
                  <a:tcPr marL="0" marR="0" marT="20955" marB="0">
                    <a:lnL w="3175" cap="flat" cmpd="sng" algn="ctr">
                      <a:solidFill>
                        <a:srgbClr val="747376"/>
                      </a:solidFill>
                      <a:prstDash val="solid"/>
                      <a:round/>
                      <a:headEnd type="none" w="med" len="med"/>
                      <a:tailEnd type="none" w="med" len="med"/>
                    </a:lnL>
                    <a:lnR w="3175" cap="flat" cmpd="sng" algn="ctr">
                      <a:solidFill>
                        <a:srgbClr val="747376"/>
                      </a:solidFill>
                      <a:prstDash val="solid"/>
                      <a:round/>
                      <a:headEnd type="none" w="med" len="med"/>
                      <a:tailEnd type="none" w="med" len="med"/>
                    </a:lnR>
                    <a:lnT w="3175" cap="flat" cmpd="sng" algn="ctr">
                      <a:solidFill>
                        <a:srgbClr val="747376"/>
                      </a:solidFill>
                      <a:prstDash val="solid"/>
                      <a:round/>
                      <a:headEnd type="none" w="med" len="med"/>
                      <a:tailEnd type="none" w="med" len="med"/>
                    </a:lnT>
                    <a:lnB w="3175">
                      <a:solidFill>
                        <a:srgbClr val="747376"/>
                      </a:solidFill>
                      <a:prstDash val="solid"/>
                    </a:lnB>
                  </a:tcPr>
                </a:tc>
                <a:extLst>
                  <a:ext uri="{0D108BD9-81ED-4DB2-BD59-A6C34878D82A}">
                    <a16:rowId xmlns:a16="http://schemas.microsoft.com/office/drawing/2014/main" val="1538023291"/>
                  </a:ext>
                </a:extLst>
              </a:tr>
              <a:tr h="152078">
                <a:tc>
                  <a:txBody>
                    <a:bodyPr/>
                    <a:lstStyle/>
                    <a:p>
                      <a:pPr marL="51435">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1435">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1435">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cap="flat" cmpd="sng" algn="ctr">
                      <a:solidFill>
                        <a:srgbClr val="747376"/>
                      </a:solidFill>
                      <a:prstDash val="solid"/>
                      <a:round/>
                      <a:headEnd type="none" w="med" len="med"/>
                      <a:tailEnd type="none" w="med" len="med"/>
                    </a:lnT>
                    <a:lnB w="3175">
                      <a:solidFill>
                        <a:srgbClr val="747376"/>
                      </a:solidFill>
                      <a:prstDash val="solid"/>
                    </a:lnB>
                  </a:tcPr>
                </a:tc>
                <a:tc>
                  <a:txBody>
                    <a:bodyPr/>
                    <a:lstStyle/>
                    <a:p>
                      <a:pPr marL="51435">
                        <a:lnSpc>
                          <a:spcPct val="100000"/>
                        </a:lnSpc>
                        <a:spcBef>
                          <a:spcPts val="165"/>
                        </a:spcBef>
                      </a:pPr>
                      <a:endParaRPr sz="1200" dirty="0">
                        <a:latin typeface="Lato"/>
                        <a:cs typeface="Lato"/>
                      </a:endParaRPr>
                    </a:p>
                  </a:txBody>
                  <a:tcPr marL="0" marR="0" marT="20955" marB="0">
                    <a:lnL w="3175">
                      <a:solidFill>
                        <a:srgbClr val="747376"/>
                      </a:solidFill>
                      <a:prstDash val="solid"/>
                    </a:lnL>
                    <a:lnR w="3175">
                      <a:solidFill>
                        <a:srgbClr val="747376"/>
                      </a:solidFill>
                      <a:prstDash val="solid"/>
                    </a:lnR>
                    <a:lnT w="3175" cap="flat" cmpd="sng" algn="ctr">
                      <a:solidFill>
                        <a:srgbClr val="747376"/>
                      </a:solidFill>
                      <a:prstDash val="solid"/>
                      <a:round/>
                      <a:headEnd type="none" w="med" len="med"/>
                      <a:tailEnd type="none" w="med" len="med"/>
                    </a:lnT>
                    <a:lnB w="3175">
                      <a:solidFill>
                        <a:srgbClr val="747376"/>
                      </a:solidFill>
                      <a:prstDash val="solid"/>
                    </a:lnB>
                  </a:tcPr>
                </a:tc>
                <a:extLst>
                  <a:ext uri="{0D108BD9-81ED-4DB2-BD59-A6C34878D82A}">
                    <a16:rowId xmlns:a16="http://schemas.microsoft.com/office/drawing/2014/main" val="10006"/>
                  </a:ext>
                </a:extLst>
              </a:tr>
            </a:tbl>
          </a:graphicData>
        </a:graphic>
      </p:graphicFrame>
      <p:pic>
        <p:nvPicPr>
          <p:cNvPr id="5" name="object 6">
            <a:extLst>
              <a:ext uri="{FF2B5EF4-FFF2-40B4-BE49-F238E27FC236}">
                <a16:creationId xmlns:a16="http://schemas.microsoft.com/office/drawing/2014/main" id="{FB630FDC-A32E-2427-C47D-FC01155A81F3}"/>
              </a:ext>
            </a:extLst>
          </p:cNvPr>
          <p:cNvPicPr/>
          <p:nvPr/>
        </p:nvPicPr>
        <p:blipFill>
          <a:blip r:embed="rId2" cstate="print"/>
          <a:stretch>
            <a:fillRect/>
          </a:stretch>
        </p:blipFill>
        <p:spPr>
          <a:xfrm>
            <a:off x="1402841" y="1557007"/>
            <a:ext cx="9387522" cy="938390"/>
          </a:xfrm>
          <a:prstGeom prst="rect">
            <a:avLst/>
          </a:prstGeom>
        </p:spPr>
      </p:pic>
      <p:sp>
        <p:nvSpPr>
          <p:cNvPr id="6" name="object 7">
            <a:extLst>
              <a:ext uri="{FF2B5EF4-FFF2-40B4-BE49-F238E27FC236}">
                <a16:creationId xmlns:a16="http://schemas.microsoft.com/office/drawing/2014/main" id="{5F1D2486-47E4-D1C4-1A68-CA3646C69AD2}"/>
              </a:ext>
            </a:extLst>
          </p:cNvPr>
          <p:cNvSpPr txBox="1"/>
          <p:nvPr/>
        </p:nvSpPr>
        <p:spPr>
          <a:xfrm>
            <a:off x="2185866" y="1620136"/>
            <a:ext cx="7929880" cy="756920"/>
          </a:xfrm>
          <a:prstGeom prst="rect">
            <a:avLst/>
          </a:prstGeom>
        </p:spPr>
        <p:txBody>
          <a:bodyPr vert="horz" wrap="square" lIns="0" tIns="12700" rIns="0" bIns="0" rtlCol="0">
            <a:spAutoFit/>
          </a:bodyPr>
          <a:lstStyle/>
          <a:p>
            <a:pPr marL="12700" marR="5080" algn="ctr">
              <a:lnSpc>
                <a:spcPct val="100000"/>
              </a:lnSpc>
              <a:spcBef>
                <a:spcPts val="100"/>
              </a:spcBef>
            </a:pPr>
            <a:r>
              <a:rPr sz="1600" b="1" dirty="0">
                <a:solidFill>
                  <a:srgbClr val="FFFFFF"/>
                </a:solidFill>
                <a:latin typeface="Lato"/>
                <a:cs typeface="Lato"/>
              </a:rPr>
              <a:t>Members</a:t>
            </a:r>
            <a:r>
              <a:rPr sz="1600" b="1" spc="-35" dirty="0">
                <a:solidFill>
                  <a:srgbClr val="FFFFFF"/>
                </a:solidFill>
                <a:latin typeface="Lato"/>
                <a:cs typeface="Lato"/>
              </a:rPr>
              <a:t> </a:t>
            </a:r>
            <a:r>
              <a:rPr sz="1600" b="1" dirty="0">
                <a:solidFill>
                  <a:srgbClr val="FFFFFF"/>
                </a:solidFill>
                <a:latin typeface="Lato"/>
                <a:cs typeface="Lato"/>
              </a:rPr>
              <a:t>are</a:t>
            </a:r>
            <a:r>
              <a:rPr sz="1600" b="1" spc="-40" dirty="0">
                <a:solidFill>
                  <a:srgbClr val="FFFFFF"/>
                </a:solidFill>
                <a:latin typeface="Lato"/>
                <a:cs typeface="Lato"/>
              </a:rPr>
              <a:t> </a:t>
            </a:r>
            <a:r>
              <a:rPr sz="1600" b="1" dirty="0">
                <a:solidFill>
                  <a:srgbClr val="FFFFFF"/>
                </a:solidFill>
                <a:latin typeface="Lato"/>
                <a:cs typeface="Lato"/>
              </a:rPr>
              <a:t>encouraged</a:t>
            </a:r>
            <a:r>
              <a:rPr sz="1600" b="1" spc="-35" dirty="0">
                <a:solidFill>
                  <a:srgbClr val="FFFFFF"/>
                </a:solidFill>
                <a:latin typeface="Lato"/>
                <a:cs typeface="Lato"/>
              </a:rPr>
              <a:t> </a:t>
            </a:r>
            <a:r>
              <a:rPr sz="1600" b="1" dirty="0">
                <a:solidFill>
                  <a:srgbClr val="FFFFFF"/>
                </a:solidFill>
                <a:latin typeface="Lato"/>
                <a:cs typeface="Lato"/>
              </a:rPr>
              <a:t>to</a:t>
            </a:r>
            <a:r>
              <a:rPr sz="1600" b="1" spc="-40" dirty="0">
                <a:solidFill>
                  <a:srgbClr val="FFFFFF"/>
                </a:solidFill>
                <a:latin typeface="Lato"/>
                <a:cs typeface="Lato"/>
              </a:rPr>
              <a:t> </a:t>
            </a:r>
            <a:r>
              <a:rPr sz="1600" b="1" dirty="0">
                <a:solidFill>
                  <a:srgbClr val="FFFFFF"/>
                </a:solidFill>
                <a:latin typeface="Lato"/>
                <a:cs typeface="Lato"/>
              </a:rPr>
              <a:t>select</a:t>
            </a:r>
            <a:r>
              <a:rPr sz="1600" b="1" spc="-35" dirty="0">
                <a:solidFill>
                  <a:srgbClr val="FFFFFF"/>
                </a:solidFill>
                <a:latin typeface="Lato"/>
                <a:cs typeface="Lato"/>
              </a:rPr>
              <a:t> </a:t>
            </a:r>
            <a:r>
              <a:rPr sz="1600" b="1" dirty="0">
                <a:solidFill>
                  <a:srgbClr val="FFFFFF"/>
                </a:solidFill>
                <a:latin typeface="Lato"/>
                <a:cs typeface="Lato"/>
              </a:rPr>
              <a:t>an</a:t>
            </a:r>
            <a:r>
              <a:rPr sz="1600" b="1" spc="-40" dirty="0">
                <a:solidFill>
                  <a:srgbClr val="FFFFFF"/>
                </a:solidFill>
                <a:latin typeface="Lato"/>
                <a:cs typeface="Lato"/>
              </a:rPr>
              <a:t> </a:t>
            </a:r>
            <a:r>
              <a:rPr sz="1600" b="1" dirty="0">
                <a:solidFill>
                  <a:srgbClr val="FFFFFF"/>
                </a:solidFill>
                <a:latin typeface="Lato"/>
                <a:cs typeface="Lato"/>
              </a:rPr>
              <a:t>option</a:t>
            </a:r>
            <a:r>
              <a:rPr sz="1600" b="1" spc="-35" dirty="0">
                <a:solidFill>
                  <a:srgbClr val="FFFFFF"/>
                </a:solidFill>
                <a:latin typeface="Lato"/>
                <a:cs typeface="Lato"/>
              </a:rPr>
              <a:t> </a:t>
            </a:r>
            <a:r>
              <a:rPr sz="1600" b="1" dirty="0">
                <a:solidFill>
                  <a:srgbClr val="FFFFFF"/>
                </a:solidFill>
                <a:latin typeface="Lato"/>
                <a:cs typeface="Lato"/>
              </a:rPr>
              <a:t>within</a:t>
            </a:r>
            <a:r>
              <a:rPr sz="1600" b="1" spc="-40" dirty="0">
                <a:solidFill>
                  <a:srgbClr val="FFFFFF"/>
                </a:solidFill>
                <a:latin typeface="Lato"/>
                <a:cs typeface="Lato"/>
              </a:rPr>
              <a:t> </a:t>
            </a:r>
            <a:r>
              <a:rPr sz="1600" b="1" dirty="0">
                <a:solidFill>
                  <a:srgbClr val="FFFFFF"/>
                </a:solidFill>
                <a:latin typeface="Lato"/>
                <a:cs typeface="Lato"/>
              </a:rPr>
              <a:t>the</a:t>
            </a:r>
            <a:r>
              <a:rPr sz="1600" b="1" spc="-40" dirty="0">
                <a:solidFill>
                  <a:srgbClr val="FFFFFF"/>
                </a:solidFill>
                <a:latin typeface="Lato"/>
                <a:cs typeface="Lato"/>
              </a:rPr>
              <a:t> </a:t>
            </a:r>
            <a:r>
              <a:rPr sz="1600" b="1" dirty="0">
                <a:solidFill>
                  <a:srgbClr val="FFFFFF"/>
                </a:solidFill>
                <a:latin typeface="Lato"/>
                <a:cs typeface="Lato"/>
              </a:rPr>
              <a:t>Sizwe</a:t>
            </a:r>
            <a:r>
              <a:rPr sz="1600" b="1" spc="-40" dirty="0">
                <a:solidFill>
                  <a:srgbClr val="FFFFFF"/>
                </a:solidFill>
                <a:latin typeface="Lato"/>
                <a:cs typeface="Lato"/>
              </a:rPr>
              <a:t> </a:t>
            </a:r>
            <a:r>
              <a:rPr sz="1600" b="1" dirty="0">
                <a:solidFill>
                  <a:srgbClr val="FFFFFF"/>
                </a:solidFill>
                <a:latin typeface="Lato"/>
                <a:cs typeface="Lato"/>
              </a:rPr>
              <a:t>Hosmed</a:t>
            </a:r>
            <a:r>
              <a:rPr sz="1600" b="1" spc="-35" dirty="0">
                <a:solidFill>
                  <a:srgbClr val="FFFFFF"/>
                </a:solidFill>
                <a:latin typeface="Lato"/>
                <a:cs typeface="Lato"/>
              </a:rPr>
              <a:t> </a:t>
            </a:r>
            <a:r>
              <a:rPr sz="1600" b="1" dirty="0">
                <a:solidFill>
                  <a:srgbClr val="FFFFFF"/>
                </a:solidFill>
                <a:latin typeface="Lato"/>
                <a:cs typeface="Lato"/>
              </a:rPr>
              <a:t>product</a:t>
            </a:r>
            <a:r>
              <a:rPr sz="1600" b="1" spc="-35" dirty="0">
                <a:solidFill>
                  <a:srgbClr val="FFFFFF"/>
                </a:solidFill>
                <a:latin typeface="Lato"/>
                <a:cs typeface="Lato"/>
              </a:rPr>
              <a:t> </a:t>
            </a:r>
            <a:r>
              <a:rPr sz="1600" b="1" spc="-10" dirty="0">
                <a:solidFill>
                  <a:srgbClr val="FFFFFF"/>
                </a:solidFill>
                <a:latin typeface="Lato"/>
                <a:cs typeface="Lato"/>
              </a:rPr>
              <a:t>offering, </a:t>
            </a:r>
            <a:r>
              <a:rPr sz="1600" b="1" dirty="0">
                <a:solidFill>
                  <a:srgbClr val="FFFFFF"/>
                </a:solidFill>
                <a:latin typeface="Lato"/>
                <a:cs typeface="Lato"/>
              </a:rPr>
              <a:t>that</a:t>
            </a:r>
            <a:r>
              <a:rPr sz="1600" b="1" spc="-45" dirty="0">
                <a:solidFill>
                  <a:srgbClr val="FFFFFF"/>
                </a:solidFill>
                <a:latin typeface="Lato"/>
                <a:cs typeface="Lato"/>
              </a:rPr>
              <a:t> </a:t>
            </a:r>
            <a:r>
              <a:rPr sz="1600" b="1" dirty="0">
                <a:solidFill>
                  <a:srgbClr val="FFFFFF"/>
                </a:solidFill>
                <a:latin typeface="Lato"/>
                <a:cs typeface="Lato"/>
              </a:rPr>
              <a:t>best</a:t>
            </a:r>
            <a:r>
              <a:rPr sz="1600" b="1" spc="-40" dirty="0">
                <a:solidFill>
                  <a:srgbClr val="FFFFFF"/>
                </a:solidFill>
                <a:latin typeface="Lato"/>
                <a:cs typeface="Lato"/>
              </a:rPr>
              <a:t> </a:t>
            </a:r>
            <a:r>
              <a:rPr sz="1600" b="1" dirty="0">
                <a:solidFill>
                  <a:srgbClr val="FFFFFF"/>
                </a:solidFill>
                <a:latin typeface="Lato"/>
                <a:cs typeface="Lato"/>
              </a:rPr>
              <a:t>suits</a:t>
            </a:r>
            <a:r>
              <a:rPr sz="1600" b="1" spc="235" dirty="0">
                <a:solidFill>
                  <a:srgbClr val="FFFFFF"/>
                </a:solidFill>
                <a:latin typeface="Lato"/>
                <a:cs typeface="Lato"/>
              </a:rPr>
              <a:t> </a:t>
            </a:r>
            <a:r>
              <a:rPr sz="1600" b="1" dirty="0">
                <a:solidFill>
                  <a:srgbClr val="FFFFFF"/>
                </a:solidFill>
                <a:latin typeface="Lato"/>
                <a:cs typeface="Lato"/>
              </a:rPr>
              <a:t>their</a:t>
            </a:r>
            <a:r>
              <a:rPr sz="1600" b="1" spc="-45" dirty="0">
                <a:solidFill>
                  <a:srgbClr val="FFFFFF"/>
                </a:solidFill>
                <a:latin typeface="Lato"/>
                <a:cs typeface="Lato"/>
              </a:rPr>
              <a:t> </a:t>
            </a:r>
            <a:r>
              <a:rPr sz="1600" b="1" dirty="0">
                <a:solidFill>
                  <a:srgbClr val="FFFFFF"/>
                </a:solidFill>
                <a:latin typeface="Lato"/>
                <a:cs typeface="Lato"/>
              </a:rPr>
              <a:t>financial</a:t>
            </a:r>
            <a:r>
              <a:rPr sz="1600" b="1" spc="-40" dirty="0">
                <a:solidFill>
                  <a:srgbClr val="FFFFFF"/>
                </a:solidFill>
                <a:latin typeface="Lato"/>
                <a:cs typeface="Lato"/>
              </a:rPr>
              <a:t> </a:t>
            </a:r>
            <a:r>
              <a:rPr sz="1600" b="1" dirty="0">
                <a:solidFill>
                  <a:srgbClr val="FFFFFF"/>
                </a:solidFill>
                <a:latin typeface="Lato"/>
                <a:cs typeface="Lato"/>
              </a:rPr>
              <a:t>and</a:t>
            </a:r>
            <a:r>
              <a:rPr sz="1600" b="1" spc="-40" dirty="0">
                <a:solidFill>
                  <a:srgbClr val="FFFFFF"/>
                </a:solidFill>
                <a:latin typeface="Lato"/>
                <a:cs typeface="Lato"/>
              </a:rPr>
              <a:t> </a:t>
            </a:r>
            <a:r>
              <a:rPr sz="1600" b="1" dirty="0">
                <a:solidFill>
                  <a:srgbClr val="FFFFFF"/>
                </a:solidFill>
                <a:latin typeface="Lato"/>
                <a:cs typeface="Lato"/>
              </a:rPr>
              <a:t>health</a:t>
            </a:r>
            <a:r>
              <a:rPr sz="1600" b="1" spc="-45" dirty="0">
                <a:solidFill>
                  <a:srgbClr val="FFFFFF"/>
                </a:solidFill>
                <a:latin typeface="Lato"/>
                <a:cs typeface="Lato"/>
              </a:rPr>
              <a:t> </a:t>
            </a:r>
            <a:r>
              <a:rPr sz="1600" b="1" dirty="0">
                <a:solidFill>
                  <a:srgbClr val="FFFFFF"/>
                </a:solidFill>
                <a:latin typeface="Lato"/>
                <a:cs typeface="Lato"/>
              </a:rPr>
              <a:t>benefit</a:t>
            </a:r>
            <a:r>
              <a:rPr sz="1600" b="1" spc="-40" dirty="0">
                <a:solidFill>
                  <a:srgbClr val="FFFFFF"/>
                </a:solidFill>
                <a:latin typeface="Lato"/>
                <a:cs typeface="Lato"/>
              </a:rPr>
              <a:t> </a:t>
            </a:r>
            <a:r>
              <a:rPr sz="1600" b="1" spc="-10" dirty="0">
                <a:solidFill>
                  <a:srgbClr val="FFFFFF"/>
                </a:solidFill>
                <a:latin typeface="Lato"/>
                <a:cs typeface="Lato"/>
              </a:rPr>
              <a:t>needs.</a:t>
            </a:r>
            <a:endParaRPr sz="1600">
              <a:latin typeface="Lato"/>
              <a:cs typeface="Lato"/>
            </a:endParaRPr>
          </a:p>
          <a:p>
            <a:pPr algn="ctr">
              <a:lnSpc>
                <a:spcPct val="100000"/>
              </a:lnSpc>
            </a:pPr>
            <a:r>
              <a:rPr sz="1600" b="1" dirty="0">
                <a:solidFill>
                  <a:srgbClr val="FFFFFF"/>
                </a:solidFill>
                <a:latin typeface="Lato"/>
                <a:cs typeface="Lato"/>
              </a:rPr>
              <a:t>View</a:t>
            </a:r>
            <a:r>
              <a:rPr sz="1600" b="1" spc="-25" dirty="0">
                <a:solidFill>
                  <a:srgbClr val="FFFFFF"/>
                </a:solidFill>
                <a:latin typeface="Lato"/>
                <a:cs typeface="Lato"/>
              </a:rPr>
              <a:t> </a:t>
            </a:r>
            <a:r>
              <a:rPr sz="1600" b="1" dirty="0">
                <a:solidFill>
                  <a:srgbClr val="FFFFFF"/>
                </a:solidFill>
                <a:latin typeface="Lato"/>
                <a:cs typeface="Lato"/>
              </a:rPr>
              <a:t>full</a:t>
            </a:r>
            <a:r>
              <a:rPr sz="1600" b="1" spc="-20" dirty="0">
                <a:solidFill>
                  <a:srgbClr val="FFFFFF"/>
                </a:solidFill>
                <a:latin typeface="Lato"/>
                <a:cs typeface="Lato"/>
              </a:rPr>
              <a:t> </a:t>
            </a:r>
            <a:r>
              <a:rPr sz="1600" b="1" dirty="0">
                <a:solidFill>
                  <a:srgbClr val="FFFFFF"/>
                </a:solidFill>
                <a:latin typeface="Lato"/>
                <a:cs typeface="Lato"/>
              </a:rPr>
              <a:t>benefit</a:t>
            </a:r>
            <a:r>
              <a:rPr sz="1600" b="1" spc="-25" dirty="0">
                <a:solidFill>
                  <a:srgbClr val="FFFFFF"/>
                </a:solidFill>
                <a:latin typeface="Lato"/>
                <a:cs typeface="Lato"/>
              </a:rPr>
              <a:t> </a:t>
            </a:r>
            <a:r>
              <a:rPr sz="1600" b="1" dirty="0">
                <a:solidFill>
                  <a:srgbClr val="FFFFFF"/>
                </a:solidFill>
                <a:latin typeface="Lato"/>
                <a:cs typeface="Lato"/>
              </a:rPr>
              <a:t>guide</a:t>
            </a:r>
            <a:r>
              <a:rPr sz="1600" b="1" spc="-25" dirty="0">
                <a:solidFill>
                  <a:srgbClr val="FFFFFF"/>
                </a:solidFill>
                <a:latin typeface="Lato"/>
                <a:cs typeface="Lato"/>
              </a:rPr>
              <a:t> </a:t>
            </a:r>
            <a:r>
              <a:rPr sz="1600" b="1" dirty="0">
                <a:solidFill>
                  <a:srgbClr val="FFFFFF"/>
                </a:solidFill>
                <a:latin typeface="Lato"/>
                <a:cs typeface="Lato"/>
              </a:rPr>
              <a:t>at</a:t>
            </a:r>
            <a:r>
              <a:rPr sz="1600" b="1" spc="-20" dirty="0">
                <a:solidFill>
                  <a:srgbClr val="FFFFFF"/>
                </a:solidFill>
                <a:latin typeface="Lato"/>
                <a:cs typeface="Lato"/>
              </a:rPr>
              <a:t> </a:t>
            </a:r>
            <a:r>
              <a:rPr sz="1600" b="1" spc="-10" dirty="0">
                <a:solidFill>
                  <a:srgbClr val="FFFFFF"/>
                </a:solidFill>
                <a:latin typeface="Lato"/>
                <a:cs typeface="Lato"/>
                <a:hlinkClick r:id="rId3"/>
              </a:rPr>
              <a:t>www.sizwehosmed.co.za</a:t>
            </a:r>
            <a:endParaRPr sz="1600">
              <a:latin typeface="Lato"/>
              <a:cs typeface="Lato"/>
            </a:endParaRPr>
          </a:p>
        </p:txBody>
      </p:sp>
      <p:sp>
        <p:nvSpPr>
          <p:cNvPr id="7" name="object 11">
            <a:extLst>
              <a:ext uri="{FF2B5EF4-FFF2-40B4-BE49-F238E27FC236}">
                <a16:creationId xmlns:a16="http://schemas.microsoft.com/office/drawing/2014/main" id="{2DE4B1FE-B485-4F09-E973-6B9A2A7D5B75}"/>
              </a:ext>
            </a:extLst>
          </p:cNvPr>
          <p:cNvSpPr txBox="1"/>
          <p:nvPr/>
        </p:nvSpPr>
        <p:spPr>
          <a:xfrm>
            <a:off x="2321900" y="6449497"/>
            <a:ext cx="9448800" cy="162560"/>
          </a:xfrm>
          <a:prstGeom prst="rect">
            <a:avLst/>
          </a:prstGeom>
        </p:spPr>
        <p:txBody>
          <a:bodyPr vert="horz" wrap="square" lIns="0" tIns="10795" rIns="0" bIns="0" rtlCol="0">
            <a:spAutoFit/>
          </a:bodyPr>
          <a:lstStyle/>
          <a:p>
            <a:pPr marL="12700">
              <a:lnSpc>
                <a:spcPct val="100000"/>
              </a:lnSpc>
              <a:spcBef>
                <a:spcPts val="85"/>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a:latin typeface="Lato"/>
              <a:cs typeface="Lato"/>
            </a:endParaRPr>
          </a:p>
        </p:txBody>
      </p:sp>
    </p:spTree>
    <p:extLst>
      <p:ext uri="{BB962C8B-B14F-4D97-AF65-F5344CB8AC3E}">
        <p14:creationId xmlns:p14="http://schemas.microsoft.com/office/powerpoint/2010/main" val="861444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1FD6B-757B-7D72-F94F-CBE260C30DCF}"/>
              </a:ext>
            </a:extLst>
          </p:cNvPr>
          <p:cNvSpPr>
            <a:spLocks noGrp="1"/>
          </p:cNvSpPr>
          <p:nvPr>
            <p:ph type="title"/>
          </p:nvPr>
        </p:nvSpPr>
        <p:spPr/>
        <p:txBody>
          <a:bodyPr/>
          <a:lstStyle/>
          <a:p>
            <a:r>
              <a:rPr lang="en-US" dirty="0"/>
              <a:t>CONTRIBUTION TABLES 2025</a:t>
            </a:r>
          </a:p>
        </p:txBody>
      </p:sp>
      <p:graphicFrame>
        <p:nvGraphicFramePr>
          <p:cNvPr id="3" name="object 3">
            <a:extLst>
              <a:ext uri="{FF2B5EF4-FFF2-40B4-BE49-F238E27FC236}">
                <a16:creationId xmlns:a16="http://schemas.microsoft.com/office/drawing/2014/main" id="{55DFBF1C-6E10-C49D-63C0-872BBB25E134}"/>
              </a:ext>
            </a:extLst>
          </p:cNvPr>
          <p:cNvGraphicFramePr>
            <a:graphicFrameLocks noGrp="1"/>
          </p:cNvGraphicFramePr>
          <p:nvPr>
            <p:extLst>
              <p:ext uri="{D42A27DB-BD31-4B8C-83A1-F6EECF244321}">
                <p14:modId xmlns:p14="http://schemas.microsoft.com/office/powerpoint/2010/main" val="249113995"/>
              </p:ext>
            </p:extLst>
          </p:nvPr>
        </p:nvGraphicFramePr>
        <p:xfrm>
          <a:off x="1124605" y="1754999"/>
          <a:ext cx="9905365" cy="4110777"/>
        </p:xfrm>
        <a:graphic>
          <a:graphicData uri="http://schemas.openxmlformats.org/drawingml/2006/table">
            <a:tbl>
              <a:tblPr firstRow="1" bandRow="1">
                <a:tableStyleId>{2D5ABB26-0587-4C30-8999-92F81FD0307C}</a:tableStyleId>
              </a:tblPr>
              <a:tblGrid>
                <a:gridCol w="3647440">
                  <a:extLst>
                    <a:ext uri="{9D8B030D-6E8A-4147-A177-3AD203B41FA5}">
                      <a16:colId xmlns:a16="http://schemas.microsoft.com/office/drawing/2014/main" val="20000"/>
                    </a:ext>
                  </a:extLst>
                </a:gridCol>
                <a:gridCol w="2085975">
                  <a:extLst>
                    <a:ext uri="{9D8B030D-6E8A-4147-A177-3AD203B41FA5}">
                      <a16:colId xmlns:a16="http://schemas.microsoft.com/office/drawing/2014/main" val="20001"/>
                    </a:ext>
                  </a:extLst>
                </a:gridCol>
                <a:gridCol w="2085975">
                  <a:extLst>
                    <a:ext uri="{9D8B030D-6E8A-4147-A177-3AD203B41FA5}">
                      <a16:colId xmlns:a16="http://schemas.microsoft.com/office/drawing/2014/main" val="20002"/>
                    </a:ext>
                  </a:extLst>
                </a:gridCol>
                <a:gridCol w="2085975">
                  <a:extLst>
                    <a:ext uri="{9D8B030D-6E8A-4147-A177-3AD203B41FA5}">
                      <a16:colId xmlns:a16="http://schemas.microsoft.com/office/drawing/2014/main" val="20003"/>
                    </a:ext>
                  </a:extLst>
                </a:gridCol>
              </a:tblGrid>
              <a:tr h="460449">
                <a:tc>
                  <a:txBody>
                    <a:bodyPr/>
                    <a:lstStyle/>
                    <a:p>
                      <a:pPr marL="50800">
                        <a:lnSpc>
                          <a:spcPct val="100000"/>
                        </a:lnSpc>
                        <a:spcBef>
                          <a:spcPts val="165"/>
                        </a:spcBef>
                      </a:pPr>
                      <a:r>
                        <a:rPr sz="1200" b="1" spc="-20" dirty="0">
                          <a:solidFill>
                            <a:srgbClr val="FFFFFF"/>
                          </a:solidFill>
                          <a:latin typeface="Lato"/>
                          <a:cs typeface="Lato"/>
                        </a:rPr>
                        <a:t>Plan</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b="1" spc="-10" dirty="0">
                          <a:solidFill>
                            <a:srgbClr val="FFFFFF"/>
                          </a:solidFill>
                          <a:latin typeface="Lato"/>
                          <a:cs typeface="Lato"/>
                        </a:rPr>
                        <a:t>Member</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b="1" spc="-10" dirty="0">
                          <a:solidFill>
                            <a:srgbClr val="FFFFFF"/>
                          </a:solidFill>
                          <a:latin typeface="Lato"/>
                          <a:cs typeface="Lato"/>
                        </a:rPr>
                        <a:t>Adult</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tc>
                  <a:txBody>
                    <a:bodyPr/>
                    <a:lstStyle/>
                    <a:p>
                      <a:pPr marL="50800">
                        <a:lnSpc>
                          <a:spcPct val="100000"/>
                        </a:lnSpc>
                        <a:spcBef>
                          <a:spcPts val="165"/>
                        </a:spcBef>
                      </a:pPr>
                      <a:r>
                        <a:rPr sz="1200" b="1" spc="-10" dirty="0">
                          <a:solidFill>
                            <a:srgbClr val="FFFFFF"/>
                          </a:solidFill>
                          <a:latin typeface="Lato"/>
                          <a:cs typeface="Lato"/>
                        </a:rPr>
                        <a:t>Child</a:t>
                      </a:r>
                      <a:endParaRPr sz="1200">
                        <a:latin typeface="Lato"/>
                        <a:cs typeface="Lato"/>
                      </a:endParaRPr>
                    </a:p>
                  </a:txBody>
                  <a:tcPr marL="0" marR="0" marT="20955" marB="0">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7EBE42"/>
                    </a:solidFill>
                  </a:tcPr>
                </a:tc>
                <a:extLst>
                  <a:ext uri="{0D108BD9-81ED-4DB2-BD59-A6C34878D82A}">
                    <a16:rowId xmlns:a16="http://schemas.microsoft.com/office/drawing/2014/main" val="10000"/>
                  </a:ext>
                </a:extLst>
              </a:tr>
              <a:tr h="456291">
                <a:tc>
                  <a:txBody>
                    <a:bodyPr/>
                    <a:lstStyle/>
                    <a:p>
                      <a:pPr marL="50800">
                        <a:lnSpc>
                          <a:spcPct val="100000"/>
                        </a:lnSpc>
                        <a:spcBef>
                          <a:spcPts val="165"/>
                        </a:spcBef>
                      </a:pPr>
                      <a:r>
                        <a:rPr sz="1200" b="1" dirty="0">
                          <a:latin typeface="Lato"/>
                          <a:cs typeface="Lato"/>
                        </a:rPr>
                        <a:t>Essential</a:t>
                      </a:r>
                      <a:r>
                        <a:rPr sz="1200" b="1" spc="-15" dirty="0">
                          <a:latin typeface="Lato"/>
                          <a:cs typeface="Lato"/>
                        </a:rPr>
                        <a:t> </a:t>
                      </a:r>
                      <a:r>
                        <a:rPr sz="1200" b="1" dirty="0">
                          <a:latin typeface="Lato"/>
                          <a:cs typeface="Lato"/>
                        </a:rPr>
                        <a:t>Copper</a:t>
                      </a:r>
                      <a:r>
                        <a:rPr sz="1200" b="1" spc="-15" dirty="0">
                          <a:latin typeface="Lato"/>
                          <a:cs typeface="Lato"/>
                        </a:rPr>
                        <a:t> </a:t>
                      </a:r>
                      <a:r>
                        <a:rPr sz="1200" b="1" spc="-20" dirty="0">
                          <a:latin typeface="Lato"/>
                          <a:cs typeface="Lato"/>
                        </a:rPr>
                        <a:t>Plan</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C27B28"/>
                    </a:solidFill>
                  </a:tcPr>
                </a:tc>
                <a:tc>
                  <a:txBody>
                    <a:bodyPr/>
                    <a:lstStyle/>
                    <a:p>
                      <a:pPr marL="50800" algn="ctr">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023</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gn="ctr">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023</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gn="ctr">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046</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1"/>
                  </a:ext>
                </a:extLst>
              </a:tr>
              <a:tr h="456291">
                <a:tc>
                  <a:txBody>
                    <a:bodyPr/>
                    <a:lstStyle/>
                    <a:p>
                      <a:pPr marL="50800">
                        <a:lnSpc>
                          <a:spcPct val="100000"/>
                        </a:lnSpc>
                        <a:spcBef>
                          <a:spcPts val="165"/>
                        </a:spcBef>
                      </a:pPr>
                      <a:r>
                        <a:rPr sz="1200" b="1" dirty="0">
                          <a:latin typeface="Lato"/>
                          <a:cs typeface="Lato"/>
                        </a:rPr>
                        <a:t>Access</a:t>
                      </a:r>
                      <a:r>
                        <a:rPr sz="1200" b="1" spc="-40" dirty="0">
                          <a:latin typeface="Lato"/>
                          <a:cs typeface="Lato"/>
                        </a:rPr>
                        <a:t> </a:t>
                      </a:r>
                      <a:r>
                        <a:rPr sz="1200" b="1" spc="-20" dirty="0">
                          <a:latin typeface="Lato"/>
                          <a:cs typeface="Lato"/>
                        </a:rPr>
                        <a:t>Core</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C7C8CA"/>
                    </a:solidFill>
                  </a:tcPr>
                </a:tc>
                <a:tc>
                  <a:txBody>
                    <a:bodyPr/>
                    <a:lstStyle/>
                    <a:p>
                      <a:pPr marL="50800" algn="ctr">
                        <a:lnSpc>
                          <a:spcPct val="100000"/>
                        </a:lnSpc>
                        <a:spcBef>
                          <a:spcPts val="165"/>
                        </a:spcBef>
                      </a:pPr>
                      <a:r>
                        <a:rPr sz="1200" b="1" dirty="0">
                          <a:latin typeface="Lato"/>
                          <a:cs typeface="Lato"/>
                        </a:rPr>
                        <a:t>R2</a:t>
                      </a:r>
                      <a:r>
                        <a:rPr sz="1200" b="1" spc="-15" dirty="0">
                          <a:latin typeface="Lato"/>
                          <a:cs typeface="Lato"/>
                        </a:rPr>
                        <a:t> </a:t>
                      </a:r>
                      <a:r>
                        <a:rPr sz="1200" b="1" spc="-25" dirty="0">
                          <a:latin typeface="Lato"/>
                          <a:cs typeface="Lato"/>
                        </a:rPr>
                        <a:t>636</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gn="ctr">
                        <a:lnSpc>
                          <a:spcPct val="100000"/>
                        </a:lnSpc>
                        <a:spcBef>
                          <a:spcPts val="165"/>
                        </a:spcBef>
                      </a:pPr>
                      <a:r>
                        <a:rPr sz="1200" b="1" dirty="0">
                          <a:latin typeface="Lato"/>
                          <a:cs typeface="Lato"/>
                        </a:rPr>
                        <a:t>R2</a:t>
                      </a:r>
                      <a:r>
                        <a:rPr sz="1200" b="1" spc="-15" dirty="0">
                          <a:latin typeface="Lato"/>
                          <a:cs typeface="Lato"/>
                        </a:rPr>
                        <a:t> </a:t>
                      </a:r>
                      <a:r>
                        <a:rPr sz="1200" b="1" spc="-25" dirty="0">
                          <a:latin typeface="Lato"/>
                          <a:cs typeface="Lato"/>
                        </a:rPr>
                        <a:t>273</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gn="ctr">
                        <a:lnSpc>
                          <a:spcPct val="100000"/>
                        </a:lnSpc>
                        <a:spcBef>
                          <a:spcPts val="165"/>
                        </a:spcBef>
                      </a:pPr>
                      <a:r>
                        <a:rPr sz="1200" b="1" spc="-20" dirty="0">
                          <a:latin typeface="Lato"/>
                          <a:cs typeface="Lato"/>
                        </a:rPr>
                        <a:t>R530</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2"/>
                  </a:ext>
                </a:extLst>
              </a:tr>
              <a:tr h="456291">
                <a:tc>
                  <a:txBody>
                    <a:bodyPr/>
                    <a:lstStyle/>
                    <a:p>
                      <a:pPr marL="50800">
                        <a:lnSpc>
                          <a:spcPct val="100000"/>
                        </a:lnSpc>
                        <a:spcBef>
                          <a:spcPts val="165"/>
                        </a:spcBef>
                      </a:pPr>
                      <a:r>
                        <a:rPr sz="1200" b="1" dirty="0">
                          <a:latin typeface="Lato"/>
                          <a:cs typeface="Lato"/>
                        </a:rPr>
                        <a:t>Access</a:t>
                      </a:r>
                      <a:r>
                        <a:rPr sz="1200" b="1" spc="-40" dirty="0">
                          <a:latin typeface="Lato"/>
                          <a:cs typeface="Lato"/>
                        </a:rPr>
                        <a:t> </a:t>
                      </a:r>
                      <a:r>
                        <a:rPr sz="1200" b="1" spc="-10" dirty="0">
                          <a:latin typeface="Lato"/>
                          <a:cs typeface="Lato"/>
                        </a:rPr>
                        <a:t>Saver</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9A9C9D"/>
                    </a:solidFill>
                  </a:tcPr>
                </a:tc>
                <a:tc>
                  <a:txBody>
                    <a:bodyPr/>
                    <a:lstStyle/>
                    <a:p>
                      <a:pPr marL="50800" algn="ctr">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371</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gn="ctr">
                        <a:lnSpc>
                          <a:spcPct val="100000"/>
                        </a:lnSpc>
                        <a:spcBef>
                          <a:spcPts val="165"/>
                        </a:spcBef>
                      </a:pPr>
                      <a:r>
                        <a:rPr sz="1200" b="1" dirty="0">
                          <a:latin typeface="Lato"/>
                          <a:cs typeface="Lato"/>
                        </a:rPr>
                        <a:t>R2</a:t>
                      </a:r>
                      <a:r>
                        <a:rPr sz="1200" b="1" spc="-15" dirty="0">
                          <a:latin typeface="Lato"/>
                          <a:cs typeface="Lato"/>
                        </a:rPr>
                        <a:t> </a:t>
                      </a:r>
                      <a:r>
                        <a:rPr sz="1200" b="1" spc="-25" dirty="0">
                          <a:latin typeface="Lato"/>
                          <a:cs typeface="Lato"/>
                        </a:rPr>
                        <a:t>911</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0800" algn="ctr">
                        <a:lnSpc>
                          <a:spcPct val="100000"/>
                        </a:lnSpc>
                        <a:spcBef>
                          <a:spcPts val="165"/>
                        </a:spcBef>
                      </a:pPr>
                      <a:r>
                        <a:rPr sz="1200" b="1" spc="-20" dirty="0">
                          <a:latin typeface="Lato"/>
                          <a:cs typeface="Lato"/>
                        </a:rPr>
                        <a:t>R676</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3"/>
                  </a:ext>
                </a:extLst>
              </a:tr>
              <a:tr h="456291">
                <a:tc>
                  <a:txBody>
                    <a:bodyPr/>
                    <a:lstStyle/>
                    <a:p>
                      <a:pPr marL="50800">
                        <a:lnSpc>
                          <a:spcPct val="100000"/>
                        </a:lnSpc>
                        <a:spcBef>
                          <a:spcPts val="165"/>
                        </a:spcBef>
                      </a:pPr>
                      <a:r>
                        <a:rPr sz="1200" b="1" dirty="0">
                          <a:latin typeface="Lato"/>
                          <a:cs typeface="Lato"/>
                        </a:rPr>
                        <a:t>Gold</a:t>
                      </a:r>
                      <a:r>
                        <a:rPr sz="1200" b="1" spc="-35" dirty="0">
                          <a:latin typeface="Lato"/>
                          <a:cs typeface="Lato"/>
                        </a:rPr>
                        <a:t> </a:t>
                      </a:r>
                      <a:r>
                        <a:rPr sz="1200" b="1" dirty="0">
                          <a:latin typeface="Lato"/>
                          <a:cs typeface="Lato"/>
                        </a:rPr>
                        <a:t>Ascend</a:t>
                      </a:r>
                      <a:r>
                        <a:rPr sz="1200" b="1" spc="-35" dirty="0">
                          <a:latin typeface="Lato"/>
                          <a:cs typeface="Lato"/>
                        </a:rPr>
                        <a:t> </a:t>
                      </a:r>
                      <a:r>
                        <a:rPr sz="1200" b="1" spc="-20" dirty="0">
                          <a:latin typeface="Lato"/>
                          <a:cs typeface="Lato"/>
                        </a:rPr>
                        <a:t>Plan</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A28E57"/>
                    </a:solidFill>
                  </a:tcPr>
                </a:tc>
                <a:tc>
                  <a:txBody>
                    <a:bodyPr/>
                    <a:lstStyle/>
                    <a:p>
                      <a:pPr marL="51435" algn="ctr">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726</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1435" algn="ctr">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578</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1435" algn="ctr">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029</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4"/>
                  </a:ext>
                </a:extLst>
              </a:tr>
              <a:tr h="456291">
                <a:tc>
                  <a:txBody>
                    <a:bodyPr/>
                    <a:lstStyle/>
                    <a:p>
                      <a:pPr marL="51435">
                        <a:lnSpc>
                          <a:spcPct val="100000"/>
                        </a:lnSpc>
                        <a:spcBef>
                          <a:spcPts val="165"/>
                        </a:spcBef>
                      </a:pPr>
                      <a:r>
                        <a:rPr sz="1200" b="1" dirty="0">
                          <a:latin typeface="Lato"/>
                          <a:cs typeface="Lato"/>
                        </a:rPr>
                        <a:t>Gold</a:t>
                      </a:r>
                      <a:r>
                        <a:rPr sz="1200" b="1" spc="-35" dirty="0">
                          <a:latin typeface="Lato"/>
                          <a:cs typeface="Lato"/>
                        </a:rPr>
                        <a:t> </a:t>
                      </a:r>
                      <a:r>
                        <a:rPr sz="1200" b="1" dirty="0">
                          <a:latin typeface="Lato"/>
                          <a:cs typeface="Lato"/>
                        </a:rPr>
                        <a:t>Ascend</a:t>
                      </a:r>
                      <a:r>
                        <a:rPr sz="1200" b="1" spc="-35" dirty="0">
                          <a:latin typeface="Lato"/>
                          <a:cs typeface="Lato"/>
                        </a:rPr>
                        <a:t> </a:t>
                      </a:r>
                      <a:r>
                        <a:rPr sz="1200" b="1" dirty="0">
                          <a:latin typeface="Lato"/>
                          <a:cs typeface="Lato"/>
                        </a:rPr>
                        <a:t>EDO</a:t>
                      </a:r>
                      <a:r>
                        <a:rPr sz="1200" b="1" spc="-40" dirty="0">
                          <a:latin typeface="Lato"/>
                          <a:cs typeface="Lato"/>
                        </a:rPr>
                        <a:t> </a:t>
                      </a:r>
                      <a:r>
                        <a:rPr sz="1200" b="1" spc="-20" dirty="0">
                          <a:latin typeface="Lato"/>
                          <a:cs typeface="Lato"/>
                        </a:rPr>
                        <a:t>Plan</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A28E57"/>
                    </a:solidFill>
                  </a:tcPr>
                </a:tc>
                <a:tc>
                  <a:txBody>
                    <a:bodyPr/>
                    <a:lstStyle/>
                    <a:p>
                      <a:pPr marL="51435" algn="ctr">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543</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1435" algn="ctr">
                        <a:lnSpc>
                          <a:spcPct val="100000"/>
                        </a:lnSpc>
                        <a:spcBef>
                          <a:spcPts val="165"/>
                        </a:spcBef>
                      </a:pPr>
                      <a:r>
                        <a:rPr sz="1200" b="1" dirty="0">
                          <a:latin typeface="Lato"/>
                          <a:cs typeface="Lato"/>
                        </a:rPr>
                        <a:t>R3</a:t>
                      </a:r>
                      <a:r>
                        <a:rPr sz="1200" b="1" spc="-15" dirty="0">
                          <a:latin typeface="Lato"/>
                          <a:cs typeface="Lato"/>
                        </a:rPr>
                        <a:t> </a:t>
                      </a:r>
                      <a:r>
                        <a:rPr sz="1200" b="1" spc="-25" dirty="0">
                          <a:latin typeface="Lato"/>
                          <a:cs typeface="Lato"/>
                        </a:rPr>
                        <a:t>400</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1435" algn="ctr">
                        <a:lnSpc>
                          <a:spcPct val="100000"/>
                        </a:lnSpc>
                        <a:spcBef>
                          <a:spcPts val="165"/>
                        </a:spcBef>
                      </a:pPr>
                      <a:r>
                        <a:rPr sz="1200" b="1" spc="-20" dirty="0">
                          <a:latin typeface="Lato"/>
                          <a:cs typeface="Lato"/>
                        </a:rPr>
                        <a:t>R976</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5"/>
                  </a:ext>
                </a:extLst>
              </a:tr>
              <a:tr h="456291">
                <a:tc>
                  <a:txBody>
                    <a:bodyPr/>
                    <a:lstStyle/>
                    <a:p>
                      <a:pPr marL="51435">
                        <a:lnSpc>
                          <a:spcPct val="100000"/>
                        </a:lnSpc>
                        <a:spcBef>
                          <a:spcPts val="165"/>
                        </a:spcBef>
                      </a:pPr>
                      <a:r>
                        <a:rPr sz="1200" b="1" spc="-10" dirty="0">
                          <a:latin typeface="Lato"/>
                          <a:cs typeface="Lato"/>
                        </a:rPr>
                        <a:t>Value</a:t>
                      </a:r>
                      <a:r>
                        <a:rPr sz="1200" b="1" spc="-50" dirty="0">
                          <a:latin typeface="Lato"/>
                          <a:cs typeface="Lato"/>
                        </a:rPr>
                        <a:t> </a:t>
                      </a:r>
                      <a:r>
                        <a:rPr sz="1200" b="1" dirty="0">
                          <a:latin typeface="Lato"/>
                          <a:cs typeface="Lato"/>
                        </a:rPr>
                        <a:t>Platinum</a:t>
                      </a:r>
                      <a:r>
                        <a:rPr sz="1200" b="1" spc="-45" dirty="0">
                          <a:latin typeface="Lato"/>
                          <a:cs typeface="Lato"/>
                        </a:rPr>
                        <a:t> </a:t>
                      </a:r>
                      <a:r>
                        <a:rPr sz="1200" b="1" spc="-20" dirty="0">
                          <a:latin typeface="Lato"/>
                          <a:cs typeface="Lato"/>
                        </a:rPr>
                        <a:t>Plan</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E1E8F6"/>
                    </a:solidFill>
                  </a:tcPr>
                </a:tc>
                <a:tc>
                  <a:txBody>
                    <a:bodyPr/>
                    <a:lstStyle/>
                    <a:p>
                      <a:pPr marL="51435" algn="ctr">
                        <a:lnSpc>
                          <a:spcPct val="100000"/>
                        </a:lnSpc>
                        <a:spcBef>
                          <a:spcPts val="165"/>
                        </a:spcBef>
                      </a:pPr>
                      <a:r>
                        <a:rPr sz="1200" b="1" dirty="0">
                          <a:latin typeface="Lato"/>
                          <a:cs typeface="Lato"/>
                        </a:rPr>
                        <a:t>R5</a:t>
                      </a:r>
                      <a:r>
                        <a:rPr sz="1200" b="1" spc="-15" dirty="0">
                          <a:latin typeface="Lato"/>
                          <a:cs typeface="Lato"/>
                        </a:rPr>
                        <a:t> </a:t>
                      </a:r>
                      <a:r>
                        <a:rPr sz="1200" b="1" spc="-25" dirty="0">
                          <a:latin typeface="Lato"/>
                          <a:cs typeface="Lato"/>
                        </a:rPr>
                        <a:t>583</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1435" algn="ctr">
                        <a:lnSpc>
                          <a:spcPct val="100000"/>
                        </a:lnSpc>
                        <a:spcBef>
                          <a:spcPts val="165"/>
                        </a:spcBef>
                      </a:pPr>
                      <a:r>
                        <a:rPr sz="1200" b="1" dirty="0">
                          <a:latin typeface="Lato"/>
                          <a:cs typeface="Lato"/>
                        </a:rPr>
                        <a:t>R5</a:t>
                      </a:r>
                      <a:r>
                        <a:rPr sz="1200" b="1" spc="-15" dirty="0">
                          <a:latin typeface="Lato"/>
                          <a:cs typeface="Lato"/>
                        </a:rPr>
                        <a:t> </a:t>
                      </a:r>
                      <a:r>
                        <a:rPr sz="1200" b="1" spc="-25" dirty="0">
                          <a:latin typeface="Lato"/>
                          <a:cs typeface="Lato"/>
                        </a:rPr>
                        <a:t>242</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1435" algn="ctr">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528</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6"/>
                  </a:ext>
                </a:extLst>
              </a:tr>
              <a:tr h="456291">
                <a:tc>
                  <a:txBody>
                    <a:bodyPr/>
                    <a:lstStyle/>
                    <a:p>
                      <a:pPr marL="51435">
                        <a:lnSpc>
                          <a:spcPct val="100000"/>
                        </a:lnSpc>
                        <a:spcBef>
                          <a:spcPts val="165"/>
                        </a:spcBef>
                      </a:pPr>
                      <a:r>
                        <a:rPr sz="1200" b="1" spc="-10" dirty="0">
                          <a:latin typeface="Lato"/>
                          <a:cs typeface="Lato"/>
                        </a:rPr>
                        <a:t>Value</a:t>
                      </a:r>
                      <a:r>
                        <a:rPr sz="1200" b="1" spc="-50" dirty="0">
                          <a:latin typeface="Lato"/>
                          <a:cs typeface="Lato"/>
                        </a:rPr>
                        <a:t> </a:t>
                      </a:r>
                      <a:r>
                        <a:rPr sz="1200" b="1" dirty="0">
                          <a:latin typeface="Lato"/>
                          <a:cs typeface="Lato"/>
                        </a:rPr>
                        <a:t>Platinum</a:t>
                      </a:r>
                      <a:r>
                        <a:rPr sz="1200" b="1" spc="-45" dirty="0">
                          <a:latin typeface="Lato"/>
                          <a:cs typeface="Lato"/>
                        </a:rPr>
                        <a:t> </a:t>
                      </a:r>
                      <a:r>
                        <a:rPr sz="1200" b="1" spc="-20" dirty="0">
                          <a:latin typeface="Lato"/>
                          <a:cs typeface="Lato"/>
                        </a:rPr>
                        <a:t>Core</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E1E8F6"/>
                    </a:solidFill>
                  </a:tcPr>
                </a:tc>
                <a:tc>
                  <a:txBody>
                    <a:bodyPr/>
                    <a:lstStyle/>
                    <a:p>
                      <a:pPr marL="51435" algn="ctr">
                        <a:lnSpc>
                          <a:spcPct val="100000"/>
                        </a:lnSpc>
                        <a:spcBef>
                          <a:spcPts val="165"/>
                        </a:spcBef>
                      </a:pPr>
                      <a:r>
                        <a:rPr sz="1200" b="1" dirty="0">
                          <a:latin typeface="Lato"/>
                          <a:cs typeface="Lato"/>
                        </a:rPr>
                        <a:t>R5</a:t>
                      </a:r>
                      <a:r>
                        <a:rPr sz="1200" b="1" spc="-15" dirty="0">
                          <a:latin typeface="Lato"/>
                          <a:cs typeface="Lato"/>
                        </a:rPr>
                        <a:t> </a:t>
                      </a:r>
                      <a:r>
                        <a:rPr sz="1200" b="1" spc="-25" dirty="0">
                          <a:latin typeface="Lato"/>
                          <a:cs typeface="Lato"/>
                        </a:rPr>
                        <a:t>306</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1435" algn="ctr">
                        <a:lnSpc>
                          <a:spcPct val="100000"/>
                        </a:lnSpc>
                        <a:spcBef>
                          <a:spcPts val="165"/>
                        </a:spcBef>
                      </a:pPr>
                      <a:r>
                        <a:rPr sz="1200" b="1" dirty="0">
                          <a:latin typeface="Lato"/>
                          <a:cs typeface="Lato"/>
                        </a:rPr>
                        <a:t>R5</a:t>
                      </a:r>
                      <a:r>
                        <a:rPr sz="1200" b="1" spc="-15" dirty="0">
                          <a:latin typeface="Lato"/>
                          <a:cs typeface="Lato"/>
                        </a:rPr>
                        <a:t> </a:t>
                      </a:r>
                      <a:r>
                        <a:rPr sz="1200" b="1" spc="-25" dirty="0">
                          <a:latin typeface="Lato"/>
                          <a:cs typeface="Lato"/>
                        </a:rPr>
                        <a:t>082</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1435" algn="ctr">
                        <a:lnSpc>
                          <a:spcPct val="100000"/>
                        </a:lnSpc>
                        <a:spcBef>
                          <a:spcPts val="165"/>
                        </a:spcBef>
                      </a:pPr>
                      <a:r>
                        <a:rPr sz="1200" b="1" dirty="0">
                          <a:latin typeface="Lato"/>
                          <a:cs typeface="Lato"/>
                        </a:rPr>
                        <a:t>R1</a:t>
                      </a:r>
                      <a:r>
                        <a:rPr sz="1200" b="1" spc="-15" dirty="0">
                          <a:latin typeface="Lato"/>
                          <a:cs typeface="Lato"/>
                        </a:rPr>
                        <a:t> </a:t>
                      </a:r>
                      <a:r>
                        <a:rPr sz="1200" b="1" spc="-25" dirty="0">
                          <a:latin typeface="Lato"/>
                          <a:cs typeface="Lato"/>
                        </a:rPr>
                        <a:t>353</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7"/>
                  </a:ext>
                </a:extLst>
              </a:tr>
              <a:tr h="456291">
                <a:tc>
                  <a:txBody>
                    <a:bodyPr/>
                    <a:lstStyle/>
                    <a:p>
                      <a:pPr marL="51435">
                        <a:lnSpc>
                          <a:spcPct val="100000"/>
                        </a:lnSpc>
                        <a:spcBef>
                          <a:spcPts val="165"/>
                        </a:spcBef>
                      </a:pPr>
                      <a:r>
                        <a:rPr sz="1200" b="1" dirty="0">
                          <a:solidFill>
                            <a:srgbClr val="FFFFFF"/>
                          </a:solidFill>
                          <a:latin typeface="Lato"/>
                          <a:cs typeface="Lato"/>
                        </a:rPr>
                        <a:t>Titanium</a:t>
                      </a:r>
                      <a:r>
                        <a:rPr sz="1200" b="1" spc="-30" dirty="0">
                          <a:solidFill>
                            <a:srgbClr val="FFFFFF"/>
                          </a:solidFill>
                          <a:latin typeface="Lato"/>
                          <a:cs typeface="Lato"/>
                        </a:rPr>
                        <a:t> </a:t>
                      </a:r>
                      <a:r>
                        <a:rPr sz="1200" b="1" spc="-10" dirty="0">
                          <a:solidFill>
                            <a:srgbClr val="FFFFFF"/>
                          </a:solidFill>
                          <a:latin typeface="Lato"/>
                          <a:cs typeface="Lato"/>
                        </a:rPr>
                        <a:t>Executive</a:t>
                      </a:r>
                      <a:r>
                        <a:rPr sz="1200" b="1" spc="-30" dirty="0">
                          <a:solidFill>
                            <a:srgbClr val="FFFFFF"/>
                          </a:solidFill>
                          <a:latin typeface="Lato"/>
                          <a:cs typeface="Lato"/>
                        </a:rPr>
                        <a:t> </a:t>
                      </a:r>
                      <a:r>
                        <a:rPr sz="1200" b="1" spc="-20" dirty="0">
                          <a:solidFill>
                            <a:srgbClr val="FFFFFF"/>
                          </a:solidFill>
                          <a:latin typeface="Lato"/>
                          <a:cs typeface="Lato"/>
                        </a:rPr>
                        <a:t>Plan</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solidFill>
                      <a:srgbClr val="183642"/>
                    </a:solidFill>
                  </a:tcPr>
                </a:tc>
                <a:tc>
                  <a:txBody>
                    <a:bodyPr/>
                    <a:lstStyle/>
                    <a:p>
                      <a:pPr marL="51435" algn="ctr">
                        <a:lnSpc>
                          <a:spcPct val="100000"/>
                        </a:lnSpc>
                        <a:spcBef>
                          <a:spcPts val="165"/>
                        </a:spcBef>
                      </a:pPr>
                      <a:r>
                        <a:rPr sz="1200" b="1" dirty="0">
                          <a:latin typeface="Lato"/>
                          <a:cs typeface="Lato"/>
                        </a:rPr>
                        <a:t>R9</a:t>
                      </a:r>
                      <a:r>
                        <a:rPr sz="1200" b="1" spc="-15" dirty="0">
                          <a:latin typeface="Lato"/>
                          <a:cs typeface="Lato"/>
                        </a:rPr>
                        <a:t> </a:t>
                      </a:r>
                      <a:r>
                        <a:rPr sz="1200" b="1" spc="-25" dirty="0">
                          <a:latin typeface="Lato"/>
                          <a:cs typeface="Lato"/>
                        </a:rPr>
                        <a:t>788</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2069" algn="ctr">
                        <a:lnSpc>
                          <a:spcPct val="100000"/>
                        </a:lnSpc>
                        <a:spcBef>
                          <a:spcPts val="165"/>
                        </a:spcBef>
                      </a:pPr>
                      <a:r>
                        <a:rPr sz="1200" b="1" dirty="0">
                          <a:latin typeface="Lato"/>
                          <a:cs typeface="Lato"/>
                        </a:rPr>
                        <a:t>R8</a:t>
                      </a:r>
                      <a:r>
                        <a:rPr sz="1200" b="1" spc="-15" dirty="0">
                          <a:latin typeface="Lato"/>
                          <a:cs typeface="Lato"/>
                        </a:rPr>
                        <a:t> </a:t>
                      </a:r>
                      <a:r>
                        <a:rPr sz="1200" b="1" spc="-25" dirty="0">
                          <a:latin typeface="Lato"/>
                          <a:cs typeface="Lato"/>
                        </a:rPr>
                        <a:t>661</a:t>
                      </a:r>
                      <a:endParaRPr sz="120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tc>
                  <a:txBody>
                    <a:bodyPr/>
                    <a:lstStyle/>
                    <a:p>
                      <a:pPr marL="52069" algn="ctr">
                        <a:lnSpc>
                          <a:spcPct val="100000"/>
                        </a:lnSpc>
                        <a:spcBef>
                          <a:spcPts val="165"/>
                        </a:spcBef>
                      </a:pPr>
                      <a:r>
                        <a:rPr sz="1200" b="1" dirty="0">
                          <a:latin typeface="Lato"/>
                          <a:cs typeface="Lato"/>
                        </a:rPr>
                        <a:t>R2</a:t>
                      </a:r>
                      <a:r>
                        <a:rPr sz="1200" b="1" spc="-15" dirty="0">
                          <a:latin typeface="Lato"/>
                          <a:cs typeface="Lato"/>
                        </a:rPr>
                        <a:t> </a:t>
                      </a:r>
                      <a:r>
                        <a:rPr sz="1200" b="1" spc="-25" dirty="0">
                          <a:latin typeface="Lato"/>
                          <a:cs typeface="Lato"/>
                        </a:rPr>
                        <a:t>000</a:t>
                      </a:r>
                      <a:endParaRPr sz="1200" dirty="0">
                        <a:latin typeface="Lato"/>
                        <a:cs typeface="Lato"/>
                      </a:endParaRPr>
                    </a:p>
                  </a:txBody>
                  <a:tcPr marL="0" marR="0" marT="20955" marB="0" anchor="ctr">
                    <a:lnL w="3175">
                      <a:solidFill>
                        <a:srgbClr val="747376"/>
                      </a:solidFill>
                      <a:prstDash val="solid"/>
                    </a:lnL>
                    <a:lnR w="3175">
                      <a:solidFill>
                        <a:srgbClr val="747376"/>
                      </a:solidFill>
                      <a:prstDash val="solid"/>
                    </a:lnR>
                    <a:lnT w="3175">
                      <a:solidFill>
                        <a:srgbClr val="747376"/>
                      </a:solidFill>
                      <a:prstDash val="solid"/>
                    </a:lnT>
                    <a:lnB w="3175">
                      <a:solidFill>
                        <a:srgbClr val="747376"/>
                      </a:solidFill>
                      <a:prstDash val="solid"/>
                    </a:lnB>
                  </a:tcPr>
                </a:tc>
                <a:extLst>
                  <a:ext uri="{0D108BD9-81ED-4DB2-BD59-A6C34878D82A}">
                    <a16:rowId xmlns:a16="http://schemas.microsoft.com/office/drawing/2014/main" val="10008"/>
                  </a:ext>
                </a:extLst>
              </a:tr>
            </a:tbl>
          </a:graphicData>
        </a:graphic>
      </p:graphicFrame>
      <p:sp>
        <p:nvSpPr>
          <p:cNvPr id="4" name="object 11">
            <a:extLst>
              <a:ext uri="{FF2B5EF4-FFF2-40B4-BE49-F238E27FC236}">
                <a16:creationId xmlns:a16="http://schemas.microsoft.com/office/drawing/2014/main" id="{4ADEE566-1EE7-8BDF-CABC-CD5877CF0D33}"/>
              </a:ext>
            </a:extLst>
          </p:cNvPr>
          <p:cNvSpPr txBox="1"/>
          <p:nvPr/>
        </p:nvSpPr>
        <p:spPr>
          <a:xfrm>
            <a:off x="2321900" y="6449497"/>
            <a:ext cx="9448800" cy="162560"/>
          </a:xfrm>
          <a:prstGeom prst="rect">
            <a:avLst/>
          </a:prstGeom>
        </p:spPr>
        <p:txBody>
          <a:bodyPr vert="horz" wrap="square" lIns="0" tIns="10795" rIns="0" bIns="0" rtlCol="0">
            <a:spAutoFit/>
          </a:bodyPr>
          <a:lstStyle/>
          <a:p>
            <a:pPr marL="12700">
              <a:lnSpc>
                <a:spcPct val="100000"/>
              </a:lnSpc>
              <a:spcBef>
                <a:spcPts val="85"/>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a:latin typeface="Lato"/>
              <a:cs typeface="Lato"/>
            </a:endParaRPr>
          </a:p>
        </p:txBody>
      </p:sp>
    </p:spTree>
    <p:extLst>
      <p:ext uri="{BB962C8B-B14F-4D97-AF65-F5344CB8AC3E}">
        <p14:creationId xmlns:p14="http://schemas.microsoft.com/office/powerpoint/2010/main" val="21567738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6">
            <a:extLst>
              <a:ext uri="{FF2B5EF4-FFF2-40B4-BE49-F238E27FC236}">
                <a16:creationId xmlns:a16="http://schemas.microsoft.com/office/drawing/2014/main" id="{59D75502-521F-0F5F-8851-2377FA715C3F}"/>
              </a:ext>
            </a:extLst>
          </p:cNvPr>
          <p:cNvSpPr txBox="1"/>
          <p:nvPr/>
        </p:nvSpPr>
        <p:spPr>
          <a:xfrm>
            <a:off x="2983832" y="4908283"/>
            <a:ext cx="6224336" cy="1218282"/>
          </a:xfrm>
          <a:prstGeom prst="rect">
            <a:avLst/>
          </a:prstGeom>
        </p:spPr>
        <p:txBody>
          <a:bodyPr vert="horz" wrap="square" lIns="0" tIns="12700" rIns="0" bIns="0" rtlCol="0">
            <a:spAutoFit/>
          </a:bodyPr>
          <a:lstStyle/>
          <a:p>
            <a:pPr marL="1905" algn="ctr">
              <a:lnSpc>
                <a:spcPts val="4660"/>
              </a:lnSpc>
              <a:spcBef>
                <a:spcPts val="100"/>
              </a:spcBef>
            </a:pPr>
            <a:r>
              <a:rPr lang="en-GB" sz="4200" spc="-25" dirty="0">
                <a:solidFill>
                  <a:srgbClr val="E95524"/>
                </a:solidFill>
                <a:latin typeface="Lato Light"/>
                <a:cs typeface="Lato Light"/>
              </a:rPr>
              <a:t>OPTION SELECTION</a:t>
            </a:r>
            <a:endParaRPr sz="4200" dirty="0">
              <a:latin typeface="Lato Light"/>
              <a:cs typeface="Lato Light"/>
            </a:endParaRPr>
          </a:p>
          <a:p>
            <a:pPr algn="ctr">
              <a:lnSpc>
                <a:spcPts val="4660"/>
              </a:lnSpc>
            </a:pPr>
            <a:r>
              <a:rPr lang="en-GB" sz="4200" b="1" spc="-10" dirty="0">
                <a:solidFill>
                  <a:srgbClr val="E95524"/>
                </a:solidFill>
                <a:latin typeface="Lato"/>
                <a:cs typeface="Lato"/>
              </a:rPr>
              <a:t>FOR 2025</a:t>
            </a:r>
            <a:endParaRPr sz="4200" dirty="0">
              <a:latin typeface="Lato"/>
              <a:cs typeface="Lato"/>
            </a:endParaRPr>
          </a:p>
        </p:txBody>
      </p:sp>
    </p:spTree>
    <p:extLst>
      <p:ext uri="{BB962C8B-B14F-4D97-AF65-F5344CB8AC3E}">
        <p14:creationId xmlns:p14="http://schemas.microsoft.com/office/powerpoint/2010/main" val="44852406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59865-3203-1C81-9FEF-9467318257B7}"/>
              </a:ext>
            </a:extLst>
          </p:cNvPr>
          <p:cNvSpPr>
            <a:spLocks noGrp="1"/>
          </p:cNvSpPr>
          <p:nvPr>
            <p:ph type="title"/>
          </p:nvPr>
        </p:nvSpPr>
        <p:spPr/>
        <p:txBody>
          <a:bodyPr/>
          <a:lstStyle/>
          <a:p>
            <a:r>
              <a:rPr lang="en-US" dirty="0"/>
              <a:t>OPTION CHANGE FOR 2025</a:t>
            </a:r>
          </a:p>
        </p:txBody>
      </p:sp>
      <p:grpSp>
        <p:nvGrpSpPr>
          <p:cNvPr id="3" name="object 2">
            <a:extLst>
              <a:ext uri="{FF2B5EF4-FFF2-40B4-BE49-F238E27FC236}">
                <a16:creationId xmlns:a16="http://schemas.microsoft.com/office/drawing/2014/main" id="{E296828B-7654-D8F6-291F-6BDAE6F2CAA8}"/>
              </a:ext>
            </a:extLst>
          </p:cNvPr>
          <p:cNvGrpSpPr/>
          <p:nvPr/>
        </p:nvGrpSpPr>
        <p:grpSpPr>
          <a:xfrm>
            <a:off x="3828599" y="4970277"/>
            <a:ext cx="6962140" cy="1115695"/>
            <a:chOff x="3828599" y="4970277"/>
            <a:chExt cx="6962140" cy="1115695"/>
          </a:xfrm>
        </p:grpSpPr>
        <p:pic>
          <p:nvPicPr>
            <p:cNvPr id="4" name="object 3">
              <a:extLst>
                <a:ext uri="{FF2B5EF4-FFF2-40B4-BE49-F238E27FC236}">
                  <a16:creationId xmlns:a16="http://schemas.microsoft.com/office/drawing/2014/main" id="{96D49516-B74A-6F3C-7939-4FE1A1835284}"/>
                </a:ext>
              </a:extLst>
            </p:cNvPr>
            <p:cNvPicPr/>
            <p:nvPr/>
          </p:nvPicPr>
          <p:blipFill>
            <a:blip r:embed="rId2" cstate="print"/>
            <a:stretch>
              <a:fillRect/>
            </a:stretch>
          </p:blipFill>
          <p:spPr>
            <a:xfrm>
              <a:off x="3841305" y="4982972"/>
              <a:ext cx="1036700" cy="1090218"/>
            </a:xfrm>
            <a:prstGeom prst="rect">
              <a:avLst/>
            </a:prstGeom>
          </p:spPr>
        </p:pic>
        <p:sp>
          <p:nvSpPr>
            <p:cNvPr id="5" name="object 4">
              <a:extLst>
                <a:ext uri="{FF2B5EF4-FFF2-40B4-BE49-F238E27FC236}">
                  <a16:creationId xmlns:a16="http://schemas.microsoft.com/office/drawing/2014/main" id="{BA6FB5AE-A324-7E36-CB68-6811BCC3B083}"/>
                </a:ext>
              </a:extLst>
            </p:cNvPr>
            <p:cNvSpPr/>
            <p:nvPr/>
          </p:nvSpPr>
          <p:spPr>
            <a:xfrm>
              <a:off x="3841299" y="4982977"/>
              <a:ext cx="6936740" cy="1090295"/>
            </a:xfrm>
            <a:custGeom>
              <a:avLst/>
              <a:gdLst/>
              <a:ahLst/>
              <a:cxnLst/>
              <a:rect l="l" t="t" r="r" b="b"/>
              <a:pathLst>
                <a:path w="6936740" h="1090295">
                  <a:moveTo>
                    <a:pt x="152400" y="0"/>
                  </a:moveTo>
                  <a:lnTo>
                    <a:pt x="104231" y="7769"/>
                  </a:lnTo>
                  <a:lnTo>
                    <a:pt x="62396" y="29405"/>
                  </a:lnTo>
                  <a:lnTo>
                    <a:pt x="29405" y="62396"/>
                  </a:lnTo>
                  <a:lnTo>
                    <a:pt x="7769" y="104231"/>
                  </a:lnTo>
                  <a:lnTo>
                    <a:pt x="0" y="152399"/>
                  </a:lnTo>
                  <a:lnTo>
                    <a:pt x="0" y="937818"/>
                  </a:lnTo>
                  <a:lnTo>
                    <a:pt x="7769" y="985986"/>
                  </a:lnTo>
                  <a:lnTo>
                    <a:pt x="29405" y="1027821"/>
                  </a:lnTo>
                  <a:lnTo>
                    <a:pt x="62396" y="1060812"/>
                  </a:lnTo>
                  <a:lnTo>
                    <a:pt x="104231" y="1082448"/>
                  </a:lnTo>
                  <a:lnTo>
                    <a:pt x="152400" y="1090218"/>
                  </a:lnTo>
                  <a:lnTo>
                    <a:pt x="6783958" y="1090218"/>
                  </a:lnTo>
                  <a:lnTo>
                    <a:pt x="6832132" y="1082448"/>
                  </a:lnTo>
                  <a:lnTo>
                    <a:pt x="6873967" y="1060812"/>
                  </a:lnTo>
                  <a:lnTo>
                    <a:pt x="6906956" y="1027821"/>
                  </a:lnTo>
                  <a:lnTo>
                    <a:pt x="6928590" y="985986"/>
                  </a:lnTo>
                  <a:lnTo>
                    <a:pt x="6936358" y="937818"/>
                  </a:lnTo>
                  <a:lnTo>
                    <a:pt x="6936358" y="152399"/>
                  </a:lnTo>
                  <a:lnTo>
                    <a:pt x="6928590" y="104231"/>
                  </a:lnTo>
                  <a:lnTo>
                    <a:pt x="6906956" y="62396"/>
                  </a:lnTo>
                  <a:lnTo>
                    <a:pt x="6873967" y="29405"/>
                  </a:lnTo>
                  <a:lnTo>
                    <a:pt x="6832132" y="7769"/>
                  </a:lnTo>
                  <a:lnTo>
                    <a:pt x="6783958" y="0"/>
                  </a:lnTo>
                  <a:lnTo>
                    <a:pt x="152400" y="0"/>
                  </a:lnTo>
                  <a:close/>
                </a:path>
              </a:pathLst>
            </a:custGeom>
            <a:ln w="25400">
              <a:solidFill>
                <a:srgbClr val="7EBE42"/>
              </a:solidFill>
            </a:ln>
          </p:spPr>
          <p:txBody>
            <a:bodyPr wrap="square" lIns="0" tIns="0" rIns="0" bIns="0" rtlCol="0"/>
            <a:lstStyle/>
            <a:p>
              <a:endParaRPr/>
            </a:p>
          </p:txBody>
        </p:sp>
      </p:grpSp>
      <p:grpSp>
        <p:nvGrpSpPr>
          <p:cNvPr id="6" name="object 5">
            <a:extLst>
              <a:ext uri="{FF2B5EF4-FFF2-40B4-BE49-F238E27FC236}">
                <a16:creationId xmlns:a16="http://schemas.microsoft.com/office/drawing/2014/main" id="{C2333AF4-C76C-C7D4-216E-220FBAB8F3D4}"/>
              </a:ext>
            </a:extLst>
          </p:cNvPr>
          <p:cNvGrpSpPr/>
          <p:nvPr/>
        </p:nvGrpSpPr>
        <p:grpSpPr>
          <a:xfrm>
            <a:off x="3828599" y="2882708"/>
            <a:ext cx="6962140" cy="1959610"/>
            <a:chOff x="3828599" y="2882708"/>
            <a:chExt cx="6962140" cy="1959610"/>
          </a:xfrm>
        </p:grpSpPr>
        <p:pic>
          <p:nvPicPr>
            <p:cNvPr id="7" name="object 6">
              <a:extLst>
                <a:ext uri="{FF2B5EF4-FFF2-40B4-BE49-F238E27FC236}">
                  <a16:creationId xmlns:a16="http://schemas.microsoft.com/office/drawing/2014/main" id="{FEC2E23B-C904-468F-6881-DF075518FA0D}"/>
                </a:ext>
              </a:extLst>
            </p:cNvPr>
            <p:cNvPicPr/>
            <p:nvPr/>
          </p:nvPicPr>
          <p:blipFill>
            <a:blip r:embed="rId3" cstate="print"/>
            <a:stretch>
              <a:fillRect/>
            </a:stretch>
          </p:blipFill>
          <p:spPr>
            <a:xfrm>
              <a:off x="3841305" y="2895409"/>
              <a:ext cx="1036700" cy="1934057"/>
            </a:xfrm>
            <a:prstGeom prst="rect">
              <a:avLst/>
            </a:prstGeom>
          </p:spPr>
        </p:pic>
        <p:sp>
          <p:nvSpPr>
            <p:cNvPr id="8" name="object 7">
              <a:extLst>
                <a:ext uri="{FF2B5EF4-FFF2-40B4-BE49-F238E27FC236}">
                  <a16:creationId xmlns:a16="http://schemas.microsoft.com/office/drawing/2014/main" id="{A7575B71-7DE0-0A3D-2F8D-E217974D41EE}"/>
                </a:ext>
              </a:extLst>
            </p:cNvPr>
            <p:cNvSpPr/>
            <p:nvPr/>
          </p:nvSpPr>
          <p:spPr>
            <a:xfrm>
              <a:off x="3841299" y="2895408"/>
              <a:ext cx="6936740" cy="1934210"/>
            </a:xfrm>
            <a:custGeom>
              <a:avLst/>
              <a:gdLst/>
              <a:ahLst/>
              <a:cxnLst/>
              <a:rect l="l" t="t" r="r" b="b"/>
              <a:pathLst>
                <a:path w="6936740" h="1934210">
                  <a:moveTo>
                    <a:pt x="152400" y="0"/>
                  </a:moveTo>
                  <a:lnTo>
                    <a:pt x="104231" y="7769"/>
                  </a:lnTo>
                  <a:lnTo>
                    <a:pt x="62396" y="29405"/>
                  </a:lnTo>
                  <a:lnTo>
                    <a:pt x="29405" y="62396"/>
                  </a:lnTo>
                  <a:lnTo>
                    <a:pt x="7769" y="104231"/>
                  </a:lnTo>
                  <a:lnTo>
                    <a:pt x="0" y="152400"/>
                  </a:lnTo>
                  <a:lnTo>
                    <a:pt x="0" y="1781670"/>
                  </a:lnTo>
                  <a:lnTo>
                    <a:pt x="7769" y="1829838"/>
                  </a:lnTo>
                  <a:lnTo>
                    <a:pt x="29405" y="1871673"/>
                  </a:lnTo>
                  <a:lnTo>
                    <a:pt x="62396" y="1904664"/>
                  </a:lnTo>
                  <a:lnTo>
                    <a:pt x="104231" y="1926300"/>
                  </a:lnTo>
                  <a:lnTo>
                    <a:pt x="152400" y="1934070"/>
                  </a:lnTo>
                  <a:lnTo>
                    <a:pt x="6783958" y="1934070"/>
                  </a:lnTo>
                  <a:lnTo>
                    <a:pt x="6832132" y="1926300"/>
                  </a:lnTo>
                  <a:lnTo>
                    <a:pt x="6873967" y="1904664"/>
                  </a:lnTo>
                  <a:lnTo>
                    <a:pt x="6906956" y="1871673"/>
                  </a:lnTo>
                  <a:lnTo>
                    <a:pt x="6928590" y="1829838"/>
                  </a:lnTo>
                  <a:lnTo>
                    <a:pt x="6936358" y="1781670"/>
                  </a:lnTo>
                  <a:lnTo>
                    <a:pt x="6936358" y="152400"/>
                  </a:lnTo>
                  <a:lnTo>
                    <a:pt x="6928590" y="104231"/>
                  </a:lnTo>
                  <a:lnTo>
                    <a:pt x="6906956" y="62396"/>
                  </a:lnTo>
                  <a:lnTo>
                    <a:pt x="6873967" y="29405"/>
                  </a:lnTo>
                  <a:lnTo>
                    <a:pt x="6832132" y="7769"/>
                  </a:lnTo>
                  <a:lnTo>
                    <a:pt x="6783958" y="0"/>
                  </a:lnTo>
                  <a:lnTo>
                    <a:pt x="152400" y="0"/>
                  </a:lnTo>
                  <a:close/>
                </a:path>
              </a:pathLst>
            </a:custGeom>
            <a:ln w="25400">
              <a:solidFill>
                <a:srgbClr val="7EBE42"/>
              </a:solidFill>
            </a:ln>
          </p:spPr>
          <p:txBody>
            <a:bodyPr wrap="square" lIns="0" tIns="0" rIns="0" bIns="0" rtlCol="0"/>
            <a:lstStyle/>
            <a:p>
              <a:endParaRPr/>
            </a:p>
          </p:txBody>
        </p:sp>
      </p:grpSp>
      <p:grpSp>
        <p:nvGrpSpPr>
          <p:cNvPr id="9" name="object 8">
            <a:extLst>
              <a:ext uri="{FF2B5EF4-FFF2-40B4-BE49-F238E27FC236}">
                <a16:creationId xmlns:a16="http://schemas.microsoft.com/office/drawing/2014/main" id="{7B6AF079-5575-DCFF-CDCB-E3E93FDB9EC8}"/>
              </a:ext>
            </a:extLst>
          </p:cNvPr>
          <p:cNvGrpSpPr/>
          <p:nvPr/>
        </p:nvGrpSpPr>
        <p:grpSpPr>
          <a:xfrm>
            <a:off x="3828599" y="1943999"/>
            <a:ext cx="6962140" cy="822960"/>
            <a:chOff x="3828599" y="1943999"/>
            <a:chExt cx="6962140" cy="822960"/>
          </a:xfrm>
        </p:grpSpPr>
        <p:pic>
          <p:nvPicPr>
            <p:cNvPr id="10" name="object 9">
              <a:extLst>
                <a:ext uri="{FF2B5EF4-FFF2-40B4-BE49-F238E27FC236}">
                  <a16:creationId xmlns:a16="http://schemas.microsoft.com/office/drawing/2014/main" id="{0B17B833-691D-913E-62F5-B993118F70D2}"/>
                </a:ext>
              </a:extLst>
            </p:cNvPr>
            <p:cNvPicPr/>
            <p:nvPr/>
          </p:nvPicPr>
          <p:blipFill>
            <a:blip r:embed="rId4" cstate="print"/>
            <a:stretch>
              <a:fillRect/>
            </a:stretch>
          </p:blipFill>
          <p:spPr>
            <a:xfrm>
              <a:off x="3841305" y="1956701"/>
              <a:ext cx="1031290" cy="797521"/>
            </a:xfrm>
            <a:prstGeom prst="rect">
              <a:avLst/>
            </a:prstGeom>
          </p:spPr>
        </p:pic>
        <p:sp>
          <p:nvSpPr>
            <p:cNvPr id="11" name="object 10">
              <a:extLst>
                <a:ext uri="{FF2B5EF4-FFF2-40B4-BE49-F238E27FC236}">
                  <a16:creationId xmlns:a16="http://schemas.microsoft.com/office/drawing/2014/main" id="{8253AA75-E3E2-A659-4395-5985CA7BEC97}"/>
                </a:ext>
              </a:extLst>
            </p:cNvPr>
            <p:cNvSpPr/>
            <p:nvPr/>
          </p:nvSpPr>
          <p:spPr>
            <a:xfrm>
              <a:off x="3841299" y="1956699"/>
              <a:ext cx="6936740" cy="797560"/>
            </a:xfrm>
            <a:custGeom>
              <a:avLst/>
              <a:gdLst/>
              <a:ahLst/>
              <a:cxnLst/>
              <a:rect l="l" t="t" r="r" b="b"/>
              <a:pathLst>
                <a:path w="6936740" h="797560">
                  <a:moveTo>
                    <a:pt x="152400" y="0"/>
                  </a:moveTo>
                  <a:lnTo>
                    <a:pt x="104231" y="7769"/>
                  </a:lnTo>
                  <a:lnTo>
                    <a:pt x="62396" y="29405"/>
                  </a:lnTo>
                  <a:lnTo>
                    <a:pt x="29405" y="62396"/>
                  </a:lnTo>
                  <a:lnTo>
                    <a:pt x="7769" y="104231"/>
                  </a:lnTo>
                  <a:lnTo>
                    <a:pt x="0" y="152400"/>
                  </a:lnTo>
                  <a:lnTo>
                    <a:pt x="0" y="645121"/>
                  </a:lnTo>
                  <a:lnTo>
                    <a:pt x="7769" y="693294"/>
                  </a:lnTo>
                  <a:lnTo>
                    <a:pt x="29405" y="735130"/>
                  </a:lnTo>
                  <a:lnTo>
                    <a:pt x="62396" y="768119"/>
                  </a:lnTo>
                  <a:lnTo>
                    <a:pt x="104231" y="789753"/>
                  </a:lnTo>
                  <a:lnTo>
                    <a:pt x="152400" y="797521"/>
                  </a:lnTo>
                  <a:lnTo>
                    <a:pt x="6783958" y="797521"/>
                  </a:lnTo>
                  <a:lnTo>
                    <a:pt x="6832132" y="789753"/>
                  </a:lnTo>
                  <a:lnTo>
                    <a:pt x="6873967" y="768119"/>
                  </a:lnTo>
                  <a:lnTo>
                    <a:pt x="6906956" y="735130"/>
                  </a:lnTo>
                  <a:lnTo>
                    <a:pt x="6928590" y="693294"/>
                  </a:lnTo>
                  <a:lnTo>
                    <a:pt x="6936358" y="645121"/>
                  </a:lnTo>
                  <a:lnTo>
                    <a:pt x="6936358" y="152400"/>
                  </a:lnTo>
                  <a:lnTo>
                    <a:pt x="6928590" y="104231"/>
                  </a:lnTo>
                  <a:lnTo>
                    <a:pt x="6906956" y="62396"/>
                  </a:lnTo>
                  <a:lnTo>
                    <a:pt x="6873967" y="29405"/>
                  </a:lnTo>
                  <a:lnTo>
                    <a:pt x="6832132" y="7769"/>
                  </a:lnTo>
                  <a:lnTo>
                    <a:pt x="6783958" y="0"/>
                  </a:lnTo>
                  <a:lnTo>
                    <a:pt x="152400" y="0"/>
                  </a:lnTo>
                  <a:close/>
                </a:path>
              </a:pathLst>
            </a:custGeom>
            <a:ln w="25399">
              <a:solidFill>
                <a:srgbClr val="7EBE42"/>
              </a:solidFill>
            </a:ln>
          </p:spPr>
          <p:txBody>
            <a:bodyPr wrap="square" lIns="0" tIns="0" rIns="0" bIns="0" rtlCol="0"/>
            <a:lstStyle/>
            <a:p>
              <a:endParaRPr/>
            </a:p>
          </p:txBody>
        </p:sp>
      </p:grpSp>
      <p:pic>
        <p:nvPicPr>
          <p:cNvPr id="12" name="object 15">
            <a:extLst>
              <a:ext uri="{FF2B5EF4-FFF2-40B4-BE49-F238E27FC236}">
                <a16:creationId xmlns:a16="http://schemas.microsoft.com/office/drawing/2014/main" id="{74F9B6DC-43D1-C9EE-8270-B25765005D64}"/>
              </a:ext>
            </a:extLst>
          </p:cNvPr>
          <p:cNvPicPr/>
          <p:nvPr/>
        </p:nvPicPr>
        <p:blipFill>
          <a:blip r:embed="rId5" cstate="print"/>
          <a:stretch>
            <a:fillRect/>
          </a:stretch>
        </p:blipFill>
        <p:spPr>
          <a:xfrm>
            <a:off x="1452600" y="1943989"/>
            <a:ext cx="2141994" cy="4141889"/>
          </a:xfrm>
          <a:prstGeom prst="rect">
            <a:avLst/>
          </a:prstGeom>
        </p:spPr>
      </p:pic>
      <p:pic>
        <p:nvPicPr>
          <p:cNvPr id="13" name="object 16">
            <a:extLst>
              <a:ext uri="{FF2B5EF4-FFF2-40B4-BE49-F238E27FC236}">
                <a16:creationId xmlns:a16="http://schemas.microsoft.com/office/drawing/2014/main" id="{441C09B3-BA7E-7A77-D826-8054F81922BA}"/>
              </a:ext>
            </a:extLst>
          </p:cNvPr>
          <p:cNvPicPr/>
          <p:nvPr/>
        </p:nvPicPr>
        <p:blipFill>
          <a:blip r:embed="rId6" cstate="print"/>
          <a:stretch>
            <a:fillRect/>
          </a:stretch>
        </p:blipFill>
        <p:spPr>
          <a:xfrm>
            <a:off x="1402841" y="1288541"/>
            <a:ext cx="9387522" cy="410857"/>
          </a:xfrm>
          <a:prstGeom prst="rect">
            <a:avLst/>
          </a:prstGeom>
        </p:spPr>
      </p:pic>
      <p:sp>
        <p:nvSpPr>
          <p:cNvPr id="14" name="object 17">
            <a:extLst>
              <a:ext uri="{FF2B5EF4-FFF2-40B4-BE49-F238E27FC236}">
                <a16:creationId xmlns:a16="http://schemas.microsoft.com/office/drawing/2014/main" id="{6AD21AF0-35BC-A2AF-10D7-23244CD4166C}"/>
              </a:ext>
            </a:extLst>
          </p:cNvPr>
          <p:cNvSpPr txBox="1"/>
          <p:nvPr/>
        </p:nvSpPr>
        <p:spPr>
          <a:xfrm>
            <a:off x="2605515" y="1351674"/>
            <a:ext cx="7092950" cy="269240"/>
          </a:xfrm>
          <a:prstGeom prst="rect">
            <a:avLst/>
          </a:prstGeom>
        </p:spPr>
        <p:txBody>
          <a:bodyPr vert="horz" wrap="square" lIns="0" tIns="12700" rIns="0" bIns="0" rtlCol="0">
            <a:spAutoFit/>
          </a:bodyPr>
          <a:lstStyle/>
          <a:p>
            <a:pPr marL="12700">
              <a:lnSpc>
                <a:spcPct val="100000"/>
              </a:lnSpc>
              <a:spcBef>
                <a:spcPts val="100"/>
              </a:spcBef>
            </a:pPr>
            <a:r>
              <a:rPr sz="1600" b="1" spc="-10" dirty="0">
                <a:solidFill>
                  <a:srgbClr val="FFFFFF"/>
                </a:solidFill>
                <a:latin typeface="Lato"/>
                <a:cs typeface="Lato"/>
              </a:rPr>
              <a:t>Choose</a:t>
            </a:r>
            <a:r>
              <a:rPr sz="1600" b="1" spc="-45" dirty="0">
                <a:solidFill>
                  <a:srgbClr val="FFFFFF"/>
                </a:solidFill>
                <a:latin typeface="Lato"/>
                <a:cs typeface="Lato"/>
              </a:rPr>
              <a:t> </a:t>
            </a:r>
            <a:r>
              <a:rPr sz="1600" b="1" dirty="0">
                <a:solidFill>
                  <a:srgbClr val="FFFFFF"/>
                </a:solidFill>
                <a:latin typeface="Lato"/>
                <a:cs typeface="Lato"/>
              </a:rPr>
              <a:t>the</a:t>
            </a:r>
            <a:r>
              <a:rPr sz="1600" b="1" spc="-45" dirty="0">
                <a:solidFill>
                  <a:srgbClr val="FFFFFF"/>
                </a:solidFill>
                <a:latin typeface="Lato"/>
                <a:cs typeface="Lato"/>
              </a:rPr>
              <a:t> </a:t>
            </a:r>
            <a:r>
              <a:rPr sz="1600" b="1" dirty="0">
                <a:solidFill>
                  <a:srgbClr val="FFFFFF"/>
                </a:solidFill>
                <a:latin typeface="Lato"/>
                <a:cs typeface="Lato"/>
              </a:rPr>
              <a:t>benefit</a:t>
            </a:r>
            <a:r>
              <a:rPr sz="1600" b="1" spc="-35" dirty="0">
                <a:solidFill>
                  <a:srgbClr val="FFFFFF"/>
                </a:solidFill>
                <a:latin typeface="Lato"/>
                <a:cs typeface="Lato"/>
              </a:rPr>
              <a:t> </a:t>
            </a:r>
            <a:r>
              <a:rPr sz="1600" b="1" dirty="0">
                <a:solidFill>
                  <a:srgbClr val="FFFFFF"/>
                </a:solidFill>
                <a:latin typeface="Lato"/>
                <a:cs typeface="Lato"/>
              </a:rPr>
              <a:t>option</a:t>
            </a:r>
            <a:r>
              <a:rPr sz="1600" b="1" spc="-45" dirty="0">
                <a:solidFill>
                  <a:srgbClr val="FFFFFF"/>
                </a:solidFill>
                <a:latin typeface="Lato"/>
                <a:cs typeface="Lato"/>
              </a:rPr>
              <a:t> </a:t>
            </a:r>
            <a:r>
              <a:rPr sz="1600" b="1" dirty="0">
                <a:solidFill>
                  <a:srgbClr val="FFFFFF"/>
                </a:solidFill>
                <a:latin typeface="Lato"/>
                <a:cs typeface="Lato"/>
              </a:rPr>
              <a:t>that</a:t>
            </a:r>
            <a:r>
              <a:rPr sz="1600" b="1" spc="-35" dirty="0">
                <a:solidFill>
                  <a:srgbClr val="FFFFFF"/>
                </a:solidFill>
                <a:latin typeface="Lato"/>
                <a:cs typeface="Lato"/>
              </a:rPr>
              <a:t> </a:t>
            </a:r>
            <a:r>
              <a:rPr sz="1600" b="1" dirty="0">
                <a:solidFill>
                  <a:srgbClr val="FFFFFF"/>
                </a:solidFill>
                <a:latin typeface="Lato"/>
                <a:cs typeface="Lato"/>
              </a:rPr>
              <a:t>best</a:t>
            </a:r>
            <a:r>
              <a:rPr sz="1600" b="1" spc="-40" dirty="0">
                <a:solidFill>
                  <a:srgbClr val="FFFFFF"/>
                </a:solidFill>
                <a:latin typeface="Lato"/>
                <a:cs typeface="Lato"/>
              </a:rPr>
              <a:t> </a:t>
            </a:r>
            <a:r>
              <a:rPr sz="1600" b="1" dirty="0">
                <a:solidFill>
                  <a:srgbClr val="FFFFFF"/>
                </a:solidFill>
                <a:latin typeface="Lato"/>
                <a:cs typeface="Lato"/>
              </a:rPr>
              <a:t>fits</a:t>
            </a:r>
            <a:r>
              <a:rPr sz="1600" b="1" spc="-40" dirty="0">
                <a:solidFill>
                  <a:srgbClr val="FFFFFF"/>
                </a:solidFill>
                <a:latin typeface="Lato"/>
                <a:cs typeface="Lato"/>
              </a:rPr>
              <a:t> </a:t>
            </a:r>
            <a:r>
              <a:rPr sz="1600" b="1" dirty="0">
                <a:solidFill>
                  <a:srgbClr val="FFFFFF"/>
                </a:solidFill>
                <a:latin typeface="Lato"/>
                <a:cs typeface="Lato"/>
              </a:rPr>
              <a:t>your</a:t>
            </a:r>
            <a:r>
              <a:rPr sz="1600" b="1" spc="-40" dirty="0">
                <a:solidFill>
                  <a:srgbClr val="FFFFFF"/>
                </a:solidFill>
                <a:latin typeface="Lato"/>
                <a:cs typeface="Lato"/>
              </a:rPr>
              <a:t> </a:t>
            </a:r>
            <a:r>
              <a:rPr sz="1600" b="1" dirty="0">
                <a:solidFill>
                  <a:srgbClr val="FFFFFF"/>
                </a:solidFill>
                <a:latin typeface="Lato"/>
                <a:cs typeface="Lato"/>
              </a:rPr>
              <a:t>healthcare</a:t>
            </a:r>
            <a:r>
              <a:rPr sz="1600" b="1" spc="-45" dirty="0">
                <a:solidFill>
                  <a:srgbClr val="FFFFFF"/>
                </a:solidFill>
                <a:latin typeface="Lato"/>
                <a:cs typeface="Lato"/>
              </a:rPr>
              <a:t> </a:t>
            </a:r>
            <a:r>
              <a:rPr sz="1600" b="1" dirty="0">
                <a:solidFill>
                  <a:srgbClr val="FFFFFF"/>
                </a:solidFill>
                <a:latin typeface="Lato"/>
                <a:cs typeface="Lato"/>
              </a:rPr>
              <a:t>needs</a:t>
            </a:r>
            <a:r>
              <a:rPr sz="1600" b="1" spc="-35" dirty="0">
                <a:solidFill>
                  <a:srgbClr val="FFFFFF"/>
                </a:solidFill>
                <a:latin typeface="Lato"/>
                <a:cs typeface="Lato"/>
              </a:rPr>
              <a:t> </a:t>
            </a:r>
            <a:r>
              <a:rPr sz="1600" b="1" dirty="0">
                <a:solidFill>
                  <a:srgbClr val="FFFFFF"/>
                </a:solidFill>
                <a:latin typeface="Lato"/>
                <a:cs typeface="Lato"/>
              </a:rPr>
              <a:t>and</a:t>
            </a:r>
            <a:r>
              <a:rPr sz="1600" b="1" spc="-40" dirty="0">
                <a:solidFill>
                  <a:srgbClr val="FFFFFF"/>
                </a:solidFill>
                <a:latin typeface="Lato"/>
                <a:cs typeface="Lato"/>
              </a:rPr>
              <a:t> </a:t>
            </a:r>
            <a:r>
              <a:rPr sz="1600" b="1" dirty="0">
                <a:solidFill>
                  <a:srgbClr val="FFFFFF"/>
                </a:solidFill>
                <a:latin typeface="Lato"/>
                <a:cs typeface="Lato"/>
              </a:rPr>
              <a:t>your</a:t>
            </a:r>
            <a:r>
              <a:rPr sz="1600" b="1" spc="-40" dirty="0">
                <a:solidFill>
                  <a:srgbClr val="FFFFFF"/>
                </a:solidFill>
                <a:latin typeface="Lato"/>
                <a:cs typeface="Lato"/>
              </a:rPr>
              <a:t> </a:t>
            </a:r>
            <a:r>
              <a:rPr sz="1600" b="1" spc="-10" dirty="0">
                <a:solidFill>
                  <a:srgbClr val="FFFFFF"/>
                </a:solidFill>
                <a:latin typeface="Lato"/>
                <a:cs typeface="Lato"/>
              </a:rPr>
              <a:t>pocket</a:t>
            </a:r>
            <a:endParaRPr sz="1600">
              <a:latin typeface="Lato"/>
              <a:cs typeface="Lato"/>
            </a:endParaRPr>
          </a:p>
        </p:txBody>
      </p:sp>
      <p:sp>
        <p:nvSpPr>
          <p:cNvPr id="15" name="object 18">
            <a:extLst>
              <a:ext uri="{FF2B5EF4-FFF2-40B4-BE49-F238E27FC236}">
                <a16:creationId xmlns:a16="http://schemas.microsoft.com/office/drawing/2014/main" id="{B3B86896-9794-4C12-23E4-CAD503DA5E1C}"/>
              </a:ext>
            </a:extLst>
          </p:cNvPr>
          <p:cNvSpPr/>
          <p:nvPr/>
        </p:nvSpPr>
        <p:spPr>
          <a:xfrm>
            <a:off x="3959999" y="3534714"/>
            <a:ext cx="811530" cy="655955"/>
          </a:xfrm>
          <a:custGeom>
            <a:avLst/>
            <a:gdLst/>
            <a:ahLst/>
            <a:cxnLst/>
            <a:rect l="l" t="t" r="r" b="b"/>
            <a:pathLst>
              <a:path w="811529" h="655954">
                <a:moveTo>
                  <a:pt x="489000" y="205346"/>
                </a:moveTo>
                <a:lnTo>
                  <a:pt x="484352" y="182968"/>
                </a:lnTo>
                <a:lnTo>
                  <a:pt x="476669" y="171856"/>
                </a:lnTo>
                <a:lnTo>
                  <a:pt x="471716" y="164680"/>
                </a:lnTo>
                <a:lnTo>
                  <a:pt x="464362" y="159854"/>
                </a:lnTo>
                <a:lnTo>
                  <a:pt x="464362" y="205346"/>
                </a:lnTo>
                <a:lnTo>
                  <a:pt x="464362" y="427926"/>
                </a:lnTo>
                <a:lnTo>
                  <a:pt x="461657" y="440956"/>
                </a:lnTo>
                <a:lnTo>
                  <a:pt x="454291" y="451599"/>
                </a:lnTo>
                <a:lnTo>
                  <a:pt x="443382" y="458787"/>
                </a:lnTo>
                <a:lnTo>
                  <a:pt x="430047" y="461416"/>
                </a:lnTo>
                <a:lnTo>
                  <a:pt x="178092" y="461416"/>
                </a:lnTo>
                <a:lnTo>
                  <a:pt x="175336" y="462368"/>
                </a:lnTo>
                <a:lnTo>
                  <a:pt x="94805" y="526643"/>
                </a:lnTo>
                <a:lnTo>
                  <a:pt x="93510" y="526389"/>
                </a:lnTo>
                <a:lnTo>
                  <a:pt x="91782" y="525589"/>
                </a:lnTo>
                <a:lnTo>
                  <a:pt x="90754" y="524764"/>
                </a:lnTo>
                <a:lnTo>
                  <a:pt x="90754" y="466801"/>
                </a:lnTo>
                <a:lnTo>
                  <a:pt x="85229" y="461416"/>
                </a:lnTo>
                <a:lnTo>
                  <a:pt x="58953" y="461416"/>
                </a:lnTo>
                <a:lnTo>
                  <a:pt x="45605" y="458787"/>
                </a:lnTo>
                <a:lnTo>
                  <a:pt x="34696" y="451599"/>
                </a:lnTo>
                <a:lnTo>
                  <a:pt x="27330" y="440956"/>
                </a:lnTo>
                <a:lnTo>
                  <a:pt x="24638" y="427926"/>
                </a:lnTo>
                <a:lnTo>
                  <a:pt x="24638" y="205346"/>
                </a:lnTo>
                <a:lnTo>
                  <a:pt x="27330" y="192328"/>
                </a:lnTo>
                <a:lnTo>
                  <a:pt x="34696" y="181673"/>
                </a:lnTo>
                <a:lnTo>
                  <a:pt x="45605" y="174498"/>
                </a:lnTo>
                <a:lnTo>
                  <a:pt x="58953" y="171856"/>
                </a:lnTo>
                <a:lnTo>
                  <a:pt x="430047" y="171856"/>
                </a:lnTo>
                <a:lnTo>
                  <a:pt x="443382" y="174498"/>
                </a:lnTo>
                <a:lnTo>
                  <a:pt x="454291" y="181673"/>
                </a:lnTo>
                <a:lnTo>
                  <a:pt x="461657" y="192328"/>
                </a:lnTo>
                <a:lnTo>
                  <a:pt x="464362" y="205346"/>
                </a:lnTo>
                <a:lnTo>
                  <a:pt x="464362" y="159854"/>
                </a:lnTo>
                <a:lnTo>
                  <a:pt x="452970" y="152349"/>
                </a:lnTo>
                <a:lnTo>
                  <a:pt x="430047" y="147815"/>
                </a:lnTo>
                <a:lnTo>
                  <a:pt x="58953" y="147815"/>
                </a:lnTo>
                <a:lnTo>
                  <a:pt x="36029" y="152349"/>
                </a:lnTo>
                <a:lnTo>
                  <a:pt x="17284" y="164680"/>
                </a:lnTo>
                <a:lnTo>
                  <a:pt x="4635" y="182968"/>
                </a:lnTo>
                <a:lnTo>
                  <a:pt x="0" y="205346"/>
                </a:lnTo>
                <a:lnTo>
                  <a:pt x="0" y="427926"/>
                </a:lnTo>
                <a:lnTo>
                  <a:pt x="4635" y="450303"/>
                </a:lnTo>
                <a:lnTo>
                  <a:pt x="17284" y="468591"/>
                </a:lnTo>
                <a:lnTo>
                  <a:pt x="36029" y="480936"/>
                </a:lnTo>
                <a:lnTo>
                  <a:pt x="58953" y="485457"/>
                </a:lnTo>
                <a:lnTo>
                  <a:pt x="66116" y="485457"/>
                </a:lnTo>
                <a:lnTo>
                  <a:pt x="66116" y="523074"/>
                </a:lnTo>
                <a:lnTo>
                  <a:pt x="90055" y="550379"/>
                </a:lnTo>
                <a:lnTo>
                  <a:pt x="100418" y="550379"/>
                </a:lnTo>
                <a:lnTo>
                  <a:pt x="106629" y="548271"/>
                </a:lnTo>
                <a:lnTo>
                  <a:pt x="133718" y="526643"/>
                </a:lnTo>
                <a:lnTo>
                  <a:pt x="185331" y="485457"/>
                </a:lnTo>
                <a:lnTo>
                  <a:pt x="430047" y="485457"/>
                </a:lnTo>
                <a:lnTo>
                  <a:pt x="452970" y="480936"/>
                </a:lnTo>
                <a:lnTo>
                  <a:pt x="471716" y="468591"/>
                </a:lnTo>
                <a:lnTo>
                  <a:pt x="484352" y="450303"/>
                </a:lnTo>
                <a:lnTo>
                  <a:pt x="489000" y="427926"/>
                </a:lnTo>
                <a:lnTo>
                  <a:pt x="489000" y="205346"/>
                </a:lnTo>
                <a:close/>
              </a:path>
              <a:path w="811529" h="655954">
                <a:moveTo>
                  <a:pt x="703910" y="57518"/>
                </a:moveTo>
                <a:lnTo>
                  <a:pt x="699274" y="35153"/>
                </a:lnTo>
                <a:lnTo>
                  <a:pt x="686625" y="16878"/>
                </a:lnTo>
                <a:lnTo>
                  <a:pt x="667880" y="4533"/>
                </a:lnTo>
                <a:lnTo>
                  <a:pt x="644956" y="0"/>
                </a:lnTo>
                <a:lnTo>
                  <a:pt x="273862" y="0"/>
                </a:lnTo>
                <a:lnTo>
                  <a:pt x="250939" y="4533"/>
                </a:lnTo>
                <a:lnTo>
                  <a:pt x="232194" y="16878"/>
                </a:lnTo>
                <a:lnTo>
                  <a:pt x="219544" y="35153"/>
                </a:lnTo>
                <a:lnTo>
                  <a:pt x="214896" y="57518"/>
                </a:lnTo>
                <a:lnTo>
                  <a:pt x="214896" y="113449"/>
                </a:lnTo>
                <a:lnTo>
                  <a:pt x="220421" y="118833"/>
                </a:lnTo>
                <a:lnTo>
                  <a:pt x="234022" y="118833"/>
                </a:lnTo>
                <a:lnTo>
                  <a:pt x="239534" y="113449"/>
                </a:lnTo>
                <a:lnTo>
                  <a:pt x="239534" y="57518"/>
                </a:lnTo>
                <a:lnTo>
                  <a:pt x="242239" y="44500"/>
                </a:lnTo>
                <a:lnTo>
                  <a:pt x="249605" y="33858"/>
                </a:lnTo>
                <a:lnTo>
                  <a:pt x="260515" y="26670"/>
                </a:lnTo>
                <a:lnTo>
                  <a:pt x="273862" y="24028"/>
                </a:lnTo>
                <a:lnTo>
                  <a:pt x="644956" y="24028"/>
                </a:lnTo>
                <a:lnTo>
                  <a:pt x="658304" y="26670"/>
                </a:lnTo>
                <a:lnTo>
                  <a:pt x="669213" y="33858"/>
                </a:lnTo>
                <a:lnTo>
                  <a:pt x="676567" y="44500"/>
                </a:lnTo>
                <a:lnTo>
                  <a:pt x="679272" y="57518"/>
                </a:lnTo>
                <a:lnTo>
                  <a:pt x="679272" y="221030"/>
                </a:lnTo>
                <a:lnTo>
                  <a:pt x="684784" y="226415"/>
                </a:lnTo>
                <a:lnTo>
                  <a:pt x="691591" y="226415"/>
                </a:lnTo>
                <a:lnTo>
                  <a:pt x="698398" y="226415"/>
                </a:lnTo>
                <a:lnTo>
                  <a:pt x="703910" y="221030"/>
                </a:lnTo>
                <a:lnTo>
                  <a:pt x="703910" y="57518"/>
                </a:lnTo>
                <a:close/>
              </a:path>
              <a:path w="811529" h="655954">
                <a:moveTo>
                  <a:pt x="811187" y="310426"/>
                </a:moveTo>
                <a:lnTo>
                  <a:pt x="806551" y="288061"/>
                </a:lnTo>
                <a:lnTo>
                  <a:pt x="793902" y="269760"/>
                </a:lnTo>
                <a:lnTo>
                  <a:pt x="775157" y="257429"/>
                </a:lnTo>
                <a:lnTo>
                  <a:pt x="752233" y="252895"/>
                </a:lnTo>
                <a:lnTo>
                  <a:pt x="526846" y="252895"/>
                </a:lnTo>
                <a:lnTo>
                  <a:pt x="521335" y="258279"/>
                </a:lnTo>
                <a:lnTo>
                  <a:pt x="521335" y="271551"/>
                </a:lnTo>
                <a:lnTo>
                  <a:pt x="526846" y="276936"/>
                </a:lnTo>
                <a:lnTo>
                  <a:pt x="752233" y="276936"/>
                </a:lnTo>
                <a:lnTo>
                  <a:pt x="765581" y="279577"/>
                </a:lnTo>
                <a:lnTo>
                  <a:pt x="776490" y="286753"/>
                </a:lnTo>
                <a:lnTo>
                  <a:pt x="783844" y="297408"/>
                </a:lnTo>
                <a:lnTo>
                  <a:pt x="786549" y="310426"/>
                </a:lnTo>
                <a:lnTo>
                  <a:pt x="786549" y="533006"/>
                </a:lnTo>
                <a:lnTo>
                  <a:pt x="783844" y="546036"/>
                </a:lnTo>
                <a:lnTo>
                  <a:pt x="776490" y="556679"/>
                </a:lnTo>
                <a:lnTo>
                  <a:pt x="765581" y="563867"/>
                </a:lnTo>
                <a:lnTo>
                  <a:pt x="752233" y="566496"/>
                </a:lnTo>
                <a:lnTo>
                  <a:pt x="725957" y="566496"/>
                </a:lnTo>
                <a:lnTo>
                  <a:pt x="720432" y="571881"/>
                </a:lnTo>
                <a:lnTo>
                  <a:pt x="720432" y="629843"/>
                </a:lnTo>
                <a:lnTo>
                  <a:pt x="719404" y="630669"/>
                </a:lnTo>
                <a:lnTo>
                  <a:pt x="717677" y="631482"/>
                </a:lnTo>
                <a:lnTo>
                  <a:pt x="716368" y="631723"/>
                </a:lnTo>
                <a:lnTo>
                  <a:pt x="635863" y="567448"/>
                </a:lnTo>
                <a:lnTo>
                  <a:pt x="633095" y="566496"/>
                </a:lnTo>
                <a:lnTo>
                  <a:pt x="381139" y="566496"/>
                </a:lnTo>
                <a:lnTo>
                  <a:pt x="367792" y="563867"/>
                </a:lnTo>
                <a:lnTo>
                  <a:pt x="356882" y="556679"/>
                </a:lnTo>
                <a:lnTo>
                  <a:pt x="349529" y="546036"/>
                </a:lnTo>
                <a:lnTo>
                  <a:pt x="346824" y="533006"/>
                </a:lnTo>
                <a:lnTo>
                  <a:pt x="346824" y="526376"/>
                </a:lnTo>
                <a:lnTo>
                  <a:pt x="341299" y="520992"/>
                </a:lnTo>
                <a:lnTo>
                  <a:pt x="327698" y="520992"/>
                </a:lnTo>
                <a:lnTo>
                  <a:pt x="322186" y="526376"/>
                </a:lnTo>
                <a:lnTo>
                  <a:pt x="322186" y="533006"/>
                </a:lnTo>
                <a:lnTo>
                  <a:pt x="326821" y="555383"/>
                </a:lnTo>
                <a:lnTo>
                  <a:pt x="339471" y="573671"/>
                </a:lnTo>
                <a:lnTo>
                  <a:pt x="358216" y="586016"/>
                </a:lnTo>
                <a:lnTo>
                  <a:pt x="381139" y="590537"/>
                </a:lnTo>
                <a:lnTo>
                  <a:pt x="625856" y="590537"/>
                </a:lnTo>
                <a:lnTo>
                  <a:pt x="704557" y="653351"/>
                </a:lnTo>
                <a:lnTo>
                  <a:pt x="710768" y="655459"/>
                </a:lnTo>
                <a:lnTo>
                  <a:pt x="717067" y="655459"/>
                </a:lnTo>
                <a:lnTo>
                  <a:pt x="721131" y="655459"/>
                </a:lnTo>
                <a:lnTo>
                  <a:pt x="745070" y="628154"/>
                </a:lnTo>
                <a:lnTo>
                  <a:pt x="745070" y="590537"/>
                </a:lnTo>
                <a:lnTo>
                  <a:pt x="752233" y="590537"/>
                </a:lnTo>
                <a:lnTo>
                  <a:pt x="775157" y="586016"/>
                </a:lnTo>
                <a:lnTo>
                  <a:pt x="793902" y="573671"/>
                </a:lnTo>
                <a:lnTo>
                  <a:pt x="806551" y="555383"/>
                </a:lnTo>
                <a:lnTo>
                  <a:pt x="811187" y="533006"/>
                </a:lnTo>
                <a:lnTo>
                  <a:pt x="811187" y="310426"/>
                </a:lnTo>
                <a:close/>
              </a:path>
            </a:pathLst>
          </a:custGeom>
          <a:solidFill>
            <a:srgbClr val="FFFFFF"/>
          </a:solidFill>
        </p:spPr>
        <p:txBody>
          <a:bodyPr wrap="square" lIns="0" tIns="0" rIns="0" bIns="0" rtlCol="0"/>
          <a:lstStyle/>
          <a:p>
            <a:endParaRPr/>
          </a:p>
        </p:txBody>
      </p:sp>
      <p:sp>
        <p:nvSpPr>
          <p:cNvPr id="16" name="object 19">
            <a:extLst>
              <a:ext uri="{FF2B5EF4-FFF2-40B4-BE49-F238E27FC236}">
                <a16:creationId xmlns:a16="http://schemas.microsoft.com/office/drawing/2014/main" id="{9A227E87-68CE-1F55-9FDE-E47B94C6CECE}"/>
              </a:ext>
            </a:extLst>
          </p:cNvPr>
          <p:cNvSpPr/>
          <p:nvPr/>
        </p:nvSpPr>
        <p:spPr>
          <a:xfrm>
            <a:off x="3959999" y="5267616"/>
            <a:ext cx="811530" cy="628015"/>
          </a:xfrm>
          <a:custGeom>
            <a:avLst/>
            <a:gdLst/>
            <a:ahLst/>
            <a:cxnLst/>
            <a:rect l="l" t="t" r="r" b="b"/>
            <a:pathLst>
              <a:path w="811529" h="628014">
                <a:moveTo>
                  <a:pt x="293560" y="451548"/>
                </a:moveTo>
                <a:lnTo>
                  <a:pt x="290969" y="439331"/>
                </a:lnTo>
                <a:lnTo>
                  <a:pt x="290791" y="438480"/>
                </a:lnTo>
                <a:lnTo>
                  <a:pt x="283273" y="427812"/>
                </a:lnTo>
                <a:lnTo>
                  <a:pt x="272122" y="420611"/>
                </a:lnTo>
                <a:lnTo>
                  <a:pt x="271259" y="420446"/>
                </a:lnTo>
                <a:lnTo>
                  <a:pt x="271259" y="444804"/>
                </a:lnTo>
                <a:lnTo>
                  <a:pt x="271259" y="458279"/>
                </a:lnTo>
                <a:lnTo>
                  <a:pt x="265531" y="463753"/>
                </a:lnTo>
                <a:lnTo>
                  <a:pt x="251460" y="463753"/>
                </a:lnTo>
                <a:lnTo>
                  <a:pt x="245732" y="458279"/>
                </a:lnTo>
                <a:lnTo>
                  <a:pt x="245732" y="444804"/>
                </a:lnTo>
                <a:lnTo>
                  <a:pt x="251460" y="439331"/>
                </a:lnTo>
                <a:lnTo>
                  <a:pt x="265531" y="439331"/>
                </a:lnTo>
                <a:lnTo>
                  <a:pt x="271259" y="444804"/>
                </a:lnTo>
                <a:lnTo>
                  <a:pt x="271259" y="420446"/>
                </a:lnTo>
                <a:lnTo>
                  <a:pt x="233705" y="427812"/>
                </a:lnTo>
                <a:lnTo>
                  <a:pt x="223431" y="451548"/>
                </a:lnTo>
                <a:lnTo>
                  <a:pt x="226187" y="464591"/>
                </a:lnTo>
                <a:lnTo>
                  <a:pt x="233705" y="475272"/>
                </a:lnTo>
                <a:lnTo>
                  <a:pt x="244856" y="482473"/>
                </a:lnTo>
                <a:lnTo>
                  <a:pt x="258495" y="485114"/>
                </a:lnTo>
                <a:lnTo>
                  <a:pt x="272122" y="482473"/>
                </a:lnTo>
                <a:lnTo>
                  <a:pt x="283273" y="475272"/>
                </a:lnTo>
                <a:lnTo>
                  <a:pt x="290791" y="464591"/>
                </a:lnTo>
                <a:lnTo>
                  <a:pt x="290969" y="463753"/>
                </a:lnTo>
                <a:lnTo>
                  <a:pt x="293560" y="451548"/>
                </a:lnTo>
                <a:close/>
              </a:path>
              <a:path w="811529" h="628014">
                <a:moveTo>
                  <a:pt x="486117" y="134696"/>
                </a:moveTo>
                <a:lnTo>
                  <a:pt x="485889" y="125247"/>
                </a:lnTo>
                <a:lnTo>
                  <a:pt x="483895" y="117195"/>
                </a:lnTo>
                <a:lnTo>
                  <a:pt x="480212" y="110667"/>
                </a:lnTo>
                <a:lnTo>
                  <a:pt x="480136" y="110528"/>
                </a:lnTo>
                <a:lnTo>
                  <a:pt x="474611" y="105270"/>
                </a:lnTo>
                <a:lnTo>
                  <a:pt x="473163" y="91922"/>
                </a:lnTo>
                <a:lnTo>
                  <a:pt x="471563" y="76593"/>
                </a:lnTo>
                <a:lnTo>
                  <a:pt x="472325" y="75412"/>
                </a:lnTo>
                <a:lnTo>
                  <a:pt x="470966" y="69951"/>
                </a:lnTo>
                <a:lnTo>
                  <a:pt x="470903" y="69672"/>
                </a:lnTo>
                <a:lnTo>
                  <a:pt x="468591" y="63258"/>
                </a:lnTo>
                <a:lnTo>
                  <a:pt x="468515" y="63042"/>
                </a:lnTo>
                <a:lnTo>
                  <a:pt x="467664" y="61671"/>
                </a:lnTo>
                <a:lnTo>
                  <a:pt x="464515" y="53619"/>
                </a:lnTo>
                <a:lnTo>
                  <a:pt x="464515" y="123342"/>
                </a:lnTo>
                <a:lnTo>
                  <a:pt x="462368" y="155956"/>
                </a:lnTo>
                <a:lnTo>
                  <a:pt x="462330" y="156514"/>
                </a:lnTo>
                <a:lnTo>
                  <a:pt x="453593" y="159473"/>
                </a:lnTo>
                <a:lnTo>
                  <a:pt x="453720" y="159473"/>
                </a:lnTo>
                <a:lnTo>
                  <a:pt x="451104" y="162267"/>
                </a:lnTo>
                <a:lnTo>
                  <a:pt x="450227" y="165798"/>
                </a:lnTo>
                <a:lnTo>
                  <a:pt x="444195" y="184264"/>
                </a:lnTo>
                <a:lnTo>
                  <a:pt x="431076" y="208343"/>
                </a:lnTo>
                <a:lnTo>
                  <a:pt x="408876" y="229235"/>
                </a:lnTo>
                <a:lnTo>
                  <a:pt x="375602" y="238163"/>
                </a:lnTo>
                <a:lnTo>
                  <a:pt x="348399" y="231546"/>
                </a:lnTo>
                <a:lnTo>
                  <a:pt x="326948" y="214477"/>
                </a:lnTo>
                <a:lnTo>
                  <a:pt x="311302" y="191160"/>
                </a:lnTo>
                <a:lnTo>
                  <a:pt x="301523" y="165798"/>
                </a:lnTo>
                <a:lnTo>
                  <a:pt x="300545" y="162267"/>
                </a:lnTo>
                <a:lnTo>
                  <a:pt x="297815" y="159473"/>
                </a:lnTo>
                <a:lnTo>
                  <a:pt x="290995" y="157302"/>
                </a:lnTo>
                <a:lnTo>
                  <a:pt x="288823" y="155956"/>
                </a:lnTo>
                <a:lnTo>
                  <a:pt x="286791" y="125247"/>
                </a:lnTo>
                <a:lnTo>
                  <a:pt x="286664" y="123342"/>
                </a:lnTo>
                <a:lnTo>
                  <a:pt x="296468" y="119583"/>
                </a:lnTo>
                <a:lnTo>
                  <a:pt x="298119" y="117195"/>
                </a:lnTo>
                <a:lnTo>
                  <a:pt x="299389" y="115265"/>
                </a:lnTo>
                <a:lnTo>
                  <a:pt x="299097" y="110959"/>
                </a:lnTo>
                <a:lnTo>
                  <a:pt x="299008" y="91922"/>
                </a:lnTo>
                <a:lnTo>
                  <a:pt x="301459" y="69837"/>
                </a:lnTo>
                <a:lnTo>
                  <a:pt x="301612" y="69291"/>
                </a:lnTo>
                <a:lnTo>
                  <a:pt x="302298" y="69951"/>
                </a:lnTo>
                <a:lnTo>
                  <a:pt x="315010" y="75946"/>
                </a:lnTo>
                <a:lnTo>
                  <a:pt x="330822" y="78244"/>
                </a:lnTo>
                <a:lnTo>
                  <a:pt x="349669" y="76847"/>
                </a:lnTo>
                <a:lnTo>
                  <a:pt x="371500" y="71742"/>
                </a:lnTo>
                <a:lnTo>
                  <a:pt x="394766" y="65900"/>
                </a:lnTo>
                <a:lnTo>
                  <a:pt x="414959" y="63042"/>
                </a:lnTo>
                <a:lnTo>
                  <a:pt x="450240" y="79476"/>
                </a:lnTo>
                <a:lnTo>
                  <a:pt x="452107" y="110959"/>
                </a:lnTo>
                <a:lnTo>
                  <a:pt x="451942" y="115265"/>
                </a:lnTo>
                <a:lnTo>
                  <a:pt x="451942" y="115468"/>
                </a:lnTo>
                <a:lnTo>
                  <a:pt x="454736" y="119583"/>
                </a:lnTo>
                <a:lnTo>
                  <a:pt x="464515" y="123342"/>
                </a:lnTo>
                <a:lnTo>
                  <a:pt x="464515" y="53619"/>
                </a:lnTo>
                <a:lnTo>
                  <a:pt x="461454" y="45783"/>
                </a:lnTo>
                <a:lnTo>
                  <a:pt x="449529" y="30327"/>
                </a:lnTo>
                <a:lnTo>
                  <a:pt x="438950" y="21221"/>
                </a:lnTo>
                <a:lnTo>
                  <a:pt x="438391" y="20739"/>
                </a:lnTo>
                <a:lnTo>
                  <a:pt x="437578" y="20104"/>
                </a:lnTo>
                <a:lnTo>
                  <a:pt x="429818" y="15875"/>
                </a:lnTo>
                <a:lnTo>
                  <a:pt x="429818" y="42087"/>
                </a:lnTo>
                <a:lnTo>
                  <a:pt x="411353" y="41884"/>
                </a:lnTo>
                <a:lnTo>
                  <a:pt x="387400" y="45554"/>
                </a:lnTo>
                <a:lnTo>
                  <a:pt x="364858" y="51358"/>
                </a:lnTo>
                <a:lnTo>
                  <a:pt x="344817" y="55981"/>
                </a:lnTo>
                <a:lnTo>
                  <a:pt x="310032" y="46951"/>
                </a:lnTo>
                <a:lnTo>
                  <a:pt x="317830" y="38061"/>
                </a:lnTo>
                <a:lnTo>
                  <a:pt x="324739" y="34848"/>
                </a:lnTo>
                <a:lnTo>
                  <a:pt x="329044" y="26212"/>
                </a:lnTo>
                <a:lnTo>
                  <a:pt x="331546" y="23634"/>
                </a:lnTo>
                <a:lnTo>
                  <a:pt x="351370" y="21463"/>
                </a:lnTo>
                <a:lnTo>
                  <a:pt x="356235" y="21221"/>
                </a:lnTo>
                <a:lnTo>
                  <a:pt x="361149" y="21221"/>
                </a:lnTo>
                <a:lnTo>
                  <a:pt x="412229" y="30327"/>
                </a:lnTo>
                <a:lnTo>
                  <a:pt x="429818" y="42087"/>
                </a:lnTo>
                <a:lnTo>
                  <a:pt x="429818" y="15875"/>
                </a:lnTo>
                <a:lnTo>
                  <a:pt x="418033" y="9436"/>
                </a:lnTo>
                <a:lnTo>
                  <a:pt x="393966" y="2806"/>
                </a:lnTo>
                <a:lnTo>
                  <a:pt x="368350" y="0"/>
                </a:lnTo>
                <a:lnTo>
                  <a:pt x="344157" y="762"/>
                </a:lnTo>
                <a:lnTo>
                  <a:pt x="308343" y="18161"/>
                </a:lnTo>
                <a:lnTo>
                  <a:pt x="307975" y="18910"/>
                </a:lnTo>
                <a:lnTo>
                  <a:pt x="293649" y="32423"/>
                </a:lnTo>
                <a:lnTo>
                  <a:pt x="292442" y="32423"/>
                </a:lnTo>
                <a:lnTo>
                  <a:pt x="287451" y="37211"/>
                </a:lnTo>
                <a:lnTo>
                  <a:pt x="287464" y="42799"/>
                </a:lnTo>
                <a:lnTo>
                  <a:pt x="280771" y="60020"/>
                </a:lnTo>
                <a:lnTo>
                  <a:pt x="277012" y="85471"/>
                </a:lnTo>
                <a:lnTo>
                  <a:pt x="276529" y="105270"/>
                </a:lnTo>
                <a:lnTo>
                  <a:pt x="271030" y="110528"/>
                </a:lnTo>
                <a:lnTo>
                  <a:pt x="267271" y="117195"/>
                </a:lnTo>
                <a:lnTo>
                  <a:pt x="265277" y="125247"/>
                </a:lnTo>
                <a:lnTo>
                  <a:pt x="265061" y="134696"/>
                </a:lnTo>
                <a:lnTo>
                  <a:pt x="265963" y="148348"/>
                </a:lnTo>
                <a:lnTo>
                  <a:pt x="266573" y="153974"/>
                </a:lnTo>
                <a:lnTo>
                  <a:pt x="268516" y="161378"/>
                </a:lnTo>
                <a:lnTo>
                  <a:pt x="273075" y="169341"/>
                </a:lnTo>
                <a:lnTo>
                  <a:pt x="281381" y="176149"/>
                </a:lnTo>
                <a:lnTo>
                  <a:pt x="294170" y="205867"/>
                </a:lnTo>
                <a:lnTo>
                  <a:pt x="314121" y="232664"/>
                </a:lnTo>
                <a:lnTo>
                  <a:pt x="341249" y="252056"/>
                </a:lnTo>
                <a:lnTo>
                  <a:pt x="375602" y="259524"/>
                </a:lnTo>
                <a:lnTo>
                  <a:pt x="411022" y="252247"/>
                </a:lnTo>
                <a:lnTo>
                  <a:pt x="431266" y="238163"/>
                </a:lnTo>
                <a:lnTo>
                  <a:pt x="438454" y="233159"/>
                </a:lnTo>
                <a:lnTo>
                  <a:pt x="458216" y="206298"/>
                </a:lnTo>
                <a:lnTo>
                  <a:pt x="470598" y="175742"/>
                </a:lnTo>
                <a:lnTo>
                  <a:pt x="478447" y="169062"/>
                </a:lnTo>
                <a:lnTo>
                  <a:pt x="482727" y="161378"/>
                </a:lnTo>
                <a:lnTo>
                  <a:pt x="484644" y="153974"/>
                </a:lnTo>
                <a:lnTo>
                  <a:pt x="485216" y="148348"/>
                </a:lnTo>
                <a:lnTo>
                  <a:pt x="486117" y="134696"/>
                </a:lnTo>
                <a:close/>
              </a:path>
              <a:path w="811529" h="628014">
                <a:moveTo>
                  <a:pt x="492937" y="611365"/>
                </a:moveTo>
                <a:lnTo>
                  <a:pt x="487946" y="606577"/>
                </a:lnTo>
                <a:lnTo>
                  <a:pt x="446239" y="606577"/>
                </a:lnTo>
                <a:lnTo>
                  <a:pt x="446239" y="571677"/>
                </a:lnTo>
                <a:lnTo>
                  <a:pt x="441248" y="566889"/>
                </a:lnTo>
                <a:lnTo>
                  <a:pt x="428929" y="566889"/>
                </a:lnTo>
                <a:lnTo>
                  <a:pt x="423938" y="571677"/>
                </a:lnTo>
                <a:lnTo>
                  <a:pt x="423938" y="606577"/>
                </a:lnTo>
                <a:lnTo>
                  <a:pt x="327253" y="606577"/>
                </a:lnTo>
                <a:lnTo>
                  <a:pt x="327253" y="571677"/>
                </a:lnTo>
                <a:lnTo>
                  <a:pt x="322262" y="566889"/>
                </a:lnTo>
                <a:lnTo>
                  <a:pt x="309943" y="566889"/>
                </a:lnTo>
                <a:lnTo>
                  <a:pt x="304952" y="571677"/>
                </a:lnTo>
                <a:lnTo>
                  <a:pt x="304952" y="606577"/>
                </a:lnTo>
                <a:lnTo>
                  <a:pt x="263258" y="606577"/>
                </a:lnTo>
                <a:lnTo>
                  <a:pt x="258267" y="611365"/>
                </a:lnTo>
                <a:lnTo>
                  <a:pt x="258267" y="623150"/>
                </a:lnTo>
                <a:lnTo>
                  <a:pt x="263258" y="627938"/>
                </a:lnTo>
                <a:lnTo>
                  <a:pt x="309943" y="627938"/>
                </a:lnTo>
                <a:lnTo>
                  <a:pt x="435089" y="627938"/>
                </a:lnTo>
                <a:lnTo>
                  <a:pt x="441248" y="627938"/>
                </a:lnTo>
                <a:lnTo>
                  <a:pt x="481787" y="627938"/>
                </a:lnTo>
                <a:lnTo>
                  <a:pt x="487946" y="627938"/>
                </a:lnTo>
                <a:lnTo>
                  <a:pt x="492937" y="623150"/>
                </a:lnTo>
                <a:lnTo>
                  <a:pt x="492937" y="611365"/>
                </a:lnTo>
                <a:close/>
              </a:path>
              <a:path w="811529" h="628014">
                <a:moveTo>
                  <a:pt x="620483" y="506514"/>
                </a:moveTo>
                <a:lnTo>
                  <a:pt x="606183" y="370865"/>
                </a:lnTo>
                <a:lnTo>
                  <a:pt x="580275" y="316509"/>
                </a:lnTo>
                <a:lnTo>
                  <a:pt x="525195" y="288404"/>
                </a:lnTo>
                <a:lnTo>
                  <a:pt x="478307" y="281076"/>
                </a:lnTo>
                <a:lnTo>
                  <a:pt x="477608" y="280085"/>
                </a:lnTo>
                <a:lnTo>
                  <a:pt x="470725" y="278866"/>
                </a:lnTo>
                <a:lnTo>
                  <a:pt x="469468" y="279692"/>
                </a:lnTo>
                <a:lnTo>
                  <a:pt x="446074" y="276021"/>
                </a:lnTo>
                <a:lnTo>
                  <a:pt x="437057" y="255828"/>
                </a:lnTo>
                <a:lnTo>
                  <a:pt x="430504" y="253314"/>
                </a:lnTo>
                <a:lnTo>
                  <a:pt x="419176" y="257949"/>
                </a:lnTo>
                <a:lnTo>
                  <a:pt x="416547" y="264223"/>
                </a:lnTo>
                <a:lnTo>
                  <a:pt x="425005" y="283184"/>
                </a:lnTo>
                <a:lnTo>
                  <a:pt x="375589" y="330555"/>
                </a:lnTo>
                <a:lnTo>
                  <a:pt x="326161" y="283171"/>
                </a:lnTo>
                <a:lnTo>
                  <a:pt x="334632" y="264223"/>
                </a:lnTo>
                <a:lnTo>
                  <a:pt x="332003" y="257949"/>
                </a:lnTo>
                <a:lnTo>
                  <a:pt x="320675" y="253314"/>
                </a:lnTo>
                <a:lnTo>
                  <a:pt x="314134" y="255828"/>
                </a:lnTo>
                <a:lnTo>
                  <a:pt x="305104" y="276021"/>
                </a:lnTo>
                <a:lnTo>
                  <a:pt x="284441" y="279260"/>
                </a:lnTo>
                <a:lnTo>
                  <a:pt x="283908" y="278879"/>
                </a:lnTo>
                <a:lnTo>
                  <a:pt x="276948" y="279971"/>
                </a:lnTo>
                <a:lnTo>
                  <a:pt x="276555" y="280492"/>
                </a:lnTo>
                <a:lnTo>
                  <a:pt x="225996" y="288404"/>
                </a:lnTo>
                <a:lnTo>
                  <a:pt x="170929" y="316509"/>
                </a:lnTo>
                <a:lnTo>
                  <a:pt x="145008" y="370865"/>
                </a:lnTo>
                <a:lnTo>
                  <a:pt x="130708" y="506514"/>
                </a:lnTo>
                <a:lnTo>
                  <a:pt x="135166" y="511746"/>
                </a:lnTo>
                <a:lnTo>
                  <a:pt x="147434" y="512927"/>
                </a:lnTo>
                <a:lnTo>
                  <a:pt x="152895" y="508660"/>
                </a:lnTo>
                <a:lnTo>
                  <a:pt x="167195" y="373011"/>
                </a:lnTo>
                <a:lnTo>
                  <a:pt x="173685" y="350240"/>
                </a:lnTo>
                <a:lnTo>
                  <a:pt x="187172" y="331127"/>
                </a:lnTo>
                <a:lnTo>
                  <a:pt x="206260" y="317080"/>
                </a:lnTo>
                <a:lnTo>
                  <a:pt x="229590" y="309473"/>
                </a:lnTo>
                <a:lnTo>
                  <a:pt x="263105" y="304228"/>
                </a:lnTo>
                <a:lnTo>
                  <a:pt x="257911" y="315887"/>
                </a:lnTo>
                <a:lnTo>
                  <a:pt x="249034" y="352005"/>
                </a:lnTo>
                <a:lnTo>
                  <a:pt x="247370" y="401078"/>
                </a:lnTo>
                <a:lnTo>
                  <a:pt x="247764" y="406717"/>
                </a:lnTo>
                <a:lnTo>
                  <a:pt x="252666" y="411035"/>
                </a:lnTo>
                <a:lnTo>
                  <a:pt x="258483" y="411035"/>
                </a:lnTo>
                <a:lnTo>
                  <a:pt x="265391" y="410616"/>
                </a:lnTo>
                <a:lnTo>
                  <a:pt x="270040" y="405511"/>
                </a:lnTo>
                <a:lnTo>
                  <a:pt x="269621" y="399630"/>
                </a:lnTo>
                <a:lnTo>
                  <a:pt x="271018" y="356108"/>
                </a:lnTo>
                <a:lnTo>
                  <a:pt x="278650" y="324091"/>
                </a:lnTo>
                <a:lnTo>
                  <a:pt x="287235" y="304228"/>
                </a:lnTo>
                <a:lnTo>
                  <a:pt x="289750" y="300062"/>
                </a:lnTo>
                <a:lnTo>
                  <a:pt x="309105" y="297027"/>
                </a:lnTo>
                <a:lnTo>
                  <a:pt x="369798" y="355219"/>
                </a:lnTo>
                <a:lnTo>
                  <a:pt x="372643" y="356336"/>
                </a:lnTo>
                <a:lnTo>
                  <a:pt x="378548" y="356336"/>
                </a:lnTo>
                <a:lnTo>
                  <a:pt x="381393" y="355219"/>
                </a:lnTo>
                <a:lnTo>
                  <a:pt x="442099" y="297027"/>
                </a:lnTo>
                <a:lnTo>
                  <a:pt x="464781" y="300583"/>
                </a:lnTo>
                <a:lnTo>
                  <a:pt x="465582" y="301942"/>
                </a:lnTo>
                <a:lnTo>
                  <a:pt x="471741" y="316064"/>
                </a:lnTo>
                <a:lnTo>
                  <a:pt x="477748" y="338836"/>
                </a:lnTo>
                <a:lnTo>
                  <a:pt x="479577" y="361861"/>
                </a:lnTo>
                <a:lnTo>
                  <a:pt x="463181" y="365493"/>
                </a:lnTo>
                <a:lnTo>
                  <a:pt x="440143" y="382536"/>
                </a:lnTo>
                <a:lnTo>
                  <a:pt x="424586" y="407809"/>
                </a:lnTo>
                <a:lnTo>
                  <a:pt x="418884" y="438721"/>
                </a:lnTo>
                <a:lnTo>
                  <a:pt x="419760" y="451154"/>
                </a:lnTo>
                <a:lnTo>
                  <a:pt x="434543" y="488264"/>
                </a:lnTo>
                <a:lnTo>
                  <a:pt x="438111" y="490156"/>
                </a:lnTo>
                <a:lnTo>
                  <a:pt x="456793" y="490156"/>
                </a:lnTo>
                <a:lnTo>
                  <a:pt x="462953" y="490156"/>
                </a:lnTo>
                <a:lnTo>
                  <a:pt x="467944" y="485368"/>
                </a:lnTo>
                <a:lnTo>
                  <a:pt x="467944" y="473583"/>
                </a:lnTo>
                <a:lnTo>
                  <a:pt x="462953" y="468795"/>
                </a:lnTo>
                <a:lnTo>
                  <a:pt x="448449" y="468795"/>
                </a:lnTo>
                <a:lnTo>
                  <a:pt x="445300" y="461797"/>
                </a:lnTo>
                <a:lnTo>
                  <a:pt x="443039" y="454393"/>
                </a:lnTo>
                <a:lnTo>
                  <a:pt x="441655" y="446684"/>
                </a:lnTo>
                <a:lnTo>
                  <a:pt x="441198" y="438721"/>
                </a:lnTo>
                <a:lnTo>
                  <a:pt x="445147" y="416115"/>
                </a:lnTo>
                <a:lnTo>
                  <a:pt x="455904" y="397637"/>
                </a:lnTo>
                <a:lnTo>
                  <a:pt x="471855" y="385165"/>
                </a:lnTo>
                <a:lnTo>
                  <a:pt x="491375" y="380593"/>
                </a:lnTo>
                <a:lnTo>
                  <a:pt x="510882" y="385165"/>
                </a:lnTo>
                <a:lnTo>
                  <a:pt x="526846" y="397637"/>
                </a:lnTo>
                <a:lnTo>
                  <a:pt x="537616" y="416115"/>
                </a:lnTo>
                <a:lnTo>
                  <a:pt x="541566" y="438721"/>
                </a:lnTo>
                <a:lnTo>
                  <a:pt x="541172" y="446011"/>
                </a:lnTo>
                <a:lnTo>
                  <a:pt x="540004" y="453123"/>
                </a:lnTo>
                <a:lnTo>
                  <a:pt x="538086" y="459981"/>
                </a:lnTo>
                <a:lnTo>
                  <a:pt x="535444" y="466521"/>
                </a:lnTo>
                <a:lnTo>
                  <a:pt x="521525" y="466521"/>
                </a:lnTo>
                <a:lnTo>
                  <a:pt x="516534" y="471297"/>
                </a:lnTo>
                <a:lnTo>
                  <a:pt x="516534" y="483095"/>
                </a:lnTo>
                <a:lnTo>
                  <a:pt x="521525" y="487883"/>
                </a:lnTo>
                <a:lnTo>
                  <a:pt x="546227" y="487883"/>
                </a:lnTo>
                <a:lnTo>
                  <a:pt x="563092" y="450342"/>
                </a:lnTo>
                <a:lnTo>
                  <a:pt x="563867" y="438721"/>
                </a:lnTo>
                <a:lnTo>
                  <a:pt x="558152" y="407809"/>
                </a:lnTo>
                <a:lnTo>
                  <a:pt x="542607" y="382536"/>
                </a:lnTo>
                <a:lnTo>
                  <a:pt x="519557" y="365493"/>
                </a:lnTo>
                <a:lnTo>
                  <a:pt x="501815" y="361556"/>
                </a:lnTo>
                <a:lnTo>
                  <a:pt x="499592" y="334264"/>
                </a:lnTo>
                <a:lnTo>
                  <a:pt x="492404" y="307809"/>
                </a:lnTo>
                <a:lnTo>
                  <a:pt x="490982" y="304685"/>
                </a:lnTo>
                <a:lnTo>
                  <a:pt x="521601" y="309473"/>
                </a:lnTo>
                <a:lnTo>
                  <a:pt x="564032" y="331127"/>
                </a:lnTo>
                <a:lnTo>
                  <a:pt x="583996" y="373011"/>
                </a:lnTo>
                <a:lnTo>
                  <a:pt x="598258" y="508292"/>
                </a:lnTo>
                <a:lnTo>
                  <a:pt x="603110" y="512394"/>
                </a:lnTo>
                <a:lnTo>
                  <a:pt x="608761" y="512394"/>
                </a:lnTo>
                <a:lnTo>
                  <a:pt x="616026" y="511746"/>
                </a:lnTo>
                <a:lnTo>
                  <a:pt x="620483" y="506514"/>
                </a:lnTo>
                <a:close/>
              </a:path>
              <a:path w="811529" h="628014">
                <a:moveTo>
                  <a:pt x="751205" y="223100"/>
                </a:moveTo>
                <a:lnTo>
                  <a:pt x="746213" y="218313"/>
                </a:lnTo>
                <a:lnTo>
                  <a:pt x="733894" y="218313"/>
                </a:lnTo>
                <a:lnTo>
                  <a:pt x="728903" y="223100"/>
                </a:lnTo>
                <a:lnTo>
                  <a:pt x="728903" y="531291"/>
                </a:lnTo>
                <a:lnTo>
                  <a:pt x="22301" y="531291"/>
                </a:lnTo>
                <a:lnTo>
                  <a:pt x="22301" y="128778"/>
                </a:lnTo>
                <a:lnTo>
                  <a:pt x="228600" y="128778"/>
                </a:lnTo>
                <a:lnTo>
                  <a:pt x="233591" y="124002"/>
                </a:lnTo>
                <a:lnTo>
                  <a:pt x="233591" y="112204"/>
                </a:lnTo>
                <a:lnTo>
                  <a:pt x="228600" y="107429"/>
                </a:lnTo>
                <a:lnTo>
                  <a:pt x="4991" y="107429"/>
                </a:lnTo>
                <a:lnTo>
                  <a:pt x="0" y="112204"/>
                </a:lnTo>
                <a:lnTo>
                  <a:pt x="0" y="547865"/>
                </a:lnTo>
                <a:lnTo>
                  <a:pt x="4991" y="552653"/>
                </a:lnTo>
                <a:lnTo>
                  <a:pt x="740054" y="552653"/>
                </a:lnTo>
                <a:lnTo>
                  <a:pt x="746213" y="552653"/>
                </a:lnTo>
                <a:lnTo>
                  <a:pt x="751205" y="547865"/>
                </a:lnTo>
                <a:lnTo>
                  <a:pt x="751205" y="223100"/>
                </a:lnTo>
                <a:close/>
              </a:path>
              <a:path w="811529" h="628014">
                <a:moveTo>
                  <a:pt x="811187" y="40500"/>
                </a:moveTo>
                <a:lnTo>
                  <a:pt x="788885" y="13944"/>
                </a:lnTo>
                <a:lnTo>
                  <a:pt x="788885" y="36906"/>
                </a:lnTo>
                <a:lnTo>
                  <a:pt x="788885" y="168605"/>
                </a:lnTo>
                <a:lnTo>
                  <a:pt x="785825" y="171526"/>
                </a:lnTo>
                <a:lnTo>
                  <a:pt x="638568" y="171526"/>
                </a:lnTo>
                <a:lnTo>
                  <a:pt x="636358" y="172199"/>
                </a:lnTo>
                <a:lnTo>
                  <a:pt x="578091" y="210794"/>
                </a:lnTo>
                <a:lnTo>
                  <a:pt x="577151" y="210566"/>
                </a:lnTo>
                <a:lnTo>
                  <a:pt x="575932" y="209956"/>
                </a:lnTo>
                <a:lnTo>
                  <a:pt x="575208" y="209346"/>
                </a:lnTo>
                <a:lnTo>
                  <a:pt x="575208" y="176314"/>
                </a:lnTo>
                <a:lnTo>
                  <a:pt x="570217" y="171526"/>
                </a:lnTo>
                <a:lnTo>
                  <a:pt x="545007" y="171526"/>
                </a:lnTo>
                <a:lnTo>
                  <a:pt x="541947" y="168605"/>
                </a:lnTo>
                <a:lnTo>
                  <a:pt x="541947" y="36906"/>
                </a:lnTo>
                <a:lnTo>
                  <a:pt x="545007" y="33985"/>
                </a:lnTo>
                <a:lnTo>
                  <a:pt x="785825" y="33985"/>
                </a:lnTo>
                <a:lnTo>
                  <a:pt x="788885" y="36906"/>
                </a:lnTo>
                <a:lnTo>
                  <a:pt x="788885" y="13944"/>
                </a:lnTo>
                <a:lnTo>
                  <a:pt x="782078" y="12623"/>
                </a:lnTo>
                <a:lnTo>
                  <a:pt x="548754" y="12623"/>
                </a:lnTo>
                <a:lnTo>
                  <a:pt x="537438" y="14820"/>
                </a:lnTo>
                <a:lnTo>
                  <a:pt x="528180" y="20802"/>
                </a:lnTo>
                <a:lnTo>
                  <a:pt x="521944" y="29667"/>
                </a:lnTo>
                <a:lnTo>
                  <a:pt x="519645" y="40500"/>
                </a:lnTo>
                <a:lnTo>
                  <a:pt x="519645" y="165023"/>
                </a:lnTo>
                <a:lnTo>
                  <a:pt x="521944" y="175869"/>
                </a:lnTo>
                <a:lnTo>
                  <a:pt x="528180" y="184721"/>
                </a:lnTo>
                <a:lnTo>
                  <a:pt x="537438" y="190703"/>
                </a:lnTo>
                <a:lnTo>
                  <a:pt x="548754" y="192887"/>
                </a:lnTo>
                <a:lnTo>
                  <a:pt x="552907" y="192887"/>
                </a:lnTo>
                <a:lnTo>
                  <a:pt x="552907" y="217004"/>
                </a:lnTo>
                <a:lnTo>
                  <a:pt x="557999" y="225069"/>
                </a:lnTo>
                <a:lnTo>
                  <a:pt x="569823" y="231000"/>
                </a:lnTo>
                <a:lnTo>
                  <a:pt x="573773" y="231902"/>
                </a:lnTo>
                <a:lnTo>
                  <a:pt x="582650" y="231902"/>
                </a:lnTo>
                <a:lnTo>
                  <a:pt x="587578" y="230479"/>
                </a:lnTo>
                <a:lnTo>
                  <a:pt x="617296" y="210794"/>
                </a:lnTo>
                <a:lnTo>
                  <a:pt x="644321" y="192887"/>
                </a:lnTo>
                <a:lnTo>
                  <a:pt x="782078" y="192887"/>
                </a:lnTo>
                <a:lnTo>
                  <a:pt x="793407" y="190703"/>
                </a:lnTo>
                <a:lnTo>
                  <a:pt x="802652" y="184721"/>
                </a:lnTo>
                <a:lnTo>
                  <a:pt x="808901" y="175869"/>
                </a:lnTo>
                <a:lnTo>
                  <a:pt x="811187" y="165023"/>
                </a:lnTo>
                <a:lnTo>
                  <a:pt x="811187" y="40500"/>
                </a:lnTo>
                <a:close/>
              </a:path>
            </a:pathLst>
          </a:custGeom>
          <a:solidFill>
            <a:srgbClr val="FFFFFF"/>
          </a:solidFill>
        </p:spPr>
        <p:txBody>
          <a:bodyPr wrap="square" lIns="0" tIns="0" rIns="0" bIns="0" rtlCol="0"/>
          <a:lstStyle/>
          <a:p>
            <a:endParaRPr/>
          </a:p>
        </p:txBody>
      </p:sp>
      <p:grpSp>
        <p:nvGrpSpPr>
          <p:cNvPr id="17" name="object 20">
            <a:extLst>
              <a:ext uri="{FF2B5EF4-FFF2-40B4-BE49-F238E27FC236}">
                <a16:creationId xmlns:a16="http://schemas.microsoft.com/office/drawing/2014/main" id="{49B40804-BA6C-58DE-3E1A-396CDEAECC9F}"/>
              </a:ext>
            </a:extLst>
          </p:cNvPr>
          <p:cNvGrpSpPr/>
          <p:nvPr/>
        </p:nvGrpSpPr>
        <p:grpSpPr>
          <a:xfrm>
            <a:off x="4063592" y="2095614"/>
            <a:ext cx="655320" cy="520065"/>
            <a:chOff x="4063592" y="2095614"/>
            <a:chExt cx="655320" cy="520065"/>
          </a:xfrm>
        </p:grpSpPr>
        <p:pic>
          <p:nvPicPr>
            <p:cNvPr id="18" name="object 21">
              <a:extLst>
                <a:ext uri="{FF2B5EF4-FFF2-40B4-BE49-F238E27FC236}">
                  <a16:creationId xmlns:a16="http://schemas.microsoft.com/office/drawing/2014/main" id="{EE9986C9-59E4-7068-3F16-8C41184B9E01}"/>
                </a:ext>
              </a:extLst>
            </p:cNvPr>
            <p:cNvPicPr/>
            <p:nvPr/>
          </p:nvPicPr>
          <p:blipFill>
            <a:blip r:embed="rId7" cstate="print"/>
            <a:stretch>
              <a:fillRect/>
            </a:stretch>
          </p:blipFill>
          <p:spPr>
            <a:xfrm>
              <a:off x="4272573" y="2282092"/>
              <a:ext cx="236854" cy="236854"/>
            </a:xfrm>
            <a:prstGeom prst="rect">
              <a:avLst/>
            </a:prstGeom>
          </p:spPr>
        </p:pic>
        <p:sp>
          <p:nvSpPr>
            <p:cNvPr id="19" name="object 22">
              <a:extLst>
                <a:ext uri="{FF2B5EF4-FFF2-40B4-BE49-F238E27FC236}">
                  <a16:creationId xmlns:a16="http://schemas.microsoft.com/office/drawing/2014/main" id="{F98980C1-CF1E-876C-ED24-A96E0A8666FE}"/>
                </a:ext>
              </a:extLst>
            </p:cNvPr>
            <p:cNvSpPr/>
            <p:nvPr/>
          </p:nvSpPr>
          <p:spPr>
            <a:xfrm>
              <a:off x="4063581" y="2142096"/>
              <a:ext cx="655320" cy="473709"/>
            </a:xfrm>
            <a:custGeom>
              <a:avLst/>
              <a:gdLst/>
              <a:ahLst/>
              <a:cxnLst/>
              <a:rect l="l" t="t" r="r" b="b"/>
              <a:pathLst>
                <a:path w="655320" h="473710">
                  <a:moveTo>
                    <a:pt x="242506" y="4914"/>
                  </a:moveTo>
                  <a:lnTo>
                    <a:pt x="237604" y="12"/>
                  </a:lnTo>
                  <a:lnTo>
                    <a:pt x="187896" y="12"/>
                  </a:lnTo>
                  <a:lnTo>
                    <a:pt x="182994" y="4914"/>
                  </a:lnTo>
                  <a:lnTo>
                    <a:pt x="182994" y="17005"/>
                  </a:lnTo>
                  <a:lnTo>
                    <a:pt x="187896" y="21907"/>
                  </a:lnTo>
                  <a:lnTo>
                    <a:pt x="231559" y="21907"/>
                  </a:lnTo>
                  <a:lnTo>
                    <a:pt x="237604" y="21907"/>
                  </a:lnTo>
                  <a:lnTo>
                    <a:pt x="242506" y="17005"/>
                  </a:lnTo>
                  <a:lnTo>
                    <a:pt x="242506" y="4914"/>
                  </a:lnTo>
                  <a:close/>
                </a:path>
                <a:path w="655320" h="473710">
                  <a:moveTo>
                    <a:pt x="372910" y="4914"/>
                  </a:moveTo>
                  <a:lnTo>
                    <a:pt x="368007" y="12"/>
                  </a:lnTo>
                  <a:lnTo>
                    <a:pt x="318300" y="12"/>
                  </a:lnTo>
                  <a:lnTo>
                    <a:pt x="313397" y="4914"/>
                  </a:lnTo>
                  <a:lnTo>
                    <a:pt x="313397" y="17005"/>
                  </a:lnTo>
                  <a:lnTo>
                    <a:pt x="318300" y="21907"/>
                  </a:lnTo>
                  <a:lnTo>
                    <a:pt x="361962" y="21907"/>
                  </a:lnTo>
                  <a:lnTo>
                    <a:pt x="368007" y="21907"/>
                  </a:lnTo>
                  <a:lnTo>
                    <a:pt x="372910" y="17005"/>
                  </a:lnTo>
                  <a:lnTo>
                    <a:pt x="372910" y="4914"/>
                  </a:lnTo>
                  <a:close/>
                </a:path>
                <a:path w="655320" h="473710">
                  <a:moveTo>
                    <a:pt x="512826" y="4914"/>
                  </a:moveTo>
                  <a:lnTo>
                    <a:pt x="507923" y="12"/>
                  </a:lnTo>
                  <a:lnTo>
                    <a:pt x="458216" y="12"/>
                  </a:lnTo>
                  <a:lnTo>
                    <a:pt x="453313" y="4914"/>
                  </a:lnTo>
                  <a:lnTo>
                    <a:pt x="453313" y="17005"/>
                  </a:lnTo>
                  <a:lnTo>
                    <a:pt x="458216" y="21907"/>
                  </a:lnTo>
                  <a:lnTo>
                    <a:pt x="501878" y="21907"/>
                  </a:lnTo>
                  <a:lnTo>
                    <a:pt x="507923" y="21907"/>
                  </a:lnTo>
                  <a:lnTo>
                    <a:pt x="512826" y="17005"/>
                  </a:lnTo>
                  <a:lnTo>
                    <a:pt x="512826" y="4914"/>
                  </a:lnTo>
                  <a:close/>
                </a:path>
                <a:path w="655320" h="473710">
                  <a:moveTo>
                    <a:pt x="654799" y="26187"/>
                  </a:moveTo>
                  <a:lnTo>
                    <a:pt x="652741" y="16002"/>
                  </a:lnTo>
                  <a:lnTo>
                    <a:pt x="647128" y="7683"/>
                  </a:lnTo>
                  <a:lnTo>
                    <a:pt x="638810" y="2057"/>
                  </a:lnTo>
                  <a:lnTo>
                    <a:pt x="628624" y="0"/>
                  </a:lnTo>
                  <a:lnTo>
                    <a:pt x="587641" y="0"/>
                  </a:lnTo>
                  <a:lnTo>
                    <a:pt x="582739" y="4902"/>
                  </a:lnTo>
                  <a:lnTo>
                    <a:pt x="582739" y="17005"/>
                  </a:lnTo>
                  <a:lnTo>
                    <a:pt x="587641" y="21907"/>
                  </a:lnTo>
                  <a:lnTo>
                    <a:pt x="630986" y="21907"/>
                  </a:lnTo>
                  <a:lnTo>
                    <a:pt x="632904" y="23825"/>
                  </a:lnTo>
                  <a:lnTo>
                    <a:pt x="632904" y="449402"/>
                  </a:lnTo>
                  <a:lnTo>
                    <a:pt x="630986" y="451332"/>
                  </a:lnTo>
                  <a:lnTo>
                    <a:pt x="23825" y="451332"/>
                  </a:lnTo>
                  <a:lnTo>
                    <a:pt x="21907" y="449402"/>
                  </a:lnTo>
                  <a:lnTo>
                    <a:pt x="21907" y="23825"/>
                  </a:lnTo>
                  <a:lnTo>
                    <a:pt x="23825" y="21907"/>
                  </a:lnTo>
                  <a:lnTo>
                    <a:pt x="67360" y="21907"/>
                  </a:lnTo>
                  <a:lnTo>
                    <a:pt x="72263" y="17005"/>
                  </a:lnTo>
                  <a:lnTo>
                    <a:pt x="72263" y="4902"/>
                  </a:lnTo>
                  <a:lnTo>
                    <a:pt x="67360" y="0"/>
                  </a:lnTo>
                  <a:lnTo>
                    <a:pt x="26187" y="0"/>
                  </a:lnTo>
                  <a:lnTo>
                    <a:pt x="16014" y="2057"/>
                  </a:lnTo>
                  <a:lnTo>
                    <a:pt x="7683" y="7683"/>
                  </a:lnTo>
                  <a:lnTo>
                    <a:pt x="2070" y="16002"/>
                  </a:lnTo>
                  <a:lnTo>
                    <a:pt x="0" y="26187"/>
                  </a:lnTo>
                  <a:lnTo>
                    <a:pt x="0" y="447052"/>
                  </a:lnTo>
                  <a:lnTo>
                    <a:pt x="2070" y="457225"/>
                  </a:lnTo>
                  <a:lnTo>
                    <a:pt x="7683" y="465543"/>
                  </a:lnTo>
                  <a:lnTo>
                    <a:pt x="16014" y="471170"/>
                  </a:lnTo>
                  <a:lnTo>
                    <a:pt x="26187" y="473227"/>
                  </a:lnTo>
                  <a:lnTo>
                    <a:pt x="628624" y="473227"/>
                  </a:lnTo>
                  <a:lnTo>
                    <a:pt x="638810" y="471170"/>
                  </a:lnTo>
                  <a:lnTo>
                    <a:pt x="647128" y="465543"/>
                  </a:lnTo>
                  <a:lnTo>
                    <a:pt x="652741" y="457225"/>
                  </a:lnTo>
                  <a:lnTo>
                    <a:pt x="654799" y="447052"/>
                  </a:lnTo>
                  <a:lnTo>
                    <a:pt x="654799" y="26187"/>
                  </a:lnTo>
                  <a:close/>
                </a:path>
              </a:pathLst>
            </a:custGeom>
            <a:solidFill>
              <a:srgbClr val="FFFFFF"/>
            </a:solidFill>
          </p:spPr>
          <p:txBody>
            <a:bodyPr wrap="square" lIns="0" tIns="0" rIns="0" bIns="0" rtlCol="0"/>
            <a:lstStyle/>
            <a:p>
              <a:endParaRPr/>
            </a:p>
          </p:txBody>
        </p:sp>
        <p:pic>
          <p:nvPicPr>
            <p:cNvPr id="20" name="object 23">
              <a:extLst>
                <a:ext uri="{FF2B5EF4-FFF2-40B4-BE49-F238E27FC236}">
                  <a16:creationId xmlns:a16="http://schemas.microsoft.com/office/drawing/2014/main" id="{C907EF04-BB8D-8A64-0848-BA9AC2886BB1}"/>
                </a:ext>
              </a:extLst>
            </p:cNvPr>
            <p:cNvPicPr/>
            <p:nvPr/>
          </p:nvPicPr>
          <p:blipFill>
            <a:blip r:embed="rId8" cstate="print"/>
            <a:stretch>
              <a:fillRect/>
            </a:stretch>
          </p:blipFill>
          <p:spPr>
            <a:xfrm>
              <a:off x="4149041" y="2095614"/>
              <a:ext cx="78435" cy="114858"/>
            </a:xfrm>
            <a:prstGeom prst="rect">
              <a:avLst/>
            </a:prstGeom>
          </p:spPr>
        </p:pic>
        <p:sp>
          <p:nvSpPr>
            <p:cNvPr id="21" name="object 24">
              <a:extLst>
                <a:ext uri="{FF2B5EF4-FFF2-40B4-BE49-F238E27FC236}">
                  <a16:creationId xmlns:a16="http://schemas.microsoft.com/office/drawing/2014/main" id="{9EFA6F16-453F-08F4-869A-5B5669F54AB6}"/>
                </a:ext>
              </a:extLst>
            </p:cNvPr>
            <p:cNvSpPr/>
            <p:nvPr/>
          </p:nvSpPr>
          <p:spPr>
            <a:xfrm>
              <a:off x="4284192" y="2095614"/>
              <a:ext cx="349250" cy="114935"/>
            </a:xfrm>
            <a:custGeom>
              <a:avLst/>
              <a:gdLst/>
              <a:ahLst/>
              <a:cxnLst/>
              <a:rect l="l" t="t" r="r" b="b"/>
              <a:pathLst>
                <a:path w="349250" h="114935">
                  <a:moveTo>
                    <a:pt x="78435" y="39217"/>
                  </a:moveTo>
                  <a:lnTo>
                    <a:pt x="75349" y="23977"/>
                  </a:lnTo>
                  <a:lnTo>
                    <a:pt x="73952" y="21894"/>
                  </a:lnTo>
                  <a:lnTo>
                    <a:pt x="66941" y="11506"/>
                  </a:lnTo>
                  <a:lnTo>
                    <a:pt x="56540" y="4495"/>
                  </a:lnTo>
                  <a:lnTo>
                    <a:pt x="56540" y="29667"/>
                  </a:lnTo>
                  <a:lnTo>
                    <a:pt x="56540" y="85191"/>
                  </a:lnTo>
                  <a:lnTo>
                    <a:pt x="48768" y="92964"/>
                  </a:lnTo>
                  <a:lnTo>
                    <a:pt x="29667" y="92964"/>
                  </a:lnTo>
                  <a:lnTo>
                    <a:pt x="21894" y="85191"/>
                  </a:lnTo>
                  <a:lnTo>
                    <a:pt x="21894" y="29667"/>
                  </a:lnTo>
                  <a:lnTo>
                    <a:pt x="29667" y="21894"/>
                  </a:lnTo>
                  <a:lnTo>
                    <a:pt x="48768" y="21894"/>
                  </a:lnTo>
                  <a:lnTo>
                    <a:pt x="56540" y="29667"/>
                  </a:lnTo>
                  <a:lnTo>
                    <a:pt x="56540" y="4495"/>
                  </a:lnTo>
                  <a:lnTo>
                    <a:pt x="54470" y="3098"/>
                  </a:lnTo>
                  <a:lnTo>
                    <a:pt x="39217" y="0"/>
                  </a:lnTo>
                  <a:lnTo>
                    <a:pt x="23964" y="3098"/>
                  </a:lnTo>
                  <a:lnTo>
                    <a:pt x="11493" y="11506"/>
                  </a:lnTo>
                  <a:lnTo>
                    <a:pt x="3086" y="23977"/>
                  </a:lnTo>
                  <a:lnTo>
                    <a:pt x="0" y="39217"/>
                  </a:lnTo>
                  <a:lnTo>
                    <a:pt x="0" y="75641"/>
                  </a:lnTo>
                  <a:lnTo>
                    <a:pt x="3086" y="90893"/>
                  </a:lnTo>
                  <a:lnTo>
                    <a:pt x="11493" y="103365"/>
                  </a:lnTo>
                  <a:lnTo>
                    <a:pt x="23964" y="111772"/>
                  </a:lnTo>
                  <a:lnTo>
                    <a:pt x="39217" y="114858"/>
                  </a:lnTo>
                  <a:lnTo>
                    <a:pt x="54470" y="111772"/>
                  </a:lnTo>
                  <a:lnTo>
                    <a:pt x="66941" y="103365"/>
                  </a:lnTo>
                  <a:lnTo>
                    <a:pt x="73952" y="92964"/>
                  </a:lnTo>
                  <a:lnTo>
                    <a:pt x="75349" y="90893"/>
                  </a:lnTo>
                  <a:lnTo>
                    <a:pt x="78435" y="75641"/>
                  </a:lnTo>
                  <a:lnTo>
                    <a:pt x="78435" y="39217"/>
                  </a:lnTo>
                  <a:close/>
                </a:path>
                <a:path w="349250" h="114935">
                  <a:moveTo>
                    <a:pt x="213601" y="39217"/>
                  </a:moveTo>
                  <a:lnTo>
                    <a:pt x="210502" y="23977"/>
                  </a:lnTo>
                  <a:lnTo>
                    <a:pt x="209105" y="21894"/>
                  </a:lnTo>
                  <a:lnTo>
                    <a:pt x="202095" y="11506"/>
                  </a:lnTo>
                  <a:lnTo>
                    <a:pt x="191706" y="4508"/>
                  </a:lnTo>
                  <a:lnTo>
                    <a:pt x="191706" y="29667"/>
                  </a:lnTo>
                  <a:lnTo>
                    <a:pt x="191706" y="85191"/>
                  </a:lnTo>
                  <a:lnTo>
                    <a:pt x="183934" y="92964"/>
                  </a:lnTo>
                  <a:lnTo>
                    <a:pt x="164833" y="92964"/>
                  </a:lnTo>
                  <a:lnTo>
                    <a:pt x="157060" y="85191"/>
                  </a:lnTo>
                  <a:lnTo>
                    <a:pt x="157060" y="29667"/>
                  </a:lnTo>
                  <a:lnTo>
                    <a:pt x="164833" y="21894"/>
                  </a:lnTo>
                  <a:lnTo>
                    <a:pt x="183934" y="21894"/>
                  </a:lnTo>
                  <a:lnTo>
                    <a:pt x="191706" y="29667"/>
                  </a:lnTo>
                  <a:lnTo>
                    <a:pt x="191706" y="4508"/>
                  </a:lnTo>
                  <a:lnTo>
                    <a:pt x="189623" y="3098"/>
                  </a:lnTo>
                  <a:lnTo>
                    <a:pt x="174383" y="0"/>
                  </a:lnTo>
                  <a:lnTo>
                    <a:pt x="159131" y="3098"/>
                  </a:lnTo>
                  <a:lnTo>
                    <a:pt x="146659" y="11506"/>
                  </a:lnTo>
                  <a:lnTo>
                    <a:pt x="138252" y="23977"/>
                  </a:lnTo>
                  <a:lnTo>
                    <a:pt x="135166" y="39217"/>
                  </a:lnTo>
                  <a:lnTo>
                    <a:pt x="135166" y="75641"/>
                  </a:lnTo>
                  <a:lnTo>
                    <a:pt x="138252" y="90893"/>
                  </a:lnTo>
                  <a:lnTo>
                    <a:pt x="146659" y="103365"/>
                  </a:lnTo>
                  <a:lnTo>
                    <a:pt x="159131" y="111772"/>
                  </a:lnTo>
                  <a:lnTo>
                    <a:pt x="174383" y="114858"/>
                  </a:lnTo>
                  <a:lnTo>
                    <a:pt x="189623" y="111772"/>
                  </a:lnTo>
                  <a:lnTo>
                    <a:pt x="202095" y="103365"/>
                  </a:lnTo>
                  <a:lnTo>
                    <a:pt x="209105" y="92964"/>
                  </a:lnTo>
                  <a:lnTo>
                    <a:pt x="210502" y="90893"/>
                  </a:lnTo>
                  <a:lnTo>
                    <a:pt x="213601" y="75641"/>
                  </a:lnTo>
                  <a:lnTo>
                    <a:pt x="213601" y="39217"/>
                  </a:lnTo>
                  <a:close/>
                </a:path>
                <a:path w="349250" h="114935">
                  <a:moveTo>
                    <a:pt x="348754" y="39217"/>
                  </a:moveTo>
                  <a:lnTo>
                    <a:pt x="345668" y="23977"/>
                  </a:lnTo>
                  <a:lnTo>
                    <a:pt x="344271" y="21894"/>
                  </a:lnTo>
                  <a:lnTo>
                    <a:pt x="337261" y="11506"/>
                  </a:lnTo>
                  <a:lnTo>
                    <a:pt x="326859" y="4495"/>
                  </a:lnTo>
                  <a:lnTo>
                    <a:pt x="326859" y="29667"/>
                  </a:lnTo>
                  <a:lnTo>
                    <a:pt x="326859" y="85191"/>
                  </a:lnTo>
                  <a:lnTo>
                    <a:pt x="319087" y="92964"/>
                  </a:lnTo>
                  <a:lnTo>
                    <a:pt x="299986" y="92964"/>
                  </a:lnTo>
                  <a:lnTo>
                    <a:pt x="292214" y="85191"/>
                  </a:lnTo>
                  <a:lnTo>
                    <a:pt x="292214" y="29667"/>
                  </a:lnTo>
                  <a:lnTo>
                    <a:pt x="299986" y="21894"/>
                  </a:lnTo>
                  <a:lnTo>
                    <a:pt x="319087" y="21894"/>
                  </a:lnTo>
                  <a:lnTo>
                    <a:pt x="326859" y="29667"/>
                  </a:lnTo>
                  <a:lnTo>
                    <a:pt x="326859" y="4495"/>
                  </a:lnTo>
                  <a:lnTo>
                    <a:pt x="324789" y="3098"/>
                  </a:lnTo>
                  <a:lnTo>
                    <a:pt x="309537" y="0"/>
                  </a:lnTo>
                  <a:lnTo>
                    <a:pt x="294284" y="3098"/>
                  </a:lnTo>
                  <a:lnTo>
                    <a:pt x="281813" y="11506"/>
                  </a:lnTo>
                  <a:lnTo>
                    <a:pt x="273405" y="23977"/>
                  </a:lnTo>
                  <a:lnTo>
                    <a:pt x="270319" y="39217"/>
                  </a:lnTo>
                  <a:lnTo>
                    <a:pt x="270319" y="75641"/>
                  </a:lnTo>
                  <a:lnTo>
                    <a:pt x="273405" y="90893"/>
                  </a:lnTo>
                  <a:lnTo>
                    <a:pt x="281813" y="103365"/>
                  </a:lnTo>
                  <a:lnTo>
                    <a:pt x="294284" y="111772"/>
                  </a:lnTo>
                  <a:lnTo>
                    <a:pt x="309537" y="114858"/>
                  </a:lnTo>
                  <a:lnTo>
                    <a:pt x="324789" y="111772"/>
                  </a:lnTo>
                  <a:lnTo>
                    <a:pt x="337261" y="103365"/>
                  </a:lnTo>
                  <a:lnTo>
                    <a:pt x="344271" y="92964"/>
                  </a:lnTo>
                  <a:lnTo>
                    <a:pt x="345668" y="90893"/>
                  </a:lnTo>
                  <a:lnTo>
                    <a:pt x="348754" y="75641"/>
                  </a:lnTo>
                  <a:lnTo>
                    <a:pt x="348754" y="39217"/>
                  </a:lnTo>
                  <a:close/>
                </a:path>
              </a:pathLst>
            </a:custGeom>
            <a:solidFill>
              <a:srgbClr val="FFFFFF"/>
            </a:solidFill>
          </p:spPr>
          <p:txBody>
            <a:bodyPr wrap="square" lIns="0" tIns="0" rIns="0" bIns="0" rtlCol="0"/>
            <a:lstStyle/>
            <a:p>
              <a:endParaRPr/>
            </a:p>
          </p:txBody>
        </p:sp>
      </p:grpSp>
      <p:sp>
        <p:nvSpPr>
          <p:cNvPr id="22" name="object 25">
            <a:extLst>
              <a:ext uri="{FF2B5EF4-FFF2-40B4-BE49-F238E27FC236}">
                <a16:creationId xmlns:a16="http://schemas.microsoft.com/office/drawing/2014/main" id="{7DA67FB2-5F3D-1C6A-E3C4-C2BC523E298A}"/>
              </a:ext>
            </a:extLst>
          </p:cNvPr>
          <p:cNvSpPr txBox="1"/>
          <p:nvPr/>
        </p:nvSpPr>
        <p:spPr>
          <a:xfrm>
            <a:off x="2321900" y="6448011"/>
            <a:ext cx="94488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a:latin typeface="Lato"/>
              <a:cs typeface="Lato"/>
            </a:endParaRPr>
          </a:p>
        </p:txBody>
      </p:sp>
      <p:sp>
        <p:nvSpPr>
          <p:cNvPr id="23" name="object 12">
            <a:extLst>
              <a:ext uri="{FF2B5EF4-FFF2-40B4-BE49-F238E27FC236}">
                <a16:creationId xmlns:a16="http://schemas.microsoft.com/office/drawing/2014/main" id="{6F464A5D-8757-95CD-B05A-D20E5E15543C}"/>
              </a:ext>
            </a:extLst>
          </p:cNvPr>
          <p:cNvSpPr txBox="1">
            <a:spLocks/>
          </p:cNvSpPr>
          <p:nvPr/>
        </p:nvSpPr>
        <p:spPr>
          <a:xfrm>
            <a:off x="4967899" y="2024774"/>
            <a:ext cx="5613016" cy="571951"/>
          </a:xfrm>
          <a:prstGeom prst="rect">
            <a:avLst/>
          </a:prstGeom>
        </p:spPr>
        <p:txBody>
          <a:bodyPr vert="horz" wrap="square" lIns="0" tIns="12700" rIns="0" bIns="0" rtlCol="0">
            <a:sp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Lato" panose="020F050202020403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Lato" panose="020F050202020403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Lato" panose="020F050202020403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Lato" panose="020F050202020403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100"/>
              </a:spcBef>
              <a:buNone/>
            </a:pPr>
            <a:r>
              <a:rPr lang="en-ZA" sz="1400" b="1" spc="-10" dirty="0"/>
              <a:t>Effective </a:t>
            </a:r>
            <a:r>
              <a:rPr lang="en-ZA" sz="1400" b="1" dirty="0"/>
              <a:t>01 </a:t>
            </a:r>
            <a:r>
              <a:rPr lang="en-ZA" sz="1400" b="1" spc="-10" dirty="0"/>
              <a:t>January</a:t>
            </a:r>
            <a:r>
              <a:rPr lang="en-ZA" sz="1400" b="1" spc="-5" dirty="0"/>
              <a:t> </a:t>
            </a:r>
            <a:r>
              <a:rPr lang="en-ZA" sz="1400" b="1" spc="-20" dirty="0"/>
              <a:t>2025</a:t>
            </a:r>
          </a:p>
          <a:p>
            <a:pPr marL="0" indent="0">
              <a:lnSpc>
                <a:spcPct val="100000"/>
              </a:lnSpc>
              <a:buNone/>
            </a:pPr>
            <a:r>
              <a:rPr lang="en-ZA" sz="1400" dirty="0">
                <a:latin typeface="Lato"/>
                <a:cs typeface="Lato"/>
              </a:rPr>
              <a:t>Members</a:t>
            </a:r>
            <a:r>
              <a:rPr lang="en-ZA" sz="1400" spc="-25" dirty="0">
                <a:latin typeface="Lato"/>
                <a:cs typeface="Lato"/>
              </a:rPr>
              <a:t> </a:t>
            </a:r>
            <a:r>
              <a:rPr lang="en-ZA" sz="1400" dirty="0">
                <a:latin typeface="Lato"/>
                <a:cs typeface="Lato"/>
              </a:rPr>
              <a:t>are</a:t>
            </a:r>
            <a:r>
              <a:rPr lang="en-ZA" sz="1400" spc="-25" dirty="0">
                <a:latin typeface="Lato"/>
                <a:cs typeface="Lato"/>
              </a:rPr>
              <a:t> </a:t>
            </a:r>
            <a:r>
              <a:rPr lang="en-ZA" sz="1400" dirty="0">
                <a:latin typeface="Lato"/>
                <a:cs typeface="Lato"/>
              </a:rPr>
              <a:t>able</a:t>
            </a:r>
            <a:r>
              <a:rPr lang="en-ZA" sz="1400" spc="-25" dirty="0">
                <a:latin typeface="Lato"/>
                <a:cs typeface="Lato"/>
              </a:rPr>
              <a:t> </a:t>
            </a:r>
            <a:r>
              <a:rPr lang="en-ZA" sz="1400" dirty="0">
                <a:latin typeface="Lato"/>
                <a:cs typeface="Lato"/>
              </a:rPr>
              <a:t>to</a:t>
            </a:r>
            <a:r>
              <a:rPr lang="en-ZA" sz="1400" spc="-25" dirty="0">
                <a:latin typeface="Lato"/>
                <a:cs typeface="Lato"/>
              </a:rPr>
              <a:t> </a:t>
            </a:r>
            <a:r>
              <a:rPr lang="en-ZA" sz="1400" spc="-10" dirty="0">
                <a:latin typeface="Lato"/>
                <a:cs typeface="Lato"/>
              </a:rPr>
              <a:t>exercise</a:t>
            </a:r>
            <a:r>
              <a:rPr lang="en-ZA" sz="1400" spc="-25" dirty="0">
                <a:latin typeface="Lato"/>
                <a:cs typeface="Lato"/>
              </a:rPr>
              <a:t> </a:t>
            </a:r>
            <a:r>
              <a:rPr lang="en-ZA" sz="1400" dirty="0">
                <a:latin typeface="Lato"/>
                <a:cs typeface="Lato"/>
              </a:rPr>
              <a:t>their</a:t>
            </a:r>
            <a:r>
              <a:rPr lang="en-ZA" sz="1400" spc="-25" dirty="0">
                <a:latin typeface="Lato"/>
                <a:cs typeface="Lato"/>
              </a:rPr>
              <a:t> </a:t>
            </a:r>
            <a:r>
              <a:rPr lang="en-ZA" sz="1400" dirty="0">
                <a:latin typeface="Lato"/>
                <a:cs typeface="Lato"/>
              </a:rPr>
              <a:t>choice</a:t>
            </a:r>
            <a:r>
              <a:rPr lang="en-ZA" sz="1400" spc="-25" dirty="0">
                <a:latin typeface="Lato"/>
                <a:cs typeface="Lato"/>
              </a:rPr>
              <a:t> </a:t>
            </a:r>
            <a:r>
              <a:rPr lang="en-ZA" sz="1400" dirty="0">
                <a:latin typeface="Lato"/>
                <a:cs typeface="Lato"/>
              </a:rPr>
              <a:t>in</a:t>
            </a:r>
            <a:r>
              <a:rPr lang="en-ZA" sz="1400" spc="-25" dirty="0">
                <a:latin typeface="Lato"/>
                <a:cs typeface="Lato"/>
              </a:rPr>
              <a:t> </a:t>
            </a:r>
            <a:r>
              <a:rPr lang="en-ZA" sz="1400" spc="-10" dirty="0">
                <a:latin typeface="Lato"/>
                <a:cs typeface="Lato"/>
              </a:rPr>
              <a:t>option</a:t>
            </a:r>
          </a:p>
        </p:txBody>
      </p:sp>
      <p:sp>
        <p:nvSpPr>
          <p:cNvPr id="24" name="TextBox 23">
            <a:extLst>
              <a:ext uri="{FF2B5EF4-FFF2-40B4-BE49-F238E27FC236}">
                <a16:creationId xmlns:a16="http://schemas.microsoft.com/office/drawing/2014/main" id="{160C0AFE-4C7C-8349-4BFB-E04DF4177C19}"/>
              </a:ext>
            </a:extLst>
          </p:cNvPr>
          <p:cNvSpPr txBox="1"/>
          <p:nvPr/>
        </p:nvSpPr>
        <p:spPr>
          <a:xfrm>
            <a:off x="4967899" y="2895408"/>
            <a:ext cx="5928834" cy="2062103"/>
          </a:xfrm>
          <a:prstGeom prst="rect">
            <a:avLst/>
          </a:prstGeom>
          <a:noFill/>
        </p:spPr>
        <p:txBody>
          <a:bodyPr wrap="square" rtlCol="0">
            <a:spAutoFit/>
          </a:bodyPr>
          <a:lstStyle/>
          <a:p>
            <a:pPr marL="12700">
              <a:lnSpc>
                <a:spcPct val="100000"/>
              </a:lnSpc>
            </a:pPr>
            <a:r>
              <a:rPr lang="en-ZA" sz="1400" b="1" dirty="0">
                <a:latin typeface="Lato" panose="020F0502020204030203" pitchFamily="34" charset="77"/>
              </a:rPr>
              <a:t>What</a:t>
            </a:r>
            <a:r>
              <a:rPr lang="en-ZA" sz="1400" b="1" spc="-30" dirty="0">
                <a:latin typeface="Lato" panose="020F0502020204030203" pitchFamily="34" charset="77"/>
              </a:rPr>
              <a:t> </a:t>
            </a:r>
            <a:r>
              <a:rPr lang="en-ZA" sz="1400" b="1" dirty="0">
                <a:latin typeface="Lato" panose="020F0502020204030203" pitchFamily="34" charset="77"/>
              </a:rPr>
              <a:t>should</a:t>
            </a:r>
            <a:r>
              <a:rPr lang="en-ZA" sz="1400" b="1" spc="-25" dirty="0">
                <a:latin typeface="Lato" panose="020F0502020204030203" pitchFamily="34" charset="77"/>
              </a:rPr>
              <a:t> </a:t>
            </a:r>
            <a:r>
              <a:rPr lang="en-ZA" sz="1400" b="1" dirty="0">
                <a:latin typeface="Lato" panose="020F0502020204030203" pitchFamily="34" charset="77"/>
              </a:rPr>
              <a:t>a</a:t>
            </a:r>
            <a:r>
              <a:rPr lang="en-ZA" sz="1400" b="1" spc="-30" dirty="0">
                <a:latin typeface="Lato" panose="020F0502020204030203" pitchFamily="34" charset="77"/>
              </a:rPr>
              <a:t> </a:t>
            </a:r>
            <a:r>
              <a:rPr lang="en-ZA" sz="1400" b="1" spc="-10" dirty="0">
                <a:latin typeface="Lato" panose="020F0502020204030203" pitchFamily="34" charset="77"/>
              </a:rPr>
              <a:t>member</a:t>
            </a:r>
            <a:r>
              <a:rPr lang="en-ZA" sz="1400" b="1" spc="-30" dirty="0">
                <a:latin typeface="Lato" panose="020F0502020204030203" pitchFamily="34" charset="77"/>
              </a:rPr>
              <a:t> </a:t>
            </a:r>
            <a:r>
              <a:rPr lang="en-ZA" sz="1400" b="1" spc="-25" dirty="0">
                <a:latin typeface="Lato" panose="020F0502020204030203" pitchFamily="34" charset="77"/>
              </a:rPr>
              <a:t>do?</a:t>
            </a:r>
          </a:p>
          <a:p>
            <a:pPr marL="12700">
              <a:lnSpc>
                <a:spcPct val="100000"/>
              </a:lnSpc>
            </a:pPr>
            <a:r>
              <a:rPr lang="en-ZA" sz="1400" b="0" dirty="0">
                <a:latin typeface="Lato" panose="020F0502020204030203" pitchFamily="34" charset="77"/>
                <a:cs typeface="Lato"/>
              </a:rPr>
              <a:t>Consider</a:t>
            </a:r>
            <a:r>
              <a:rPr lang="en-ZA" sz="1400" b="0" spc="-30" dirty="0">
                <a:latin typeface="Lato" panose="020F0502020204030203" pitchFamily="34" charset="77"/>
                <a:cs typeface="Lato"/>
              </a:rPr>
              <a:t> </a:t>
            </a:r>
            <a:r>
              <a:rPr lang="en-ZA" sz="1400" b="0" dirty="0">
                <a:latin typeface="Lato" panose="020F0502020204030203" pitchFamily="34" charset="77"/>
                <a:cs typeface="Lato"/>
              </a:rPr>
              <a:t>the</a:t>
            </a:r>
            <a:r>
              <a:rPr lang="en-ZA" sz="1400" b="0" spc="-30" dirty="0">
                <a:latin typeface="Lato" panose="020F0502020204030203" pitchFamily="34" charset="77"/>
                <a:cs typeface="Lato"/>
              </a:rPr>
              <a:t> </a:t>
            </a:r>
            <a:r>
              <a:rPr lang="en-ZA" sz="1400" b="0" dirty="0">
                <a:latin typeface="Lato" panose="020F0502020204030203" pitchFamily="34" charset="77"/>
                <a:cs typeface="Lato"/>
              </a:rPr>
              <a:t>default</a:t>
            </a:r>
            <a:r>
              <a:rPr lang="en-ZA" sz="1400" b="0" spc="-30" dirty="0">
                <a:latin typeface="Lato" panose="020F0502020204030203" pitchFamily="34" charset="77"/>
                <a:cs typeface="Lato"/>
              </a:rPr>
              <a:t> </a:t>
            </a:r>
            <a:r>
              <a:rPr lang="en-ZA" sz="1400" b="0" dirty="0">
                <a:latin typeface="Lato" panose="020F0502020204030203" pitchFamily="34" charset="77"/>
                <a:cs typeface="Lato"/>
              </a:rPr>
              <a:t>plan</a:t>
            </a:r>
            <a:r>
              <a:rPr lang="en-ZA" sz="1400" b="0" spc="-30" dirty="0">
                <a:latin typeface="Lato" panose="020F0502020204030203" pitchFamily="34" charset="77"/>
                <a:cs typeface="Lato"/>
              </a:rPr>
              <a:t> </a:t>
            </a:r>
            <a:r>
              <a:rPr lang="en-ZA" sz="1400" b="0" spc="-10" dirty="0">
                <a:latin typeface="Lato" panose="020F0502020204030203" pitchFamily="34" charset="77"/>
                <a:cs typeface="Lato"/>
              </a:rPr>
              <a:t>benefits</a:t>
            </a:r>
            <a:r>
              <a:rPr lang="en-ZA" sz="1400" b="0" spc="-30" dirty="0">
                <a:latin typeface="Lato" panose="020F0502020204030203" pitchFamily="34" charset="77"/>
                <a:cs typeface="Lato"/>
              </a:rPr>
              <a:t> </a:t>
            </a:r>
            <a:r>
              <a:rPr lang="en-ZA" sz="1400" b="0" dirty="0">
                <a:latin typeface="Lato" panose="020F0502020204030203" pitchFamily="34" charset="77"/>
                <a:cs typeface="Lato"/>
              </a:rPr>
              <a:t>&amp;</a:t>
            </a:r>
            <a:r>
              <a:rPr lang="en-ZA" sz="1400" b="0" spc="-30" dirty="0">
                <a:latin typeface="Lato" panose="020F0502020204030203" pitchFamily="34" charset="77"/>
                <a:cs typeface="Lato"/>
              </a:rPr>
              <a:t> </a:t>
            </a:r>
            <a:r>
              <a:rPr lang="en-ZA" sz="1400" b="0" spc="-10" dirty="0">
                <a:latin typeface="Lato" panose="020F0502020204030203" pitchFamily="34" charset="77"/>
                <a:cs typeface="Lato"/>
              </a:rPr>
              <a:t>Contribution.</a:t>
            </a:r>
          </a:p>
          <a:p>
            <a:pPr>
              <a:lnSpc>
                <a:spcPct val="100000"/>
              </a:lnSpc>
            </a:pPr>
            <a:endParaRPr lang="en-ZA" sz="1400" b="0" spc="-10" dirty="0">
              <a:latin typeface="Lato" panose="020F0502020204030203" pitchFamily="34" charset="77"/>
              <a:cs typeface="Lato"/>
            </a:endParaRPr>
          </a:p>
          <a:p>
            <a:pPr marL="12700" marR="67945">
              <a:lnSpc>
                <a:spcPct val="100000"/>
              </a:lnSpc>
            </a:pPr>
            <a:r>
              <a:rPr lang="en-ZA" sz="1400" b="0" dirty="0">
                <a:latin typeface="Lato" panose="020F0502020204030203" pitchFamily="34" charset="77"/>
                <a:cs typeface="Lato"/>
              </a:rPr>
              <a:t>If</a:t>
            </a:r>
            <a:r>
              <a:rPr lang="en-ZA" sz="1400" b="0" spc="-25" dirty="0">
                <a:latin typeface="Lato" panose="020F0502020204030203" pitchFamily="34" charset="77"/>
                <a:cs typeface="Lato"/>
              </a:rPr>
              <a:t> </a:t>
            </a:r>
            <a:r>
              <a:rPr lang="en-ZA" sz="1400" b="0" dirty="0">
                <a:latin typeface="Lato" panose="020F0502020204030203" pitchFamily="34" charset="77"/>
                <a:cs typeface="Lato"/>
              </a:rPr>
              <a:t>member</a:t>
            </a:r>
            <a:r>
              <a:rPr lang="en-ZA" sz="1400" b="0" spc="-25" dirty="0">
                <a:latin typeface="Lato" panose="020F0502020204030203" pitchFamily="34" charset="77"/>
                <a:cs typeface="Lato"/>
              </a:rPr>
              <a:t> </a:t>
            </a:r>
            <a:r>
              <a:rPr lang="en-ZA" sz="1400" b="0" dirty="0">
                <a:latin typeface="Lato" panose="020F0502020204030203" pitchFamily="34" charset="77"/>
                <a:cs typeface="Lato"/>
              </a:rPr>
              <a:t>would</a:t>
            </a:r>
            <a:r>
              <a:rPr lang="en-ZA" sz="1400" b="0" spc="-25" dirty="0">
                <a:latin typeface="Lato" panose="020F0502020204030203" pitchFamily="34" charset="77"/>
                <a:cs typeface="Lato"/>
              </a:rPr>
              <a:t> </a:t>
            </a:r>
            <a:r>
              <a:rPr lang="en-ZA" sz="1400" b="0" dirty="0">
                <a:latin typeface="Lato" panose="020F0502020204030203" pitchFamily="34" charset="77"/>
                <a:cs typeface="Lato"/>
              </a:rPr>
              <a:t>prefer</a:t>
            </a:r>
            <a:r>
              <a:rPr lang="en-ZA" sz="1400" b="0" spc="-20" dirty="0">
                <a:latin typeface="Lato" panose="020F0502020204030203" pitchFamily="34" charset="77"/>
                <a:cs typeface="Lato"/>
              </a:rPr>
              <a:t> </a:t>
            </a:r>
            <a:r>
              <a:rPr lang="en-ZA" sz="1400" b="0" dirty="0">
                <a:latin typeface="Lato" panose="020F0502020204030203" pitchFamily="34" charset="77"/>
                <a:cs typeface="Lato"/>
              </a:rPr>
              <a:t>to</a:t>
            </a:r>
            <a:r>
              <a:rPr lang="en-ZA" sz="1400" b="0" spc="-25" dirty="0">
                <a:latin typeface="Lato" panose="020F0502020204030203" pitchFamily="34" charset="77"/>
                <a:cs typeface="Lato"/>
              </a:rPr>
              <a:t> </a:t>
            </a:r>
            <a:r>
              <a:rPr lang="en-ZA" sz="1400" b="0" dirty="0">
                <a:latin typeface="Lato" panose="020F0502020204030203" pitchFamily="34" charset="77"/>
                <a:cs typeface="Lato"/>
              </a:rPr>
              <a:t>select</a:t>
            </a:r>
            <a:r>
              <a:rPr lang="en-ZA" sz="1400" b="0" spc="-25" dirty="0">
                <a:latin typeface="Lato" panose="020F0502020204030203" pitchFamily="34" charset="77"/>
                <a:cs typeface="Lato"/>
              </a:rPr>
              <a:t> </a:t>
            </a:r>
            <a:r>
              <a:rPr lang="en-ZA" sz="1400" b="0" dirty="0">
                <a:latin typeface="Lato" panose="020F0502020204030203" pitchFamily="34" charset="77"/>
                <a:cs typeface="Lato"/>
              </a:rPr>
              <a:t>a</a:t>
            </a:r>
            <a:r>
              <a:rPr lang="en-ZA" sz="1400" b="0" spc="-25" dirty="0">
                <a:latin typeface="Lato" panose="020F0502020204030203" pitchFamily="34" charset="77"/>
                <a:cs typeface="Lato"/>
              </a:rPr>
              <a:t> </a:t>
            </a:r>
            <a:r>
              <a:rPr lang="en-ZA" sz="1400" b="0" dirty="0">
                <a:latin typeface="Lato" panose="020F0502020204030203" pitchFamily="34" charset="77"/>
                <a:cs typeface="Lato"/>
              </a:rPr>
              <a:t>different</a:t>
            </a:r>
            <a:r>
              <a:rPr lang="en-ZA" sz="1400" b="0" spc="-20" dirty="0">
                <a:latin typeface="Lato" panose="020F0502020204030203" pitchFamily="34" charset="77"/>
                <a:cs typeface="Lato"/>
              </a:rPr>
              <a:t> </a:t>
            </a:r>
            <a:r>
              <a:rPr lang="en-ZA" sz="1400" b="0" dirty="0">
                <a:latin typeface="Lato" panose="020F0502020204030203" pitchFamily="34" charset="77"/>
                <a:cs typeface="Lato"/>
              </a:rPr>
              <a:t>plan</a:t>
            </a:r>
            <a:r>
              <a:rPr lang="en-ZA" sz="1400" b="0" spc="-25" dirty="0">
                <a:latin typeface="Lato" panose="020F0502020204030203" pitchFamily="34" charset="77"/>
                <a:cs typeface="Lato"/>
              </a:rPr>
              <a:t> </a:t>
            </a:r>
            <a:r>
              <a:rPr lang="en-ZA" sz="1400" b="0" dirty="0">
                <a:latin typeface="Lato" panose="020F0502020204030203" pitchFamily="34" charset="77"/>
                <a:cs typeface="Lato"/>
              </a:rPr>
              <a:t>for</a:t>
            </a:r>
            <a:r>
              <a:rPr lang="en-ZA" sz="1400" b="0" spc="-25" dirty="0">
                <a:latin typeface="Lato" panose="020F0502020204030203" pitchFamily="34" charset="77"/>
                <a:cs typeface="Lato"/>
              </a:rPr>
              <a:t> </a:t>
            </a:r>
            <a:r>
              <a:rPr lang="en-ZA" sz="1400" b="0" dirty="0">
                <a:latin typeface="Lato" panose="020F0502020204030203" pitchFamily="34" charset="77"/>
                <a:cs typeface="Lato"/>
              </a:rPr>
              <a:t>2025</a:t>
            </a:r>
            <a:r>
              <a:rPr lang="en-ZA" sz="1400" b="0" spc="-25" dirty="0">
                <a:latin typeface="Lato" panose="020F0502020204030203" pitchFamily="34" charset="77"/>
                <a:cs typeface="Lato"/>
              </a:rPr>
              <a:t> </a:t>
            </a:r>
            <a:r>
              <a:rPr lang="en-ZA" sz="1400" b="0" dirty="0">
                <a:latin typeface="Lato" panose="020F0502020204030203" pitchFamily="34" charset="77"/>
                <a:cs typeface="Lato"/>
              </a:rPr>
              <a:t>then</a:t>
            </a:r>
            <a:r>
              <a:rPr lang="en-ZA" sz="1400" b="0" spc="-20" dirty="0">
                <a:latin typeface="Lato" panose="020F0502020204030203" pitchFamily="34" charset="77"/>
                <a:cs typeface="Lato"/>
              </a:rPr>
              <a:t> </a:t>
            </a:r>
            <a:r>
              <a:rPr lang="en-ZA" sz="1400" b="0" spc="-10" dirty="0">
                <a:latin typeface="Lato" panose="020F0502020204030203" pitchFamily="34" charset="77"/>
                <a:cs typeface="Lato"/>
              </a:rPr>
              <a:t>complete </a:t>
            </a:r>
            <a:r>
              <a:rPr lang="en-ZA" sz="1400" b="0" dirty="0">
                <a:latin typeface="Lato" panose="020F0502020204030203" pitchFamily="34" charset="77"/>
                <a:cs typeface="Lato"/>
              </a:rPr>
              <a:t>an</a:t>
            </a:r>
            <a:r>
              <a:rPr lang="en-ZA" sz="1400" b="0" spc="-25" dirty="0">
                <a:latin typeface="Lato" panose="020F0502020204030203" pitchFamily="34" charset="77"/>
                <a:cs typeface="Lato"/>
              </a:rPr>
              <a:t> </a:t>
            </a:r>
            <a:r>
              <a:rPr lang="en-ZA" sz="1400" b="0" dirty="0">
                <a:latin typeface="Lato" panose="020F0502020204030203" pitchFamily="34" charset="77"/>
                <a:cs typeface="Lato"/>
              </a:rPr>
              <a:t>option</a:t>
            </a:r>
            <a:r>
              <a:rPr lang="en-ZA" sz="1400" b="0" spc="-20" dirty="0">
                <a:latin typeface="Lato" panose="020F0502020204030203" pitchFamily="34" charset="77"/>
                <a:cs typeface="Lato"/>
              </a:rPr>
              <a:t> </a:t>
            </a:r>
            <a:r>
              <a:rPr lang="en-ZA" sz="1400" b="0" dirty="0">
                <a:latin typeface="Lato" panose="020F0502020204030203" pitchFamily="34" charset="77"/>
                <a:cs typeface="Lato"/>
              </a:rPr>
              <a:t>change</a:t>
            </a:r>
            <a:r>
              <a:rPr lang="en-ZA" sz="1400" b="0" spc="-20" dirty="0">
                <a:latin typeface="Lato" panose="020F0502020204030203" pitchFamily="34" charset="77"/>
                <a:cs typeface="Lato"/>
              </a:rPr>
              <a:t> </a:t>
            </a:r>
            <a:r>
              <a:rPr lang="en-ZA" sz="1400" b="0" dirty="0">
                <a:latin typeface="Lato" panose="020F0502020204030203" pitchFamily="34" charset="77"/>
                <a:cs typeface="Lato"/>
              </a:rPr>
              <a:t>form</a:t>
            </a:r>
            <a:r>
              <a:rPr lang="en-ZA" sz="1400" b="0" spc="-20" dirty="0">
                <a:latin typeface="Lato" panose="020F0502020204030203" pitchFamily="34" charset="77"/>
                <a:cs typeface="Lato"/>
              </a:rPr>
              <a:t> </a:t>
            </a:r>
            <a:r>
              <a:rPr lang="en-ZA" sz="1400" b="0" dirty="0">
                <a:latin typeface="Lato" panose="020F0502020204030203" pitchFamily="34" charset="77"/>
                <a:cs typeface="Lato"/>
              </a:rPr>
              <a:t>and</a:t>
            </a:r>
            <a:r>
              <a:rPr lang="en-ZA" sz="1400" b="0" spc="-20" dirty="0">
                <a:latin typeface="Lato" panose="020F0502020204030203" pitchFamily="34" charset="77"/>
                <a:cs typeface="Lato"/>
              </a:rPr>
              <a:t> </a:t>
            </a:r>
            <a:r>
              <a:rPr lang="en-ZA" sz="1400" b="0" dirty="0">
                <a:latin typeface="Lato" panose="020F0502020204030203" pitchFamily="34" charset="77"/>
                <a:cs typeface="Lato"/>
              </a:rPr>
              <a:t>submit</a:t>
            </a:r>
            <a:r>
              <a:rPr lang="en-ZA" sz="1400" b="0" spc="-20" dirty="0">
                <a:latin typeface="Lato" panose="020F0502020204030203" pitchFamily="34" charset="77"/>
                <a:cs typeface="Lato"/>
              </a:rPr>
              <a:t> </a:t>
            </a:r>
            <a:r>
              <a:rPr lang="en-ZA" sz="1400" b="0" dirty="0">
                <a:latin typeface="Lato" panose="020F0502020204030203" pitchFamily="34" charset="77"/>
                <a:cs typeface="Lato"/>
              </a:rPr>
              <a:t>before</a:t>
            </a:r>
            <a:r>
              <a:rPr lang="en-ZA" sz="1400" b="0" spc="-20" dirty="0">
                <a:latin typeface="Lato" panose="020F0502020204030203" pitchFamily="34" charset="77"/>
                <a:cs typeface="Lato"/>
              </a:rPr>
              <a:t> </a:t>
            </a:r>
            <a:r>
              <a:rPr lang="en-ZA" sz="1400" b="0" dirty="0">
                <a:latin typeface="Lato" panose="020F0502020204030203" pitchFamily="34" charset="77"/>
                <a:cs typeface="Lato"/>
              </a:rPr>
              <a:t>11</a:t>
            </a:r>
            <a:r>
              <a:rPr lang="en-ZA" sz="1400" b="0" spc="-25" dirty="0">
                <a:latin typeface="Lato" panose="020F0502020204030203" pitchFamily="34" charset="77"/>
                <a:cs typeface="Lato"/>
              </a:rPr>
              <a:t> </a:t>
            </a:r>
            <a:r>
              <a:rPr lang="en-ZA" sz="1400" b="0" dirty="0">
                <a:latin typeface="Lato" panose="020F0502020204030203" pitchFamily="34" charset="77"/>
                <a:cs typeface="Lato"/>
              </a:rPr>
              <a:t>December</a:t>
            </a:r>
            <a:r>
              <a:rPr lang="en-ZA" sz="1400" b="0" spc="-20" dirty="0">
                <a:latin typeface="Lato" panose="020F0502020204030203" pitchFamily="34" charset="77"/>
                <a:cs typeface="Lato"/>
              </a:rPr>
              <a:t> </a:t>
            </a:r>
            <a:r>
              <a:rPr lang="en-ZA" sz="1400" b="0" spc="-10" dirty="0">
                <a:latin typeface="Lato" panose="020F0502020204030203" pitchFamily="34" charset="77"/>
                <a:cs typeface="Lato"/>
              </a:rPr>
              <a:t>2024.</a:t>
            </a:r>
          </a:p>
          <a:p>
            <a:pPr>
              <a:lnSpc>
                <a:spcPct val="100000"/>
              </a:lnSpc>
            </a:pPr>
            <a:endParaRPr lang="en-ZA" sz="1400" b="0" spc="-10" dirty="0">
              <a:latin typeface="Lato" panose="020F0502020204030203" pitchFamily="34" charset="77"/>
              <a:cs typeface="Lato"/>
            </a:endParaRPr>
          </a:p>
          <a:p>
            <a:pPr marL="12700" marR="38735">
              <a:lnSpc>
                <a:spcPct val="100000"/>
              </a:lnSpc>
            </a:pPr>
            <a:r>
              <a:rPr lang="en-ZA" sz="1400" b="0" dirty="0">
                <a:latin typeface="Lato" panose="020F0502020204030203" pitchFamily="34" charset="77"/>
                <a:cs typeface="Lato"/>
              </a:rPr>
              <a:t>If</a:t>
            </a:r>
            <a:r>
              <a:rPr lang="en-ZA" sz="1400" b="0" spc="-20" dirty="0">
                <a:latin typeface="Lato" panose="020F0502020204030203" pitchFamily="34" charset="77"/>
                <a:cs typeface="Lato"/>
              </a:rPr>
              <a:t> </a:t>
            </a:r>
            <a:r>
              <a:rPr lang="en-ZA" sz="1400" b="0" dirty="0">
                <a:latin typeface="Lato" panose="020F0502020204030203" pitchFamily="34" charset="77"/>
                <a:cs typeface="Lato"/>
              </a:rPr>
              <a:t>member</a:t>
            </a:r>
            <a:r>
              <a:rPr lang="en-ZA" sz="1400" b="0" spc="-20" dirty="0">
                <a:latin typeface="Lato" panose="020F0502020204030203" pitchFamily="34" charset="77"/>
                <a:cs typeface="Lato"/>
              </a:rPr>
              <a:t> </a:t>
            </a:r>
            <a:r>
              <a:rPr lang="en-ZA" sz="1400" b="0" dirty="0">
                <a:latin typeface="Lato" panose="020F0502020204030203" pitchFamily="34" charset="77"/>
                <a:cs typeface="Lato"/>
              </a:rPr>
              <a:t>will</a:t>
            </a:r>
            <a:r>
              <a:rPr lang="en-ZA" sz="1400" b="0" spc="-20" dirty="0">
                <a:latin typeface="Lato" panose="020F0502020204030203" pitchFamily="34" charset="77"/>
                <a:cs typeface="Lato"/>
              </a:rPr>
              <a:t> </a:t>
            </a:r>
            <a:r>
              <a:rPr lang="en-ZA" sz="1400" b="0" dirty="0">
                <a:latin typeface="Lato" panose="020F0502020204030203" pitchFamily="34" charset="77"/>
                <a:cs typeface="Lato"/>
              </a:rPr>
              <a:t>be</a:t>
            </a:r>
            <a:r>
              <a:rPr lang="en-ZA" sz="1400" b="0" spc="-20" dirty="0">
                <a:latin typeface="Lato" panose="020F0502020204030203" pitchFamily="34" charset="77"/>
                <a:cs typeface="Lato"/>
              </a:rPr>
              <a:t> </a:t>
            </a:r>
            <a:r>
              <a:rPr lang="en-ZA" sz="1400" b="0" dirty="0">
                <a:latin typeface="Lato" panose="020F0502020204030203" pitchFamily="34" charset="77"/>
                <a:cs typeface="Lato"/>
              </a:rPr>
              <a:t>staying</a:t>
            </a:r>
            <a:r>
              <a:rPr lang="en-ZA" sz="1400" b="0" spc="-20" dirty="0">
                <a:latin typeface="Lato" panose="020F0502020204030203" pitchFamily="34" charset="77"/>
                <a:cs typeface="Lato"/>
              </a:rPr>
              <a:t> </a:t>
            </a:r>
            <a:r>
              <a:rPr lang="en-ZA" sz="1400" b="0" dirty="0">
                <a:latin typeface="Lato" panose="020F0502020204030203" pitchFamily="34" charset="77"/>
                <a:cs typeface="Lato"/>
              </a:rPr>
              <a:t>on</a:t>
            </a:r>
            <a:r>
              <a:rPr lang="en-ZA" sz="1400" b="0" spc="-20" dirty="0">
                <a:latin typeface="Lato" panose="020F0502020204030203" pitchFamily="34" charset="77"/>
                <a:cs typeface="Lato"/>
              </a:rPr>
              <a:t> </a:t>
            </a:r>
            <a:r>
              <a:rPr lang="en-ZA" sz="1400" b="0" dirty="0">
                <a:latin typeface="Lato" panose="020F0502020204030203" pitchFamily="34" charset="77"/>
                <a:cs typeface="Lato"/>
              </a:rPr>
              <a:t>the</a:t>
            </a:r>
            <a:r>
              <a:rPr lang="en-ZA" sz="1400" b="0" spc="-15" dirty="0">
                <a:latin typeface="Lato" panose="020F0502020204030203" pitchFamily="34" charset="77"/>
                <a:cs typeface="Lato"/>
              </a:rPr>
              <a:t> </a:t>
            </a:r>
            <a:r>
              <a:rPr lang="en-ZA" sz="1400" b="0" dirty="0">
                <a:latin typeface="Lato" panose="020F0502020204030203" pitchFamily="34" charset="77"/>
                <a:cs typeface="Lato"/>
              </a:rPr>
              <a:t>merged \ transitioned</a:t>
            </a:r>
            <a:r>
              <a:rPr lang="en-ZA" sz="1400" b="0" spc="-20" dirty="0">
                <a:latin typeface="Lato" panose="020F0502020204030203" pitchFamily="34" charset="77"/>
                <a:cs typeface="Lato"/>
              </a:rPr>
              <a:t> </a:t>
            </a:r>
            <a:r>
              <a:rPr lang="en-ZA" sz="1400" b="0" dirty="0">
                <a:latin typeface="Lato" panose="020F0502020204030203" pitchFamily="34" charset="77"/>
                <a:cs typeface="Lato"/>
              </a:rPr>
              <a:t>plan</a:t>
            </a:r>
            <a:r>
              <a:rPr lang="en-ZA" sz="1400" b="0" spc="-20" dirty="0">
                <a:latin typeface="Lato" panose="020F0502020204030203" pitchFamily="34" charset="77"/>
                <a:cs typeface="Lato"/>
              </a:rPr>
              <a:t> </a:t>
            </a:r>
            <a:r>
              <a:rPr lang="en-ZA" sz="1400" b="0" dirty="0">
                <a:latin typeface="Lato" panose="020F0502020204030203" pitchFamily="34" charset="77"/>
                <a:cs typeface="Lato"/>
              </a:rPr>
              <a:t>for</a:t>
            </a:r>
            <a:r>
              <a:rPr lang="en-ZA" sz="1400" b="0" spc="-20" dirty="0">
                <a:latin typeface="Lato" panose="020F0502020204030203" pitchFamily="34" charset="77"/>
                <a:cs typeface="Lato"/>
              </a:rPr>
              <a:t> </a:t>
            </a:r>
            <a:r>
              <a:rPr lang="en-ZA" sz="1400" b="0" dirty="0">
                <a:latin typeface="Lato" panose="020F0502020204030203" pitchFamily="34" charset="77"/>
                <a:cs typeface="Lato"/>
              </a:rPr>
              <a:t>2025</a:t>
            </a:r>
            <a:r>
              <a:rPr lang="en-ZA" sz="1400" b="0" spc="-20" dirty="0">
                <a:latin typeface="Lato" panose="020F0502020204030203" pitchFamily="34" charset="77"/>
                <a:cs typeface="Lato"/>
              </a:rPr>
              <a:t> </a:t>
            </a:r>
            <a:r>
              <a:rPr lang="en-ZA" sz="1400" b="0" dirty="0">
                <a:latin typeface="Lato" panose="020F0502020204030203" pitchFamily="34" charset="77"/>
                <a:cs typeface="Lato"/>
              </a:rPr>
              <a:t>then</a:t>
            </a:r>
            <a:r>
              <a:rPr lang="en-ZA" sz="1400" b="0" spc="-20" dirty="0">
                <a:latin typeface="Lato" panose="020F0502020204030203" pitchFamily="34" charset="77"/>
                <a:cs typeface="Lato"/>
              </a:rPr>
              <a:t> </a:t>
            </a:r>
            <a:r>
              <a:rPr lang="en-ZA" sz="1400" b="0" dirty="0">
                <a:latin typeface="Lato" panose="020F0502020204030203" pitchFamily="34" charset="77"/>
                <a:cs typeface="Lato"/>
              </a:rPr>
              <a:t>no</a:t>
            </a:r>
            <a:r>
              <a:rPr lang="en-ZA" sz="1400" b="0" spc="-15" dirty="0">
                <a:latin typeface="Lato" panose="020F0502020204030203" pitchFamily="34" charset="77"/>
                <a:cs typeface="Lato"/>
              </a:rPr>
              <a:t> </a:t>
            </a:r>
            <a:r>
              <a:rPr lang="en-ZA" sz="1400" b="0" dirty="0">
                <a:latin typeface="Lato" panose="020F0502020204030203" pitchFamily="34" charset="77"/>
                <a:cs typeface="Lato"/>
              </a:rPr>
              <a:t>need</a:t>
            </a:r>
            <a:r>
              <a:rPr lang="en-ZA" sz="1400" b="0" spc="-20" dirty="0">
                <a:latin typeface="Lato" panose="020F0502020204030203" pitchFamily="34" charset="77"/>
                <a:cs typeface="Lato"/>
              </a:rPr>
              <a:t> </a:t>
            </a:r>
            <a:r>
              <a:rPr lang="en-ZA" sz="1400" b="0" dirty="0">
                <a:latin typeface="Lato" panose="020F0502020204030203" pitchFamily="34" charset="77"/>
                <a:cs typeface="Lato"/>
              </a:rPr>
              <a:t>to</a:t>
            </a:r>
            <a:r>
              <a:rPr lang="en-ZA" sz="1400" b="0" spc="-20" dirty="0">
                <a:latin typeface="Lato" panose="020F0502020204030203" pitchFamily="34" charset="77"/>
                <a:cs typeface="Lato"/>
              </a:rPr>
              <a:t> </a:t>
            </a:r>
            <a:r>
              <a:rPr lang="en-ZA" sz="1400" b="0" spc="-25" dirty="0">
                <a:latin typeface="Lato" panose="020F0502020204030203" pitchFamily="34" charset="77"/>
                <a:cs typeface="Lato"/>
              </a:rPr>
              <a:t>do </a:t>
            </a:r>
            <a:r>
              <a:rPr lang="en-ZA" sz="1400" b="0" dirty="0">
                <a:latin typeface="Lato" panose="020F0502020204030203" pitchFamily="34" charset="77"/>
                <a:cs typeface="Lato"/>
              </a:rPr>
              <a:t>anything</a:t>
            </a:r>
            <a:r>
              <a:rPr lang="en-ZA" sz="1400" b="0" spc="-25" dirty="0">
                <a:latin typeface="Lato" panose="020F0502020204030203" pitchFamily="34" charset="77"/>
                <a:cs typeface="Lato"/>
              </a:rPr>
              <a:t> </a:t>
            </a:r>
            <a:r>
              <a:rPr lang="en-ZA" sz="1400" b="0" spc="-10" dirty="0">
                <a:latin typeface="Lato" panose="020F0502020204030203" pitchFamily="34" charset="77"/>
                <a:cs typeface="Lato"/>
              </a:rPr>
              <a:t>further.</a:t>
            </a:r>
          </a:p>
          <a:p>
            <a:endParaRPr lang="en-US" sz="1600" dirty="0">
              <a:latin typeface="Lato" panose="020F0502020204030203" pitchFamily="34" charset="77"/>
            </a:endParaRPr>
          </a:p>
        </p:txBody>
      </p:sp>
      <p:sp>
        <p:nvSpPr>
          <p:cNvPr id="25" name="TextBox 24">
            <a:extLst>
              <a:ext uri="{FF2B5EF4-FFF2-40B4-BE49-F238E27FC236}">
                <a16:creationId xmlns:a16="http://schemas.microsoft.com/office/drawing/2014/main" id="{5457BA18-A61A-B483-BA82-65C340F02200}"/>
              </a:ext>
            </a:extLst>
          </p:cNvPr>
          <p:cNvSpPr txBox="1"/>
          <p:nvPr/>
        </p:nvSpPr>
        <p:spPr>
          <a:xfrm>
            <a:off x="4967899" y="5064100"/>
            <a:ext cx="5928834" cy="956672"/>
          </a:xfrm>
          <a:prstGeom prst="rect">
            <a:avLst/>
          </a:prstGeom>
          <a:noFill/>
        </p:spPr>
        <p:txBody>
          <a:bodyPr wrap="square" rtlCol="0">
            <a:spAutoFit/>
          </a:bodyPr>
          <a:lstStyle/>
          <a:p>
            <a:pPr marL="12700">
              <a:lnSpc>
                <a:spcPct val="100000"/>
              </a:lnSpc>
              <a:spcBef>
                <a:spcPts val="5"/>
              </a:spcBef>
            </a:pPr>
            <a:r>
              <a:rPr lang="en-ZA" sz="1400" b="1" dirty="0">
                <a:latin typeface="Lato" panose="020F0502020204030203" pitchFamily="34" charset="77"/>
              </a:rPr>
              <a:t>Membership</a:t>
            </a:r>
            <a:r>
              <a:rPr lang="en-ZA" sz="1400" b="1" spc="-45" dirty="0">
                <a:latin typeface="Lato" panose="020F0502020204030203" pitchFamily="34" charset="77"/>
              </a:rPr>
              <a:t> </a:t>
            </a:r>
            <a:r>
              <a:rPr lang="en-ZA" sz="1400" b="1" dirty="0">
                <a:latin typeface="Lato" panose="020F0502020204030203" pitchFamily="34" charset="77"/>
              </a:rPr>
              <a:t>Cards</a:t>
            </a:r>
            <a:r>
              <a:rPr lang="en-ZA" sz="1400" b="1" spc="-35" dirty="0">
                <a:latin typeface="Lato" panose="020F0502020204030203" pitchFamily="34" charset="77"/>
              </a:rPr>
              <a:t> </a:t>
            </a:r>
            <a:r>
              <a:rPr lang="en-ZA" sz="1400" b="1" dirty="0">
                <a:latin typeface="Lato" panose="020F0502020204030203" pitchFamily="34" charset="77"/>
              </a:rPr>
              <a:t>for</a:t>
            </a:r>
            <a:r>
              <a:rPr lang="en-ZA" sz="1400" b="1" spc="-45" dirty="0">
                <a:latin typeface="Lato" panose="020F0502020204030203" pitchFamily="34" charset="77"/>
              </a:rPr>
              <a:t> </a:t>
            </a:r>
            <a:r>
              <a:rPr lang="en-ZA" sz="1400" b="1" spc="-20" dirty="0">
                <a:latin typeface="Lato" panose="020F0502020204030203" pitchFamily="34" charset="77"/>
              </a:rPr>
              <a:t>2025</a:t>
            </a:r>
          </a:p>
          <a:p>
            <a:pPr marL="12700" marR="5080">
              <a:lnSpc>
                <a:spcPct val="100000"/>
              </a:lnSpc>
              <a:spcBef>
                <a:spcPts val="1680"/>
              </a:spcBef>
            </a:pPr>
            <a:r>
              <a:rPr lang="en-ZA" sz="1400" b="0" dirty="0">
                <a:latin typeface="Lato" panose="020F0502020204030203" pitchFamily="34" charset="77"/>
                <a:cs typeface="Lato"/>
              </a:rPr>
              <a:t>Electronic</a:t>
            </a:r>
            <a:r>
              <a:rPr lang="en-ZA" sz="1400" b="0" spc="-25" dirty="0">
                <a:latin typeface="Lato" panose="020F0502020204030203" pitchFamily="34" charset="77"/>
                <a:cs typeface="Lato"/>
              </a:rPr>
              <a:t> </a:t>
            </a:r>
            <a:r>
              <a:rPr lang="en-ZA" sz="1400" b="0" dirty="0">
                <a:latin typeface="Lato" panose="020F0502020204030203" pitchFamily="34" charset="77"/>
                <a:cs typeface="Lato"/>
              </a:rPr>
              <a:t>cards</a:t>
            </a:r>
            <a:r>
              <a:rPr lang="en-ZA" sz="1400" b="0" spc="-25" dirty="0">
                <a:latin typeface="Lato" panose="020F0502020204030203" pitchFamily="34" charset="77"/>
                <a:cs typeface="Lato"/>
              </a:rPr>
              <a:t> </a:t>
            </a:r>
            <a:r>
              <a:rPr lang="en-ZA" sz="1400" b="0" dirty="0">
                <a:latin typeface="Lato" panose="020F0502020204030203" pitchFamily="34" charset="77"/>
                <a:cs typeface="Lato"/>
              </a:rPr>
              <a:t>will</a:t>
            </a:r>
            <a:r>
              <a:rPr lang="en-ZA" sz="1400" b="0" spc="-25" dirty="0">
                <a:latin typeface="Lato" panose="020F0502020204030203" pitchFamily="34" charset="77"/>
                <a:cs typeface="Lato"/>
              </a:rPr>
              <a:t> </a:t>
            </a:r>
            <a:r>
              <a:rPr lang="en-ZA" sz="1400" b="0" dirty="0">
                <a:latin typeface="Lato" panose="020F0502020204030203" pitchFamily="34" charset="77"/>
                <a:cs typeface="Lato"/>
              </a:rPr>
              <a:t>be</a:t>
            </a:r>
            <a:r>
              <a:rPr lang="en-ZA" sz="1400" b="0" spc="-25" dirty="0">
                <a:latin typeface="Lato" panose="020F0502020204030203" pitchFamily="34" charset="77"/>
                <a:cs typeface="Lato"/>
              </a:rPr>
              <a:t> </a:t>
            </a:r>
            <a:r>
              <a:rPr lang="en-ZA" sz="1400" b="0" dirty="0">
                <a:latin typeface="Lato" panose="020F0502020204030203" pitchFamily="34" charset="77"/>
                <a:cs typeface="Lato"/>
              </a:rPr>
              <a:t>issued.</a:t>
            </a:r>
            <a:r>
              <a:rPr lang="en-ZA" sz="1400" b="0" spc="-25" dirty="0">
                <a:latin typeface="Lato" panose="020F0502020204030203" pitchFamily="34" charset="77"/>
                <a:cs typeface="Lato"/>
              </a:rPr>
              <a:t> </a:t>
            </a:r>
            <a:r>
              <a:rPr lang="en-ZA" sz="1400" b="0" dirty="0">
                <a:latin typeface="Lato" panose="020F0502020204030203" pitchFamily="34" charset="77"/>
                <a:cs typeface="Lato"/>
              </a:rPr>
              <a:t>Printed</a:t>
            </a:r>
            <a:r>
              <a:rPr lang="en-ZA" sz="1400" b="0" spc="-20" dirty="0">
                <a:latin typeface="Lato" panose="020F0502020204030203" pitchFamily="34" charset="77"/>
                <a:cs typeface="Lato"/>
              </a:rPr>
              <a:t> </a:t>
            </a:r>
            <a:r>
              <a:rPr lang="en-ZA" sz="1400" b="0" dirty="0">
                <a:latin typeface="Lato" panose="020F0502020204030203" pitchFamily="34" charset="77"/>
                <a:cs typeface="Lato"/>
              </a:rPr>
              <a:t>cards</a:t>
            </a:r>
            <a:r>
              <a:rPr lang="en-ZA" sz="1400" b="0" spc="-25" dirty="0">
                <a:latin typeface="Lato" panose="020F0502020204030203" pitchFamily="34" charset="77"/>
                <a:cs typeface="Lato"/>
              </a:rPr>
              <a:t> </a:t>
            </a:r>
            <a:r>
              <a:rPr lang="en-ZA" sz="1400" b="0" dirty="0">
                <a:latin typeface="Lato" panose="020F0502020204030203" pitchFamily="34" charset="77"/>
                <a:cs typeface="Lato"/>
              </a:rPr>
              <a:t>to</a:t>
            </a:r>
            <a:r>
              <a:rPr lang="en-ZA" sz="1400" b="0" spc="-25" dirty="0">
                <a:latin typeface="Lato" panose="020F0502020204030203" pitchFamily="34" charset="77"/>
                <a:cs typeface="Lato"/>
              </a:rPr>
              <a:t> </a:t>
            </a:r>
            <a:r>
              <a:rPr lang="en-ZA" sz="1400" b="0" dirty="0">
                <a:latin typeface="Lato" panose="020F0502020204030203" pitchFamily="34" charset="77"/>
                <a:cs typeface="Lato"/>
              </a:rPr>
              <a:t>follow</a:t>
            </a:r>
            <a:r>
              <a:rPr lang="en-ZA" sz="1400" b="0" spc="-25" dirty="0">
                <a:latin typeface="Lato" panose="020F0502020204030203" pitchFamily="34" charset="77"/>
                <a:cs typeface="Lato"/>
              </a:rPr>
              <a:t> </a:t>
            </a:r>
            <a:r>
              <a:rPr lang="en-ZA" sz="1400" b="0" dirty="0">
                <a:latin typeface="Lato" panose="020F0502020204030203" pitchFamily="34" charset="77"/>
                <a:cs typeface="Lato"/>
              </a:rPr>
              <a:t>on</a:t>
            </a:r>
            <a:r>
              <a:rPr lang="en-ZA" sz="1400" b="0" spc="-25" dirty="0">
                <a:latin typeface="Lato" panose="020F0502020204030203" pitchFamily="34" charset="77"/>
                <a:cs typeface="Lato"/>
              </a:rPr>
              <a:t> </a:t>
            </a:r>
            <a:r>
              <a:rPr lang="en-ZA" sz="1400" b="0" dirty="0">
                <a:latin typeface="Lato" panose="020F0502020204030203" pitchFamily="34" charset="77"/>
                <a:cs typeface="Lato"/>
              </a:rPr>
              <a:t>request</a:t>
            </a:r>
            <a:r>
              <a:rPr lang="en-ZA" sz="1400" b="0" spc="-20" dirty="0">
                <a:latin typeface="Lato" panose="020F0502020204030203" pitchFamily="34" charset="77"/>
                <a:cs typeface="Lato"/>
              </a:rPr>
              <a:t> </a:t>
            </a:r>
            <a:r>
              <a:rPr lang="en-ZA" sz="1400" b="0" dirty="0">
                <a:latin typeface="Lato" panose="020F0502020204030203" pitchFamily="34" charset="77"/>
                <a:cs typeface="Lato"/>
              </a:rPr>
              <a:t>in</a:t>
            </a:r>
            <a:r>
              <a:rPr lang="en-ZA" sz="1400" b="0" spc="-25" dirty="0">
                <a:latin typeface="Lato" panose="020F0502020204030203" pitchFamily="34" charset="77"/>
                <a:cs typeface="Lato"/>
              </a:rPr>
              <a:t> </a:t>
            </a:r>
            <a:r>
              <a:rPr lang="en-ZA" sz="1400" b="0" spc="-10" dirty="0">
                <a:latin typeface="Lato" panose="020F0502020204030203" pitchFamily="34" charset="77"/>
                <a:cs typeface="Lato"/>
              </a:rPr>
              <a:t>2025. </a:t>
            </a:r>
            <a:r>
              <a:rPr lang="en-ZA" sz="1400" b="0" dirty="0">
                <a:latin typeface="Lato" panose="020F0502020204030203" pitchFamily="34" charset="77"/>
                <a:cs typeface="Lato"/>
              </a:rPr>
              <a:t>Member</a:t>
            </a:r>
            <a:r>
              <a:rPr lang="en-ZA" sz="1400" b="0" spc="-35" dirty="0">
                <a:latin typeface="Lato" panose="020F0502020204030203" pitchFamily="34" charset="77"/>
                <a:cs typeface="Lato"/>
              </a:rPr>
              <a:t> </a:t>
            </a:r>
            <a:r>
              <a:rPr lang="en-ZA" sz="1400" b="0" dirty="0">
                <a:latin typeface="Lato" panose="020F0502020204030203" pitchFamily="34" charset="77"/>
                <a:cs typeface="Lato"/>
              </a:rPr>
              <a:t>to</a:t>
            </a:r>
            <a:r>
              <a:rPr lang="en-ZA" sz="1400" b="0" spc="-35" dirty="0">
                <a:latin typeface="Lato" panose="020F0502020204030203" pitchFamily="34" charset="77"/>
                <a:cs typeface="Lato"/>
              </a:rPr>
              <a:t> </a:t>
            </a:r>
            <a:r>
              <a:rPr lang="en-ZA" sz="1400" b="0" dirty="0">
                <a:latin typeface="Lato" panose="020F0502020204030203" pitchFamily="34" charset="77"/>
                <a:cs typeface="Lato"/>
              </a:rPr>
              <a:t>update</a:t>
            </a:r>
            <a:r>
              <a:rPr lang="en-ZA" sz="1400" b="0" spc="-30" dirty="0">
                <a:latin typeface="Lato" panose="020F0502020204030203" pitchFamily="34" charset="77"/>
                <a:cs typeface="Lato"/>
              </a:rPr>
              <a:t> </a:t>
            </a:r>
            <a:r>
              <a:rPr lang="en-ZA" sz="1400" b="0" dirty="0">
                <a:latin typeface="Lato" panose="020F0502020204030203" pitchFamily="34" charset="77"/>
                <a:cs typeface="Lato"/>
              </a:rPr>
              <a:t>their</a:t>
            </a:r>
            <a:r>
              <a:rPr lang="en-ZA" sz="1400" b="0" spc="-35" dirty="0">
                <a:latin typeface="Lato" panose="020F0502020204030203" pitchFamily="34" charset="77"/>
                <a:cs typeface="Lato"/>
              </a:rPr>
              <a:t> </a:t>
            </a:r>
            <a:r>
              <a:rPr lang="en-ZA" sz="1400" b="0" dirty="0">
                <a:latin typeface="Lato" panose="020F0502020204030203" pitchFamily="34" charset="77"/>
                <a:cs typeface="Lato"/>
              </a:rPr>
              <a:t>records</a:t>
            </a:r>
            <a:r>
              <a:rPr lang="en-ZA" sz="1400" b="0" spc="-30" dirty="0">
                <a:latin typeface="Lato" panose="020F0502020204030203" pitchFamily="34" charset="77"/>
                <a:cs typeface="Lato"/>
              </a:rPr>
              <a:t> </a:t>
            </a:r>
            <a:r>
              <a:rPr lang="en-ZA" sz="1400" b="0" dirty="0">
                <a:latin typeface="Lato" panose="020F0502020204030203" pitchFamily="34" charset="77"/>
                <a:cs typeface="Lato"/>
              </a:rPr>
              <a:t>at</a:t>
            </a:r>
            <a:r>
              <a:rPr lang="en-ZA" sz="1400" b="0" spc="-35" dirty="0">
                <a:latin typeface="Lato" panose="020F0502020204030203" pitchFamily="34" charset="77"/>
                <a:cs typeface="Lato"/>
              </a:rPr>
              <a:t> </a:t>
            </a:r>
            <a:r>
              <a:rPr lang="en-ZA" sz="1400" b="0" dirty="0">
                <a:latin typeface="Lato" panose="020F0502020204030203" pitchFamily="34" charset="77"/>
                <a:cs typeface="Lato"/>
              </a:rPr>
              <a:t>service</a:t>
            </a:r>
            <a:r>
              <a:rPr lang="en-ZA" sz="1400" b="0" spc="-30" dirty="0">
                <a:latin typeface="Lato" panose="020F0502020204030203" pitchFamily="34" charset="77"/>
                <a:cs typeface="Lato"/>
              </a:rPr>
              <a:t> </a:t>
            </a:r>
            <a:r>
              <a:rPr lang="en-ZA" sz="1400" b="0" spc="-10" dirty="0">
                <a:latin typeface="Lato" panose="020F0502020204030203" pitchFamily="34" charset="77"/>
                <a:cs typeface="Lato"/>
              </a:rPr>
              <a:t>providers.</a:t>
            </a:r>
          </a:p>
        </p:txBody>
      </p:sp>
    </p:spTree>
    <p:extLst>
      <p:ext uri="{BB962C8B-B14F-4D97-AF65-F5344CB8AC3E}">
        <p14:creationId xmlns:p14="http://schemas.microsoft.com/office/powerpoint/2010/main" val="16808282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AB115F-4EAF-7017-5D5A-21CE08966458}"/>
              </a:ext>
            </a:extLst>
          </p:cNvPr>
          <p:cNvSpPr>
            <a:spLocks noGrp="1"/>
          </p:cNvSpPr>
          <p:nvPr>
            <p:ph type="title"/>
          </p:nvPr>
        </p:nvSpPr>
        <p:spPr/>
        <p:txBody>
          <a:bodyPr/>
          <a:lstStyle/>
          <a:p>
            <a:r>
              <a:rPr lang="en-US" dirty="0"/>
              <a:t>BROKER ACCREDITATION – PRODUCT 2025</a:t>
            </a:r>
          </a:p>
        </p:txBody>
      </p:sp>
      <p:sp>
        <p:nvSpPr>
          <p:cNvPr id="3" name="Rounded Rectangular Callout 2">
            <a:extLst>
              <a:ext uri="{FF2B5EF4-FFF2-40B4-BE49-F238E27FC236}">
                <a16:creationId xmlns:a16="http://schemas.microsoft.com/office/drawing/2014/main" id="{FD96E71E-C12B-E34C-D063-EB08EA145061}"/>
              </a:ext>
            </a:extLst>
          </p:cNvPr>
          <p:cNvSpPr/>
          <p:nvPr/>
        </p:nvSpPr>
        <p:spPr>
          <a:xfrm>
            <a:off x="847898" y="1791885"/>
            <a:ext cx="10341033" cy="4043649"/>
          </a:xfrm>
          <a:prstGeom prst="wedgeRoundRectCallout">
            <a:avLst/>
          </a:prstGeom>
          <a:gradFill>
            <a:gsLst>
              <a:gs pos="0">
                <a:schemeClr val="accent3">
                  <a:lumMod val="67000"/>
                </a:schemeClr>
              </a:gs>
              <a:gs pos="100000">
                <a:srgbClr val="7DBF43"/>
              </a:gs>
            </a:gsLst>
            <a:lin ang="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676706E8-E258-92CA-7B25-F20EDA5DD716}"/>
              </a:ext>
            </a:extLst>
          </p:cNvPr>
          <p:cNvSpPr txBox="1"/>
          <p:nvPr/>
        </p:nvSpPr>
        <p:spPr>
          <a:xfrm>
            <a:off x="2527069" y="6396335"/>
            <a:ext cx="9493134" cy="461665"/>
          </a:xfrm>
          <a:prstGeom prst="rect">
            <a:avLst/>
          </a:prstGeom>
          <a:noFill/>
        </p:spPr>
        <p:txBody>
          <a:bodyPr wrap="square" rtlCol="0">
            <a:spAutoFit/>
          </a:bodyPr>
          <a:lstStyle/>
          <a:p>
            <a:r>
              <a:rPr kumimoji="0" lang="en-US" sz="1200" u="none" strike="noStrike" kern="1200" cap="none" spc="0" normalizeH="0" baseline="0" noProof="0" dirty="0">
                <a:ln>
                  <a:noFill/>
                </a:ln>
                <a:effectLst/>
                <a:uLnTx/>
                <a:uFillTx/>
                <a:latin typeface="Lato" panose="020F0502020204030203" pitchFamily="34" charset="77"/>
              </a:rPr>
              <a:t>Successful completion of Q3 and Q4 assessment will result in </a:t>
            </a:r>
            <a:r>
              <a:rPr kumimoji="0" lang="en-US" sz="1200" u="none" strike="noStrike" kern="1200" cap="none" spc="0" normalizeH="0" baseline="0" noProof="0" dirty="0" err="1">
                <a:ln>
                  <a:noFill/>
                </a:ln>
                <a:effectLst/>
                <a:uLnTx/>
                <a:uFillTx/>
                <a:latin typeface="Lato" panose="020F0502020204030203" pitchFamily="34" charset="77"/>
              </a:rPr>
              <a:t>finalisation</a:t>
            </a:r>
            <a:r>
              <a:rPr kumimoji="0" lang="en-US" sz="1200" u="none" strike="noStrike" kern="1200" cap="none" spc="0" normalizeH="0" baseline="0" noProof="0" dirty="0">
                <a:ln>
                  <a:noFill/>
                </a:ln>
                <a:effectLst/>
                <a:uLnTx/>
                <a:uFillTx/>
                <a:latin typeface="Lato" panose="020F0502020204030203" pitchFamily="34" charset="77"/>
              </a:rPr>
              <a:t> of your Accreditation for Product 2025</a:t>
            </a:r>
            <a:endParaRPr kumimoji="0" lang="en-ZA" sz="1200" u="none" strike="noStrike" kern="1200" cap="none" spc="0" normalizeH="0" baseline="0" noProof="0" dirty="0">
              <a:ln>
                <a:noFill/>
              </a:ln>
              <a:effectLst/>
              <a:uLnTx/>
              <a:uFillTx/>
              <a:latin typeface="Lato" panose="020F0502020204030203" pitchFamily="34" charset="77"/>
            </a:endParaRPr>
          </a:p>
          <a:p>
            <a:endParaRPr lang="en-US" sz="1200" dirty="0">
              <a:latin typeface="Lato" panose="020F0502020204030203" pitchFamily="34" charset="77"/>
            </a:endParaRPr>
          </a:p>
        </p:txBody>
      </p:sp>
      <p:sp>
        <p:nvSpPr>
          <p:cNvPr id="5" name="TextBox 4">
            <a:extLst>
              <a:ext uri="{FF2B5EF4-FFF2-40B4-BE49-F238E27FC236}">
                <a16:creationId xmlns:a16="http://schemas.microsoft.com/office/drawing/2014/main" id="{A8D412CF-5074-FB67-EBDD-D2C008C04ED3}"/>
              </a:ext>
            </a:extLst>
          </p:cNvPr>
          <p:cNvSpPr txBox="1"/>
          <p:nvPr/>
        </p:nvSpPr>
        <p:spPr>
          <a:xfrm>
            <a:off x="1463040" y="2582077"/>
            <a:ext cx="1828800" cy="1169551"/>
          </a:xfrm>
          <a:prstGeom prst="rect">
            <a:avLst/>
          </a:prstGeom>
          <a:noFill/>
        </p:spPr>
        <p:txBody>
          <a:bodyPr wrap="square" rtlCol="0">
            <a:spAutoFit/>
          </a:bodyPr>
          <a:lstStyle/>
          <a:p>
            <a:pPr lvl="0" algn="ctr">
              <a:lnSpc>
                <a:spcPct val="100000"/>
              </a:lnSpc>
              <a:defRPr cap="all"/>
            </a:pPr>
            <a:r>
              <a:rPr lang="en-US" sz="1400" b="1" dirty="0">
                <a:solidFill>
                  <a:schemeClr val="bg1"/>
                </a:solidFill>
                <a:latin typeface="Lato Semibold" panose="020F0502020204030203" pitchFamily="34" charset="77"/>
                <a:cs typeface="Kalinga" panose="020B0502040204020203" pitchFamily="34" charset="0"/>
              </a:rPr>
              <a:t>Thank you for attending Q4 broker accreditation training</a:t>
            </a:r>
          </a:p>
        </p:txBody>
      </p:sp>
      <p:sp>
        <p:nvSpPr>
          <p:cNvPr id="7" name="TextBox 6">
            <a:extLst>
              <a:ext uri="{FF2B5EF4-FFF2-40B4-BE49-F238E27FC236}">
                <a16:creationId xmlns:a16="http://schemas.microsoft.com/office/drawing/2014/main" id="{8D3ADA5A-D4A1-CF8E-22B7-79E06CBA43BB}"/>
              </a:ext>
            </a:extLst>
          </p:cNvPr>
          <p:cNvSpPr txBox="1"/>
          <p:nvPr/>
        </p:nvSpPr>
        <p:spPr>
          <a:xfrm>
            <a:off x="3657601" y="2813243"/>
            <a:ext cx="2743200" cy="461665"/>
          </a:xfrm>
          <a:prstGeom prst="rect">
            <a:avLst/>
          </a:prstGeom>
          <a:noFill/>
        </p:spPr>
        <p:txBody>
          <a:bodyPr wrap="square">
            <a:spAutoFit/>
          </a:bodyPr>
          <a:lstStyle/>
          <a:p>
            <a:pPr lvl="0" algn="ctr">
              <a:lnSpc>
                <a:spcPct val="100000"/>
              </a:lnSpc>
              <a:defRPr cap="all"/>
            </a:pPr>
            <a:r>
              <a:rPr lang="en-US" sz="1200" b="1" dirty="0">
                <a:solidFill>
                  <a:schemeClr val="bg1"/>
                </a:solidFill>
                <a:latin typeface="Lato Semibold" panose="020F0502020204030203" pitchFamily="34" charset="77"/>
                <a:cs typeface="Kalinga" panose="020B0502040204020203" pitchFamily="34" charset="0"/>
              </a:rPr>
              <a:t>go to </a:t>
            </a:r>
            <a:r>
              <a:rPr lang="en-US" sz="1200" b="1" dirty="0" err="1">
                <a:solidFill>
                  <a:schemeClr val="bg1"/>
                </a:solidFill>
                <a:latin typeface="Lato Semibold" panose="020F0502020204030203" pitchFamily="34" charset="77"/>
                <a:cs typeface="Kalinga" panose="020B0502040204020203" pitchFamily="34" charset="0"/>
              </a:rPr>
              <a:t>www.sizwehosmed.co.za</a:t>
            </a:r>
            <a:endParaRPr lang="en-US" sz="1200" b="1" dirty="0">
              <a:solidFill>
                <a:schemeClr val="bg1"/>
              </a:solidFill>
              <a:latin typeface="Lato Semibold" panose="020F0502020204030203" pitchFamily="34" charset="77"/>
              <a:cs typeface="Kalinga" panose="020B0502040204020203" pitchFamily="34" charset="0"/>
            </a:endParaRPr>
          </a:p>
        </p:txBody>
      </p:sp>
      <p:sp>
        <p:nvSpPr>
          <p:cNvPr id="9" name="TextBox 8">
            <a:extLst>
              <a:ext uri="{FF2B5EF4-FFF2-40B4-BE49-F238E27FC236}">
                <a16:creationId xmlns:a16="http://schemas.microsoft.com/office/drawing/2014/main" id="{BA5B2F59-62D3-3259-B492-547DE65C47DF}"/>
              </a:ext>
            </a:extLst>
          </p:cNvPr>
          <p:cNvSpPr txBox="1"/>
          <p:nvPr/>
        </p:nvSpPr>
        <p:spPr>
          <a:xfrm>
            <a:off x="6533803" y="2582077"/>
            <a:ext cx="2089266" cy="954107"/>
          </a:xfrm>
          <a:prstGeom prst="rect">
            <a:avLst/>
          </a:prstGeom>
          <a:noFill/>
        </p:spPr>
        <p:txBody>
          <a:bodyPr wrap="square">
            <a:spAutoFit/>
          </a:bodyPr>
          <a:lstStyle/>
          <a:p>
            <a:pPr lvl="0" algn="ctr">
              <a:lnSpc>
                <a:spcPct val="100000"/>
              </a:lnSpc>
              <a:defRPr cap="all"/>
            </a:pPr>
            <a:r>
              <a:rPr lang="en-US" sz="1400" b="1" dirty="0">
                <a:solidFill>
                  <a:schemeClr val="bg1"/>
                </a:solidFill>
                <a:latin typeface="Lato Semibold" panose="020F0502020204030203" pitchFamily="34" charset="77"/>
                <a:cs typeface="Kalinga" panose="020B0502040204020203" pitchFamily="34" charset="0"/>
              </a:rPr>
              <a:t>Receive this presentation or review the deck on the website</a:t>
            </a:r>
          </a:p>
        </p:txBody>
      </p:sp>
      <p:sp>
        <p:nvSpPr>
          <p:cNvPr id="10" name="TextBox 9">
            <a:extLst>
              <a:ext uri="{FF2B5EF4-FFF2-40B4-BE49-F238E27FC236}">
                <a16:creationId xmlns:a16="http://schemas.microsoft.com/office/drawing/2014/main" id="{F01B8229-04C2-5FBD-C760-3C15F6BFDF43}"/>
              </a:ext>
            </a:extLst>
          </p:cNvPr>
          <p:cNvSpPr txBox="1"/>
          <p:nvPr/>
        </p:nvSpPr>
        <p:spPr>
          <a:xfrm>
            <a:off x="8750532" y="2582077"/>
            <a:ext cx="2089266" cy="954107"/>
          </a:xfrm>
          <a:prstGeom prst="rect">
            <a:avLst/>
          </a:prstGeom>
          <a:noFill/>
        </p:spPr>
        <p:txBody>
          <a:bodyPr wrap="square">
            <a:spAutoFit/>
          </a:bodyPr>
          <a:lstStyle/>
          <a:p>
            <a:pPr lvl="0" algn="ctr">
              <a:lnSpc>
                <a:spcPct val="100000"/>
              </a:lnSpc>
              <a:defRPr cap="all"/>
            </a:pPr>
            <a:r>
              <a:rPr lang="en-US" sz="1400" b="1" dirty="0">
                <a:solidFill>
                  <a:schemeClr val="bg1"/>
                </a:solidFill>
                <a:latin typeface="Lato Semibold" panose="020F0502020204030203" pitchFamily="34" charset="77"/>
                <a:cs typeface="Kalinga" panose="020B0502040204020203" pitchFamily="34" charset="0"/>
              </a:rPr>
              <a:t>Access Q4 on-line accreditation assessment and complete</a:t>
            </a:r>
          </a:p>
        </p:txBody>
      </p:sp>
      <p:sp>
        <p:nvSpPr>
          <p:cNvPr id="12" name="TextBox 11">
            <a:extLst>
              <a:ext uri="{FF2B5EF4-FFF2-40B4-BE49-F238E27FC236}">
                <a16:creationId xmlns:a16="http://schemas.microsoft.com/office/drawing/2014/main" id="{DC73D5F0-5FF1-740A-1231-5ACFE427097B}"/>
              </a:ext>
            </a:extLst>
          </p:cNvPr>
          <p:cNvSpPr txBox="1"/>
          <p:nvPr/>
        </p:nvSpPr>
        <p:spPr>
          <a:xfrm>
            <a:off x="3000894" y="4157146"/>
            <a:ext cx="6101542" cy="307777"/>
          </a:xfrm>
          <a:prstGeom prst="rect">
            <a:avLst/>
          </a:prstGeom>
          <a:noFill/>
        </p:spPr>
        <p:txBody>
          <a:bodyPr wrap="square">
            <a:spAutoFit/>
          </a:bodyPr>
          <a:lstStyle/>
          <a:p>
            <a:pPr lvl="0" algn="ctr">
              <a:lnSpc>
                <a:spcPct val="100000"/>
              </a:lnSpc>
              <a:defRPr cap="all"/>
            </a:pPr>
            <a:r>
              <a:rPr lang="en-US" sz="1400" b="1" dirty="0">
                <a:solidFill>
                  <a:schemeClr val="bg1"/>
                </a:solidFill>
                <a:latin typeface="Lato Semibold" panose="020F0502020204030203" pitchFamily="34" charset="77"/>
                <a:cs typeface="Kalinga" panose="020B0502040204020203" pitchFamily="34" charset="0"/>
              </a:rPr>
              <a:t>Receive immediate feedback on the results</a:t>
            </a:r>
          </a:p>
        </p:txBody>
      </p:sp>
      <p:sp>
        <p:nvSpPr>
          <p:cNvPr id="14" name="TextBox 13">
            <a:extLst>
              <a:ext uri="{FF2B5EF4-FFF2-40B4-BE49-F238E27FC236}">
                <a16:creationId xmlns:a16="http://schemas.microsoft.com/office/drawing/2014/main" id="{5774A1CA-4F90-F146-5234-A465DB14904E}"/>
              </a:ext>
            </a:extLst>
          </p:cNvPr>
          <p:cNvSpPr txBox="1"/>
          <p:nvPr/>
        </p:nvSpPr>
        <p:spPr>
          <a:xfrm>
            <a:off x="1463040" y="5087190"/>
            <a:ext cx="9177251" cy="307777"/>
          </a:xfrm>
          <a:prstGeom prst="rect">
            <a:avLst/>
          </a:prstGeom>
          <a:noFill/>
        </p:spPr>
        <p:txBody>
          <a:bodyPr wrap="square">
            <a:spAutoFit/>
          </a:bodyPr>
          <a:lstStyle/>
          <a:p>
            <a:pPr lvl="0" algn="ctr">
              <a:lnSpc>
                <a:spcPct val="100000"/>
              </a:lnSpc>
              <a:defRPr cap="all"/>
            </a:pPr>
            <a:r>
              <a:rPr lang="en-US" sz="1400" b="1" dirty="0">
                <a:solidFill>
                  <a:schemeClr val="bg1"/>
                </a:solidFill>
                <a:latin typeface="Lato Semibold" panose="020F0502020204030203" pitchFamily="34" charset="77"/>
                <a:cs typeface="Kalinga" panose="020B0502040204020203" pitchFamily="34" charset="0"/>
              </a:rPr>
              <a:t>Up to 3 attempts are available, thereafter request refresher training</a:t>
            </a:r>
          </a:p>
        </p:txBody>
      </p:sp>
      <p:grpSp>
        <p:nvGrpSpPr>
          <p:cNvPr id="16" name="Group 15">
            <a:extLst>
              <a:ext uri="{FF2B5EF4-FFF2-40B4-BE49-F238E27FC236}">
                <a16:creationId xmlns:a16="http://schemas.microsoft.com/office/drawing/2014/main" id="{1D66442F-C2C7-3C37-7382-30660B077DD1}"/>
              </a:ext>
            </a:extLst>
          </p:cNvPr>
          <p:cNvGrpSpPr/>
          <p:nvPr/>
        </p:nvGrpSpPr>
        <p:grpSpPr>
          <a:xfrm>
            <a:off x="1830526" y="1471900"/>
            <a:ext cx="909319" cy="909319"/>
            <a:chOff x="1488605" y="1458009"/>
            <a:chExt cx="909319" cy="909319"/>
          </a:xfrm>
        </p:grpSpPr>
        <p:sp>
          <p:nvSpPr>
            <p:cNvPr id="17" name="object 2">
              <a:extLst>
                <a:ext uri="{FF2B5EF4-FFF2-40B4-BE49-F238E27FC236}">
                  <a16:creationId xmlns:a16="http://schemas.microsoft.com/office/drawing/2014/main" id="{AFF664A7-DDF5-A7E5-F118-838533090F81}"/>
                </a:ext>
              </a:extLst>
            </p:cNvPr>
            <p:cNvSpPr/>
            <p:nvPr/>
          </p:nvSpPr>
          <p:spPr>
            <a:xfrm>
              <a:off x="1488605" y="1458009"/>
              <a:ext cx="909319" cy="909319"/>
            </a:xfrm>
            <a:custGeom>
              <a:avLst/>
              <a:gdLst/>
              <a:ahLst/>
              <a:cxnLst/>
              <a:rect l="l" t="t" r="r" b="b"/>
              <a:pathLst>
                <a:path w="909319" h="909319">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grpSp>
          <p:nvGrpSpPr>
            <p:cNvPr id="18" name="object 8">
              <a:extLst>
                <a:ext uri="{FF2B5EF4-FFF2-40B4-BE49-F238E27FC236}">
                  <a16:creationId xmlns:a16="http://schemas.microsoft.com/office/drawing/2014/main" id="{3A5CA320-246C-2691-C6F6-0D39822CC200}"/>
                </a:ext>
              </a:extLst>
            </p:cNvPr>
            <p:cNvGrpSpPr/>
            <p:nvPr/>
          </p:nvGrpSpPr>
          <p:grpSpPr>
            <a:xfrm>
              <a:off x="1685787" y="1653619"/>
              <a:ext cx="514984" cy="518159"/>
              <a:chOff x="1685787" y="1653619"/>
              <a:chExt cx="514984" cy="518159"/>
            </a:xfrm>
          </p:grpSpPr>
          <p:sp>
            <p:nvSpPr>
              <p:cNvPr id="19" name="object 9">
                <a:extLst>
                  <a:ext uri="{FF2B5EF4-FFF2-40B4-BE49-F238E27FC236}">
                    <a16:creationId xmlns:a16="http://schemas.microsoft.com/office/drawing/2014/main" id="{6626EA91-F6C8-C02B-A178-65CBFAEBB640}"/>
                  </a:ext>
                </a:extLst>
              </p:cNvPr>
              <p:cNvSpPr/>
              <p:nvPr/>
            </p:nvSpPr>
            <p:spPr>
              <a:xfrm>
                <a:off x="1685787" y="1653619"/>
                <a:ext cx="514984" cy="518159"/>
              </a:xfrm>
              <a:custGeom>
                <a:avLst/>
                <a:gdLst/>
                <a:ahLst/>
                <a:cxnLst/>
                <a:rect l="l" t="t" r="r" b="b"/>
                <a:pathLst>
                  <a:path w="514985" h="518160">
                    <a:moveTo>
                      <a:pt x="257314" y="0"/>
                    </a:moveTo>
                    <a:lnTo>
                      <a:pt x="211121" y="4178"/>
                    </a:lnTo>
                    <a:lnTo>
                      <a:pt x="167620" y="16221"/>
                    </a:lnTo>
                    <a:lnTo>
                      <a:pt x="127543" y="35394"/>
                    </a:lnTo>
                    <a:lnTo>
                      <a:pt x="91623" y="60958"/>
                    </a:lnTo>
                    <a:lnTo>
                      <a:pt x="60591" y="92178"/>
                    </a:lnTo>
                    <a:lnTo>
                      <a:pt x="35135" y="128414"/>
                    </a:lnTo>
                    <a:lnTo>
                      <a:pt x="16124" y="168637"/>
                    </a:lnTo>
                    <a:lnTo>
                      <a:pt x="4153" y="212402"/>
                    </a:lnTo>
                    <a:lnTo>
                      <a:pt x="0" y="258876"/>
                    </a:lnTo>
                    <a:lnTo>
                      <a:pt x="4153" y="305351"/>
                    </a:lnTo>
                    <a:lnTo>
                      <a:pt x="16124" y="349117"/>
                    </a:lnTo>
                    <a:lnTo>
                      <a:pt x="35181" y="389439"/>
                    </a:lnTo>
                    <a:lnTo>
                      <a:pt x="60591" y="425580"/>
                    </a:lnTo>
                    <a:lnTo>
                      <a:pt x="91623" y="456802"/>
                    </a:lnTo>
                    <a:lnTo>
                      <a:pt x="127543" y="482368"/>
                    </a:lnTo>
                    <a:lnTo>
                      <a:pt x="167620" y="501542"/>
                    </a:lnTo>
                    <a:lnTo>
                      <a:pt x="211121" y="513587"/>
                    </a:lnTo>
                    <a:lnTo>
                      <a:pt x="257314" y="517766"/>
                    </a:lnTo>
                    <a:lnTo>
                      <a:pt x="303507" y="513587"/>
                    </a:lnTo>
                    <a:lnTo>
                      <a:pt x="347008" y="501542"/>
                    </a:lnTo>
                    <a:lnTo>
                      <a:pt x="366162" y="492379"/>
                    </a:lnTo>
                    <a:lnTo>
                      <a:pt x="257314" y="492379"/>
                    </a:lnTo>
                    <a:lnTo>
                      <a:pt x="210598" y="487626"/>
                    </a:lnTo>
                    <a:lnTo>
                      <a:pt x="167061" y="474000"/>
                    </a:lnTo>
                    <a:lnTo>
                      <a:pt x="127642" y="452445"/>
                    </a:lnTo>
                    <a:lnTo>
                      <a:pt x="93283" y="423910"/>
                    </a:lnTo>
                    <a:lnTo>
                      <a:pt x="65004" y="389439"/>
                    </a:lnTo>
                    <a:lnTo>
                      <a:pt x="43500" y="349679"/>
                    </a:lnTo>
                    <a:lnTo>
                      <a:pt x="29957" y="305876"/>
                    </a:lnTo>
                    <a:lnTo>
                      <a:pt x="25234" y="258876"/>
                    </a:lnTo>
                    <a:lnTo>
                      <a:pt x="29905" y="212402"/>
                    </a:lnTo>
                    <a:lnTo>
                      <a:pt x="29957" y="211877"/>
                    </a:lnTo>
                    <a:lnTo>
                      <a:pt x="43500" y="168074"/>
                    </a:lnTo>
                    <a:lnTo>
                      <a:pt x="64922" y="128414"/>
                    </a:lnTo>
                    <a:lnTo>
                      <a:pt x="93283" y="93843"/>
                    </a:lnTo>
                    <a:lnTo>
                      <a:pt x="127642" y="65307"/>
                    </a:lnTo>
                    <a:lnTo>
                      <a:pt x="167061" y="43753"/>
                    </a:lnTo>
                    <a:lnTo>
                      <a:pt x="210598" y="30127"/>
                    </a:lnTo>
                    <a:lnTo>
                      <a:pt x="257314" y="25374"/>
                    </a:lnTo>
                    <a:lnTo>
                      <a:pt x="366140" y="25374"/>
                    </a:lnTo>
                    <a:lnTo>
                      <a:pt x="347008" y="16221"/>
                    </a:lnTo>
                    <a:lnTo>
                      <a:pt x="303507" y="4178"/>
                    </a:lnTo>
                    <a:lnTo>
                      <a:pt x="257314" y="0"/>
                    </a:lnTo>
                    <a:close/>
                  </a:path>
                  <a:path w="514985" h="518160">
                    <a:moveTo>
                      <a:pt x="366140" y="25374"/>
                    </a:moveTo>
                    <a:lnTo>
                      <a:pt x="257314" y="25374"/>
                    </a:lnTo>
                    <a:lnTo>
                      <a:pt x="304030" y="30127"/>
                    </a:lnTo>
                    <a:lnTo>
                      <a:pt x="347567" y="43753"/>
                    </a:lnTo>
                    <a:lnTo>
                      <a:pt x="386986" y="65307"/>
                    </a:lnTo>
                    <a:lnTo>
                      <a:pt x="421346" y="93843"/>
                    </a:lnTo>
                    <a:lnTo>
                      <a:pt x="449707" y="128414"/>
                    </a:lnTo>
                    <a:lnTo>
                      <a:pt x="471128" y="168074"/>
                    </a:lnTo>
                    <a:lnTo>
                      <a:pt x="484671" y="211877"/>
                    </a:lnTo>
                    <a:lnTo>
                      <a:pt x="489394" y="258876"/>
                    </a:lnTo>
                    <a:lnTo>
                      <a:pt x="484724" y="305351"/>
                    </a:lnTo>
                    <a:lnTo>
                      <a:pt x="484671" y="305876"/>
                    </a:lnTo>
                    <a:lnTo>
                      <a:pt x="471128" y="349679"/>
                    </a:lnTo>
                    <a:lnTo>
                      <a:pt x="449624" y="389439"/>
                    </a:lnTo>
                    <a:lnTo>
                      <a:pt x="421346" y="423910"/>
                    </a:lnTo>
                    <a:lnTo>
                      <a:pt x="386986" y="452445"/>
                    </a:lnTo>
                    <a:lnTo>
                      <a:pt x="347567" y="474000"/>
                    </a:lnTo>
                    <a:lnTo>
                      <a:pt x="304030" y="487626"/>
                    </a:lnTo>
                    <a:lnTo>
                      <a:pt x="257314" y="492379"/>
                    </a:lnTo>
                    <a:lnTo>
                      <a:pt x="366162" y="492379"/>
                    </a:lnTo>
                    <a:lnTo>
                      <a:pt x="423006" y="456802"/>
                    </a:lnTo>
                    <a:lnTo>
                      <a:pt x="454037" y="425580"/>
                    </a:lnTo>
                    <a:lnTo>
                      <a:pt x="479448" y="389439"/>
                    </a:lnTo>
                    <a:lnTo>
                      <a:pt x="498505" y="349117"/>
                    </a:lnTo>
                    <a:lnTo>
                      <a:pt x="510476" y="305351"/>
                    </a:lnTo>
                    <a:lnTo>
                      <a:pt x="514629" y="258876"/>
                    </a:lnTo>
                    <a:lnTo>
                      <a:pt x="510476" y="212402"/>
                    </a:lnTo>
                    <a:lnTo>
                      <a:pt x="498505" y="168637"/>
                    </a:lnTo>
                    <a:lnTo>
                      <a:pt x="479494" y="128414"/>
                    </a:lnTo>
                    <a:lnTo>
                      <a:pt x="454037" y="92178"/>
                    </a:lnTo>
                    <a:lnTo>
                      <a:pt x="423006" y="60958"/>
                    </a:lnTo>
                    <a:lnTo>
                      <a:pt x="387085" y="35394"/>
                    </a:lnTo>
                    <a:lnTo>
                      <a:pt x="366140" y="25374"/>
                    </a:lnTo>
                    <a:close/>
                  </a:path>
                </a:pathLst>
              </a:custGeom>
              <a:solidFill>
                <a:srgbClr val="FFFFFF"/>
              </a:solidFill>
            </p:spPr>
            <p:txBody>
              <a:bodyPr wrap="square" lIns="0" tIns="0" rIns="0" bIns="0" rtlCol="0"/>
              <a:lstStyle/>
              <a:p>
                <a:endParaRPr/>
              </a:p>
            </p:txBody>
          </p:sp>
          <p:pic>
            <p:nvPicPr>
              <p:cNvPr id="20" name="object 10">
                <a:extLst>
                  <a:ext uri="{FF2B5EF4-FFF2-40B4-BE49-F238E27FC236}">
                    <a16:creationId xmlns:a16="http://schemas.microsoft.com/office/drawing/2014/main" id="{DCB3CAB9-ED6B-C6D6-21A8-B5930B6B93B1}"/>
                  </a:ext>
                </a:extLst>
              </p:cNvPr>
              <p:cNvPicPr/>
              <p:nvPr/>
            </p:nvPicPr>
            <p:blipFill>
              <a:blip r:embed="rId2" cstate="print"/>
              <a:stretch>
                <a:fillRect/>
              </a:stretch>
            </p:blipFill>
            <p:spPr>
              <a:xfrm>
                <a:off x="1820407" y="2000020"/>
                <a:ext cx="245376" cy="71983"/>
              </a:xfrm>
              <a:prstGeom prst="rect">
                <a:avLst/>
              </a:prstGeom>
            </p:spPr>
          </p:pic>
          <p:sp>
            <p:nvSpPr>
              <p:cNvPr id="21" name="object 11">
                <a:extLst>
                  <a:ext uri="{FF2B5EF4-FFF2-40B4-BE49-F238E27FC236}">
                    <a16:creationId xmlns:a16="http://schemas.microsoft.com/office/drawing/2014/main" id="{D325070A-B822-BFA5-E6D3-7701F1AFEC02}"/>
                  </a:ext>
                </a:extLst>
              </p:cNvPr>
              <p:cNvSpPr/>
              <p:nvPr/>
            </p:nvSpPr>
            <p:spPr>
              <a:xfrm>
                <a:off x="1821637" y="1824710"/>
                <a:ext cx="243204" cy="25400"/>
              </a:xfrm>
              <a:custGeom>
                <a:avLst/>
                <a:gdLst/>
                <a:ahLst/>
                <a:cxnLst/>
                <a:rect l="l" t="t" r="r" b="b"/>
                <a:pathLst>
                  <a:path w="243205" h="25400">
                    <a:moveTo>
                      <a:pt x="63601" y="5689"/>
                    </a:moveTo>
                    <a:lnTo>
                      <a:pt x="57962" y="0"/>
                    </a:lnTo>
                    <a:lnTo>
                      <a:pt x="5638" y="0"/>
                    </a:lnTo>
                    <a:lnTo>
                      <a:pt x="0" y="5689"/>
                    </a:lnTo>
                    <a:lnTo>
                      <a:pt x="0" y="19697"/>
                    </a:lnTo>
                    <a:lnTo>
                      <a:pt x="5638" y="25387"/>
                    </a:lnTo>
                    <a:lnTo>
                      <a:pt x="50990" y="25387"/>
                    </a:lnTo>
                    <a:lnTo>
                      <a:pt x="57962" y="25387"/>
                    </a:lnTo>
                    <a:lnTo>
                      <a:pt x="63601" y="19697"/>
                    </a:lnTo>
                    <a:lnTo>
                      <a:pt x="63601" y="5689"/>
                    </a:lnTo>
                    <a:close/>
                  </a:path>
                  <a:path w="243205" h="25400">
                    <a:moveTo>
                      <a:pt x="242912" y="5689"/>
                    </a:moveTo>
                    <a:lnTo>
                      <a:pt x="237274" y="0"/>
                    </a:lnTo>
                    <a:lnTo>
                      <a:pt x="184950" y="0"/>
                    </a:lnTo>
                    <a:lnTo>
                      <a:pt x="179311" y="5689"/>
                    </a:lnTo>
                    <a:lnTo>
                      <a:pt x="179311" y="19697"/>
                    </a:lnTo>
                    <a:lnTo>
                      <a:pt x="184950" y="25387"/>
                    </a:lnTo>
                    <a:lnTo>
                      <a:pt x="230301" y="25387"/>
                    </a:lnTo>
                    <a:lnTo>
                      <a:pt x="237274" y="25387"/>
                    </a:lnTo>
                    <a:lnTo>
                      <a:pt x="242912" y="19697"/>
                    </a:lnTo>
                    <a:lnTo>
                      <a:pt x="242912" y="5689"/>
                    </a:lnTo>
                    <a:close/>
                  </a:path>
                </a:pathLst>
              </a:custGeom>
              <a:solidFill>
                <a:srgbClr val="FFFFFF"/>
              </a:solidFill>
            </p:spPr>
            <p:txBody>
              <a:bodyPr wrap="square" lIns="0" tIns="0" rIns="0" bIns="0" rtlCol="0"/>
              <a:lstStyle/>
              <a:p>
                <a:endParaRPr/>
              </a:p>
            </p:txBody>
          </p:sp>
        </p:grpSp>
      </p:grpSp>
      <p:grpSp>
        <p:nvGrpSpPr>
          <p:cNvPr id="22" name="Group 21">
            <a:extLst>
              <a:ext uri="{FF2B5EF4-FFF2-40B4-BE49-F238E27FC236}">
                <a16:creationId xmlns:a16="http://schemas.microsoft.com/office/drawing/2014/main" id="{2869DFF1-45FE-9AB5-D1F6-EE0688FC3A3A}"/>
              </a:ext>
            </a:extLst>
          </p:cNvPr>
          <p:cNvGrpSpPr/>
          <p:nvPr/>
        </p:nvGrpSpPr>
        <p:grpSpPr>
          <a:xfrm>
            <a:off x="7002576" y="1471900"/>
            <a:ext cx="909319" cy="909319"/>
            <a:chOff x="4779004" y="1458009"/>
            <a:chExt cx="909319" cy="909319"/>
          </a:xfrm>
        </p:grpSpPr>
        <p:sp>
          <p:nvSpPr>
            <p:cNvPr id="23" name="object 4">
              <a:extLst>
                <a:ext uri="{FF2B5EF4-FFF2-40B4-BE49-F238E27FC236}">
                  <a16:creationId xmlns:a16="http://schemas.microsoft.com/office/drawing/2014/main" id="{E1557C7C-1363-81F4-E300-FD65321338DD}"/>
                </a:ext>
              </a:extLst>
            </p:cNvPr>
            <p:cNvSpPr/>
            <p:nvPr/>
          </p:nvSpPr>
          <p:spPr>
            <a:xfrm>
              <a:off x="4779004" y="1458009"/>
              <a:ext cx="909319" cy="909319"/>
            </a:xfrm>
            <a:custGeom>
              <a:avLst/>
              <a:gdLst/>
              <a:ahLst/>
              <a:cxnLst/>
              <a:rect l="l" t="t" r="r" b="b"/>
              <a:pathLst>
                <a:path w="909320" h="909319">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grpSp>
          <p:nvGrpSpPr>
            <p:cNvPr id="24" name="object 12">
              <a:extLst>
                <a:ext uri="{FF2B5EF4-FFF2-40B4-BE49-F238E27FC236}">
                  <a16:creationId xmlns:a16="http://schemas.microsoft.com/office/drawing/2014/main" id="{92003882-F3F9-64C1-1BFA-AA9E7CE69AE8}"/>
                </a:ext>
              </a:extLst>
            </p:cNvPr>
            <p:cNvGrpSpPr/>
            <p:nvPr/>
          </p:nvGrpSpPr>
          <p:grpSpPr>
            <a:xfrm>
              <a:off x="4937537" y="1653607"/>
              <a:ext cx="592455" cy="518159"/>
              <a:chOff x="4937537" y="1653607"/>
              <a:chExt cx="592455" cy="518159"/>
            </a:xfrm>
          </p:grpSpPr>
          <p:pic>
            <p:nvPicPr>
              <p:cNvPr id="25" name="object 13">
                <a:extLst>
                  <a:ext uri="{FF2B5EF4-FFF2-40B4-BE49-F238E27FC236}">
                    <a16:creationId xmlns:a16="http://schemas.microsoft.com/office/drawing/2014/main" id="{F7E01008-470A-0229-265A-656D628D0C05}"/>
                  </a:ext>
                </a:extLst>
              </p:cNvPr>
              <p:cNvPicPr/>
              <p:nvPr/>
            </p:nvPicPr>
            <p:blipFill>
              <a:blip r:embed="rId3" cstate="print"/>
              <a:stretch>
                <a:fillRect/>
              </a:stretch>
            </p:blipFill>
            <p:spPr>
              <a:xfrm>
                <a:off x="5138976" y="1726571"/>
                <a:ext cx="189039" cy="175412"/>
              </a:xfrm>
              <a:prstGeom prst="rect">
                <a:avLst/>
              </a:prstGeom>
            </p:spPr>
          </p:pic>
          <p:sp>
            <p:nvSpPr>
              <p:cNvPr id="26" name="object 14">
                <a:extLst>
                  <a:ext uri="{FF2B5EF4-FFF2-40B4-BE49-F238E27FC236}">
                    <a16:creationId xmlns:a16="http://schemas.microsoft.com/office/drawing/2014/main" id="{D0F4AAB8-57A5-4069-4915-53649F24E092}"/>
                  </a:ext>
                </a:extLst>
              </p:cNvPr>
              <p:cNvSpPr/>
              <p:nvPr/>
            </p:nvSpPr>
            <p:spPr>
              <a:xfrm>
                <a:off x="4937531" y="1653616"/>
                <a:ext cx="592455" cy="518159"/>
              </a:xfrm>
              <a:custGeom>
                <a:avLst/>
                <a:gdLst/>
                <a:ahLst/>
                <a:cxnLst/>
                <a:rect l="l" t="t" r="r" b="b"/>
                <a:pathLst>
                  <a:path w="592454" h="518160">
                    <a:moveTo>
                      <a:pt x="469112" y="3949"/>
                    </a:moveTo>
                    <a:lnTo>
                      <a:pt x="464870" y="0"/>
                    </a:lnTo>
                    <a:lnTo>
                      <a:pt x="450164" y="0"/>
                    </a:lnTo>
                    <a:lnTo>
                      <a:pt x="450164" y="17589"/>
                    </a:lnTo>
                    <a:lnTo>
                      <a:pt x="450164" y="394296"/>
                    </a:lnTo>
                    <a:lnTo>
                      <a:pt x="141770" y="394296"/>
                    </a:lnTo>
                    <a:lnTo>
                      <a:pt x="141770" y="17589"/>
                    </a:lnTo>
                    <a:lnTo>
                      <a:pt x="450164" y="17589"/>
                    </a:lnTo>
                    <a:lnTo>
                      <a:pt x="450164" y="0"/>
                    </a:lnTo>
                    <a:lnTo>
                      <a:pt x="127050" y="0"/>
                    </a:lnTo>
                    <a:lnTo>
                      <a:pt x="122809" y="3949"/>
                    </a:lnTo>
                    <a:lnTo>
                      <a:pt x="122809" y="407949"/>
                    </a:lnTo>
                    <a:lnTo>
                      <a:pt x="127050" y="411886"/>
                    </a:lnTo>
                    <a:lnTo>
                      <a:pt x="464870" y="411886"/>
                    </a:lnTo>
                    <a:lnTo>
                      <a:pt x="469112" y="407949"/>
                    </a:lnTo>
                    <a:lnTo>
                      <a:pt x="469112" y="394296"/>
                    </a:lnTo>
                    <a:lnTo>
                      <a:pt x="469112" y="17589"/>
                    </a:lnTo>
                    <a:lnTo>
                      <a:pt x="469112" y="3949"/>
                    </a:lnTo>
                    <a:close/>
                  </a:path>
                  <a:path w="592454" h="518160">
                    <a:moveTo>
                      <a:pt x="591921" y="109931"/>
                    </a:moveTo>
                    <a:lnTo>
                      <a:pt x="589368" y="98247"/>
                    </a:lnTo>
                    <a:lnTo>
                      <a:pt x="582422" y="88696"/>
                    </a:lnTo>
                    <a:lnTo>
                      <a:pt x="572122" y="82257"/>
                    </a:lnTo>
                    <a:lnTo>
                      <a:pt x="559523" y="79883"/>
                    </a:lnTo>
                    <a:lnTo>
                      <a:pt x="495173" y="79883"/>
                    </a:lnTo>
                    <a:lnTo>
                      <a:pt x="490931" y="83820"/>
                    </a:lnTo>
                    <a:lnTo>
                      <a:pt x="490931" y="93522"/>
                    </a:lnTo>
                    <a:lnTo>
                      <a:pt x="495173" y="97472"/>
                    </a:lnTo>
                    <a:lnTo>
                      <a:pt x="566940" y="97472"/>
                    </a:lnTo>
                    <a:lnTo>
                      <a:pt x="572960" y="103060"/>
                    </a:lnTo>
                    <a:lnTo>
                      <a:pt x="572960" y="436854"/>
                    </a:lnTo>
                    <a:lnTo>
                      <a:pt x="566940" y="442442"/>
                    </a:lnTo>
                    <a:lnTo>
                      <a:pt x="333540" y="442442"/>
                    </a:lnTo>
                    <a:lnTo>
                      <a:pt x="333540" y="460044"/>
                    </a:lnTo>
                    <a:lnTo>
                      <a:pt x="333540" y="500189"/>
                    </a:lnTo>
                    <a:lnTo>
                      <a:pt x="258368" y="500189"/>
                    </a:lnTo>
                    <a:lnTo>
                      <a:pt x="258368" y="460044"/>
                    </a:lnTo>
                    <a:lnTo>
                      <a:pt x="333540" y="460044"/>
                    </a:lnTo>
                    <a:lnTo>
                      <a:pt x="333540" y="442442"/>
                    </a:lnTo>
                    <a:lnTo>
                      <a:pt x="24980" y="442442"/>
                    </a:lnTo>
                    <a:lnTo>
                      <a:pt x="18961" y="436854"/>
                    </a:lnTo>
                    <a:lnTo>
                      <a:pt x="18961" y="103060"/>
                    </a:lnTo>
                    <a:lnTo>
                      <a:pt x="24980" y="97472"/>
                    </a:lnTo>
                    <a:lnTo>
                      <a:pt x="96748" y="97472"/>
                    </a:lnTo>
                    <a:lnTo>
                      <a:pt x="100990" y="93522"/>
                    </a:lnTo>
                    <a:lnTo>
                      <a:pt x="100990" y="83820"/>
                    </a:lnTo>
                    <a:lnTo>
                      <a:pt x="96748" y="79883"/>
                    </a:lnTo>
                    <a:lnTo>
                      <a:pt x="32397" y="79883"/>
                    </a:lnTo>
                    <a:lnTo>
                      <a:pt x="19799" y="82257"/>
                    </a:lnTo>
                    <a:lnTo>
                      <a:pt x="9499" y="88696"/>
                    </a:lnTo>
                    <a:lnTo>
                      <a:pt x="2552" y="98247"/>
                    </a:lnTo>
                    <a:lnTo>
                      <a:pt x="0" y="109931"/>
                    </a:lnTo>
                    <a:lnTo>
                      <a:pt x="0" y="429971"/>
                    </a:lnTo>
                    <a:lnTo>
                      <a:pt x="2552" y="441667"/>
                    </a:lnTo>
                    <a:lnTo>
                      <a:pt x="9499" y="451218"/>
                    </a:lnTo>
                    <a:lnTo>
                      <a:pt x="19799" y="457669"/>
                    </a:lnTo>
                    <a:lnTo>
                      <a:pt x="32397" y="460032"/>
                    </a:lnTo>
                    <a:lnTo>
                      <a:pt x="239420" y="460032"/>
                    </a:lnTo>
                    <a:lnTo>
                      <a:pt x="239420" y="500189"/>
                    </a:lnTo>
                    <a:lnTo>
                      <a:pt x="180771" y="500189"/>
                    </a:lnTo>
                    <a:lnTo>
                      <a:pt x="176530" y="504126"/>
                    </a:lnTo>
                    <a:lnTo>
                      <a:pt x="176530" y="513842"/>
                    </a:lnTo>
                    <a:lnTo>
                      <a:pt x="180771" y="517779"/>
                    </a:lnTo>
                    <a:lnTo>
                      <a:pt x="243662" y="517779"/>
                    </a:lnTo>
                    <a:lnTo>
                      <a:pt x="348259" y="517779"/>
                    </a:lnTo>
                    <a:lnTo>
                      <a:pt x="405917" y="517779"/>
                    </a:lnTo>
                    <a:lnTo>
                      <a:pt x="411149" y="517779"/>
                    </a:lnTo>
                    <a:lnTo>
                      <a:pt x="415391" y="513842"/>
                    </a:lnTo>
                    <a:lnTo>
                      <a:pt x="415391" y="504126"/>
                    </a:lnTo>
                    <a:lnTo>
                      <a:pt x="411149" y="500189"/>
                    </a:lnTo>
                    <a:lnTo>
                      <a:pt x="352501" y="500189"/>
                    </a:lnTo>
                    <a:lnTo>
                      <a:pt x="352501" y="460044"/>
                    </a:lnTo>
                    <a:lnTo>
                      <a:pt x="559523" y="460032"/>
                    </a:lnTo>
                    <a:lnTo>
                      <a:pt x="572122" y="457669"/>
                    </a:lnTo>
                    <a:lnTo>
                      <a:pt x="582422" y="451218"/>
                    </a:lnTo>
                    <a:lnTo>
                      <a:pt x="589368" y="441667"/>
                    </a:lnTo>
                    <a:lnTo>
                      <a:pt x="591921" y="429971"/>
                    </a:lnTo>
                    <a:lnTo>
                      <a:pt x="591921" y="109931"/>
                    </a:lnTo>
                    <a:close/>
                  </a:path>
                </a:pathLst>
              </a:custGeom>
              <a:solidFill>
                <a:srgbClr val="FFFFFF"/>
              </a:solidFill>
            </p:spPr>
            <p:txBody>
              <a:bodyPr wrap="square" lIns="0" tIns="0" rIns="0" bIns="0" rtlCol="0"/>
              <a:lstStyle/>
              <a:p>
                <a:endParaRPr/>
              </a:p>
            </p:txBody>
          </p:sp>
        </p:grpSp>
      </p:grpSp>
      <p:grpSp>
        <p:nvGrpSpPr>
          <p:cNvPr id="27" name="Group 26">
            <a:extLst>
              <a:ext uri="{FF2B5EF4-FFF2-40B4-BE49-F238E27FC236}">
                <a16:creationId xmlns:a16="http://schemas.microsoft.com/office/drawing/2014/main" id="{59A552EC-90BA-85CF-5162-28A10E0655B0}"/>
              </a:ext>
            </a:extLst>
          </p:cNvPr>
          <p:cNvGrpSpPr/>
          <p:nvPr/>
        </p:nvGrpSpPr>
        <p:grpSpPr>
          <a:xfrm>
            <a:off x="4519192" y="1471900"/>
            <a:ext cx="909319" cy="909319"/>
            <a:chOff x="3133805" y="1458009"/>
            <a:chExt cx="909319" cy="909319"/>
          </a:xfrm>
        </p:grpSpPr>
        <p:sp>
          <p:nvSpPr>
            <p:cNvPr id="28" name="object 3">
              <a:extLst>
                <a:ext uri="{FF2B5EF4-FFF2-40B4-BE49-F238E27FC236}">
                  <a16:creationId xmlns:a16="http://schemas.microsoft.com/office/drawing/2014/main" id="{6DC59872-D9A5-A574-8A01-9D1951B533E2}"/>
                </a:ext>
              </a:extLst>
            </p:cNvPr>
            <p:cNvSpPr/>
            <p:nvPr/>
          </p:nvSpPr>
          <p:spPr>
            <a:xfrm>
              <a:off x="3133805" y="1458009"/>
              <a:ext cx="909319" cy="909319"/>
            </a:xfrm>
            <a:custGeom>
              <a:avLst/>
              <a:gdLst/>
              <a:ahLst/>
              <a:cxnLst/>
              <a:rect l="l" t="t" r="r" b="b"/>
              <a:pathLst>
                <a:path w="909320" h="909319">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grpSp>
          <p:nvGrpSpPr>
            <p:cNvPr id="29" name="object 15">
              <a:extLst>
                <a:ext uri="{FF2B5EF4-FFF2-40B4-BE49-F238E27FC236}">
                  <a16:creationId xmlns:a16="http://schemas.microsoft.com/office/drawing/2014/main" id="{B4BEB364-45C1-6C04-A7E0-38310C11B2CD}"/>
                </a:ext>
              </a:extLst>
            </p:cNvPr>
            <p:cNvGrpSpPr/>
            <p:nvPr/>
          </p:nvGrpSpPr>
          <p:grpSpPr>
            <a:xfrm>
              <a:off x="3316673" y="1704414"/>
              <a:ext cx="543560" cy="492125"/>
              <a:chOff x="3316673" y="1704414"/>
              <a:chExt cx="543560" cy="492125"/>
            </a:xfrm>
          </p:grpSpPr>
          <p:sp>
            <p:nvSpPr>
              <p:cNvPr id="30" name="object 16">
                <a:extLst>
                  <a:ext uri="{FF2B5EF4-FFF2-40B4-BE49-F238E27FC236}">
                    <a16:creationId xmlns:a16="http://schemas.microsoft.com/office/drawing/2014/main" id="{8BC27445-6BC1-F8AA-9718-9E21D2EA57B5}"/>
                  </a:ext>
                </a:extLst>
              </p:cNvPr>
              <p:cNvSpPr/>
              <p:nvPr/>
            </p:nvSpPr>
            <p:spPr>
              <a:xfrm>
                <a:off x="3316668" y="1704415"/>
                <a:ext cx="543560" cy="492125"/>
              </a:xfrm>
              <a:custGeom>
                <a:avLst/>
                <a:gdLst/>
                <a:ahLst/>
                <a:cxnLst/>
                <a:rect l="l" t="t" r="r" b="b"/>
                <a:pathLst>
                  <a:path w="543560" h="492125">
                    <a:moveTo>
                      <a:pt x="543255" y="31584"/>
                    </a:moveTo>
                    <a:lnTo>
                      <a:pt x="540981" y="19304"/>
                    </a:lnTo>
                    <a:lnTo>
                      <a:pt x="539623" y="17119"/>
                    </a:lnTo>
                    <a:lnTo>
                      <a:pt x="534771" y="9258"/>
                    </a:lnTo>
                    <a:lnTo>
                      <a:pt x="527570" y="3975"/>
                    </a:lnTo>
                    <a:lnTo>
                      <a:pt x="527570" y="23609"/>
                    </a:lnTo>
                    <a:lnTo>
                      <a:pt x="527570" y="386105"/>
                    </a:lnTo>
                    <a:lnTo>
                      <a:pt x="521627" y="392595"/>
                    </a:lnTo>
                    <a:lnTo>
                      <a:pt x="307111" y="392595"/>
                    </a:lnTo>
                    <a:lnTo>
                      <a:pt x="307111" y="409727"/>
                    </a:lnTo>
                    <a:lnTo>
                      <a:pt x="307111" y="474687"/>
                    </a:lnTo>
                    <a:lnTo>
                      <a:pt x="236131" y="474687"/>
                    </a:lnTo>
                    <a:lnTo>
                      <a:pt x="236131" y="409727"/>
                    </a:lnTo>
                    <a:lnTo>
                      <a:pt x="307111" y="409727"/>
                    </a:lnTo>
                    <a:lnTo>
                      <a:pt x="307111" y="392595"/>
                    </a:lnTo>
                    <a:lnTo>
                      <a:pt x="21628" y="392595"/>
                    </a:lnTo>
                    <a:lnTo>
                      <a:pt x="15684" y="386105"/>
                    </a:lnTo>
                    <a:lnTo>
                      <a:pt x="15684" y="23609"/>
                    </a:lnTo>
                    <a:lnTo>
                      <a:pt x="21628" y="17119"/>
                    </a:lnTo>
                    <a:lnTo>
                      <a:pt x="521627" y="17119"/>
                    </a:lnTo>
                    <a:lnTo>
                      <a:pt x="527570" y="23609"/>
                    </a:lnTo>
                    <a:lnTo>
                      <a:pt x="527570" y="3975"/>
                    </a:lnTo>
                    <a:lnTo>
                      <a:pt x="525564" y="2489"/>
                    </a:lnTo>
                    <a:lnTo>
                      <a:pt x="514311" y="0"/>
                    </a:lnTo>
                    <a:lnTo>
                      <a:pt x="28943" y="0"/>
                    </a:lnTo>
                    <a:lnTo>
                      <a:pt x="17691" y="2489"/>
                    </a:lnTo>
                    <a:lnTo>
                      <a:pt x="8483" y="9258"/>
                    </a:lnTo>
                    <a:lnTo>
                      <a:pt x="2273" y="19304"/>
                    </a:lnTo>
                    <a:lnTo>
                      <a:pt x="0" y="31584"/>
                    </a:lnTo>
                    <a:lnTo>
                      <a:pt x="0" y="378129"/>
                    </a:lnTo>
                    <a:lnTo>
                      <a:pt x="2273" y="390410"/>
                    </a:lnTo>
                    <a:lnTo>
                      <a:pt x="8483" y="400456"/>
                    </a:lnTo>
                    <a:lnTo>
                      <a:pt x="17691" y="407238"/>
                    </a:lnTo>
                    <a:lnTo>
                      <a:pt x="28943" y="409714"/>
                    </a:lnTo>
                    <a:lnTo>
                      <a:pt x="220446" y="409714"/>
                    </a:lnTo>
                    <a:lnTo>
                      <a:pt x="220446" y="474687"/>
                    </a:lnTo>
                    <a:lnTo>
                      <a:pt x="166052" y="474687"/>
                    </a:lnTo>
                    <a:lnTo>
                      <a:pt x="162547" y="478523"/>
                    </a:lnTo>
                    <a:lnTo>
                      <a:pt x="162547" y="487972"/>
                    </a:lnTo>
                    <a:lnTo>
                      <a:pt x="166052" y="491807"/>
                    </a:lnTo>
                    <a:lnTo>
                      <a:pt x="223951" y="491807"/>
                    </a:lnTo>
                    <a:lnTo>
                      <a:pt x="319290" y="491807"/>
                    </a:lnTo>
                    <a:lnTo>
                      <a:pt x="372872" y="491807"/>
                    </a:lnTo>
                    <a:lnTo>
                      <a:pt x="377202" y="491807"/>
                    </a:lnTo>
                    <a:lnTo>
                      <a:pt x="380720" y="487972"/>
                    </a:lnTo>
                    <a:lnTo>
                      <a:pt x="380720" y="478523"/>
                    </a:lnTo>
                    <a:lnTo>
                      <a:pt x="377202" y="474687"/>
                    </a:lnTo>
                    <a:lnTo>
                      <a:pt x="322808" y="474687"/>
                    </a:lnTo>
                    <a:lnTo>
                      <a:pt x="322808" y="409727"/>
                    </a:lnTo>
                    <a:lnTo>
                      <a:pt x="514311" y="409714"/>
                    </a:lnTo>
                    <a:lnTo>
                      <a:pt x="525564" y="407238"/>
                    </a:lnTo>
                    <a:lnTo>
                      <a:pt x="534771" y="400456"/>
                    </a:lnTo>
                    <a:lnTo>
                      <a:pt x="539623" y="392595"/>
                    </a:lnTo>
                    <a:lnTo>
                      <a:pt x="540981" y="390410"/>
                    </a:lnTo>
                    <a:lnTo>
                      <a:pt x="543255" y="378129"/>
                    </a:lnTo>
                    <a:lnTo>
                      <a:pt x="543255" y="31584"/>
                    </a:lnTo>
                    <a:close/>
                  </a:path>
                </a:pathLst>
              </a:custGeom>
              <a:solidFill>
                <a:srgbClr val="FFFFFF"/>
              </a:solidFill>
            </p:spPr>
            <p:txBody>
              <a:bodyPr wrap="square" lIns="0" tIns="0" rIns="0" bIns="0" rtlCol="0"/>
              <a:lstStyle/>
              <a:p>
                <a:endParaRPr/>
              </a:p>
            </p:txBody>
          </p:sp>
          <p:pic>
            <p:nvPicPr>
              <p:cNvPr id="31" name="object 17">
                <a:extLst>
                  <a:ext uri="{FF2B5EF4-FFF2-40B4-BE49-F238E27FC236}">
                    <a16:creationId xmlns:a16="http://schemas.microsoft.com/office/drawing/2014/main" id="{9DD43E39-99A4-1AC2-B73B-FF11A905D7BF}"/>
                  </a:ext>
                </a:extLst>
              </p:cNvPr>
              <p:cNvPicPr/>
              <p:nvPr/>
            </p:nvPicPr>
            <p:blipFill>
              <a:blip r:embed="rId4" cstate="print"/>
              <a:stretch>
                <a:fillRect/>
              </a:stretch>
            </p:blipFill>
            <p:spPr>
              <a:xfrm>
                <a:off x="3490029" y="1802037"/>
                <a:ext cx="196532" cy="214464"/>
              </a:xfrm>
              <a:prstGeom prst="rect">
                <a:avLst/>
              </a:prstGeom>
            </p:spPr>
          </p:pic>
        </p:grpSp>
      </p:grpSp>
      <p:grpSp>
        <p:nvGrpSpPr>
          <p:cNvPr id="32" name="Group 31">
            <a:extLst>
              <a:ext uri="{FF2B5EF4-FFF2-40B4-BE49-F238E27FC236}">
                <a16:creationId xmlns:a16="http://schemas.microsoft.com/office/drawing/2014/main" id="{01A287BC-7FD5-C6F0-9F83-D2AA4AE004C9}"/>
              </a:ext>
            </a:extLst>
          </p:cNvPr>
          <p:cNvGrpSpPr/>
          <p:nvPr/>
        </p:nvGrpSpPr>
        <p:grpSpPr>
          <a:xfrm>
            <a:off x="9340505" y="1471900"/>
            <a:ext cx="909319" cy="909319"/>
            <a:chOff x="6424204" y="1458009"/>
            <a:chExt cx="909319" cy="909319"/>
          </a:xfrm>
        </p:grpSpPr>
        <p:sp>
          <p:nvSpPr>
            <p:cNvPr id="33" name="object 5">
              <a:extLst>
                <a:ext uri="{FF2B5EF4-FFF2-40B4-BE49-F238E27FC236}">
                  <a16:creationId xmlns:a16="http://schemas.microsoft.com/office/drawing/2014/main" id="{6C66FD24-EE04-44B3-E3B8-2738A90B28E6}"/>
                </a:ext>
              </a:extLst>
            </p:cNvPr>
            <p:cNvSpPr/>
            <p:nvPr/>
          </p:nvSpPr>
          <p:spPr>
            <a:xfrm>
              <a:off x="6424204" y="1458009"/>
              <a:ext cx="909319" cy="909319"/>
            </a:xfrm>
            <a:custGeom>
              <a:avLst/>
              <a:gdLst/>
              <a:ahLst/>
              <a:cxnLst/>
              <a:rect l="l" t="t" r="r" b="b"/>
              <a:pathLst>
                <a:path w="909320" h="909319">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grpSp>
          <p:nvGrpSpPr>
            <p:cNvPr id="34" name="object 18">
              <a:extLst>
                <a:ext uri="{FF2B5EF4-FFF2-40B4-BE49-F238E27FC236}">
                  <a16:creationId xmlns:a16="http://schemas.microsoft.com/office/drawing/2014/main" id="{7ECA627E-C2D1-6B02-1077-DAA2281B3299}"/>
                </a:ext>
              </a:extLst>
            </p:cNvPr>
            <p:cNvGrpSpPr/>
            <p:nvPr/>
          </p:nvGrpSpPr>
          <p:grpSpPr>
            <a:xfrm>
              <a:off x="6646787" y="1653608"/>
              <a:ext cx="514984" cy="467995"/>
              <a:chOff x="6646787" y="1653608"/>
              <a:chExt cx="514984" cy="467995"/>
            </a:xfrm>
          </p:grpSpPr>
          <p:sp>
            <p:nvSpPr>
              <p:cNvPr id="35" name="object 19">
                <a:extLst>
                  <a:ext uri="{FF2B5EF4-FFF2-40B4-BE49-F238E27FC236}">
                    <a16:creationId xmlns:a16="http://schemas.microsoft.com/office/drawing/2014/main" id="{5090FD3B-1F4E-5FAA-D18B-2D4756C072BA}"/>
                  </a:ext>
                </a:extLst>
              </p:cNvPr>
              <p:cNvSpPr/>
              <p:nvPr/>
            </p:nvSpPr>
            <p:spPr>
              <a:xfrm>
                <a:off x="6931687" y="1855365"/>
                <a:ext cx="229870" cy="266065"/>
              </a:xfrm>
              <a:custGeom>
                <a:avLst/>
                <a:gdLst/>
                <a:ahLst/>
                <a:cxnLst/>
                <a:rect l="l" t="t" r="r" b="b"/>
                <a:pathLst>
                  <a:path w="229870" h="266064">
                    <a:moveTo>
                      <a:pt x="117855" y="0"/>
                    </a:moveTo>
                    <a:lnTo>
                      <a:pt x="111861" y="0"/>
                    </a:lnTo>
                    <a:lnTo>
                      <a:pt x="108572" y="3124"/>
                    </a:lnTo>
                    <a:lnTo>
                      <a:pt x="90200" y="16523"/>
                    </a:lnTo>
                    <a:lnTo>
                      <a:pt x="67376" y="26128"/>
                    </a:lnTo>
                    <a:lnTo>
                      <a:pt x="39532" y="32050"/>
                    </a:lnTo>
                    <a:lnTo>
                      <a:pt x="37924" y="32050"/>
                    </a:lnTo>
                    <a:lnTo>
                      <a:pt x="8712" y="33845"/>
                    </a:lnTo>
                    <a:lnTo>
                      <a:pt x="3898" y="33845"/>
                    </a:lnTo>
                    <a:lnTo>
                      <a:pt x="0" y="37401"/>
                    </a:lnTo>
                    <a:lnTo>
                      <a:pt x="0" y="151955"/>
                    </a:lnTo>
                    <a:lnTo>
                      <a:pt x="4324" y="180258"/>
                    </a:lnTo>
                    <a:lnTo>
                      <a:pt x="36309" y="227166"/>
                    </a:lnTo>
                    <a:lnTo>
                      <a:pt x="112217" y="265696"/>
                    </a:lnTo>
                    <a:lnTo>
                      <a:pt x="113537" y="265963"/>
                    </a:lnTo>
                    <a:lnTo>
                      <a:pt x="116179" y="265963"/>
                    </a:lnTo>
                    <a:lnTo>
                      <a:pt x="117500" y="265696"/>
                    </a:lnTo>
                    <a:lnTo>
                      <a:pt x="154298" y="249148"/>
                    </a:lnTo>
                    <a:lnTo>
                      <a:pt x="114858" y="249148"/>
                    </a:lnTo>
                    <a:lnTo>
                      <a:pt x="69938" y="228955"/>
                    </a:lnTo>
                    <a:lnTo>
                      <a:pt x="48065" y="215415"/>
                    </a:lnTo>
                    <a:lnTo>
                      <a:pt x="31532" y="197346"/>
                    </a:lnTo>
                    <a:lnTo>
                      <a:pt x="21073" y="175832"/>
                    </a:lnTo>
                    <a:lnTo>
                      <a:pt x="17424" y="151955"/>
                    </a:lnTo>
                    <a:lnTo>
                      <a:pt x="17424" y="49631"/>
                    </a:lnTo>
                    <a:lnTo>
                      <a:pt x="17278" y="49631"/>
                    </a:lnTo>
                    <a:lnTo>
                      <a:pt x="46888" y="47050"/>
                    </a:lnTo>
                    <a:lnTo>
                      <a:pt x="72985" y="41187"/>
                    </a:lnTo>
                    <a:lnTo>
                      <a:pt x="95650" y="32050"/>
                    </a:lnTo>
                    <a:lnTo>
                      <a:pt x="114820" y="19659"/>
                    </a:lnTo>
                    <a:lnTo>
                      <a:pt x="146107" y="19659"/>
                    </a:lnTo>
                    <a:lnTo>
                      <a:pt x="139632" y="16888"/>
                    </a:lnTo>
                    <a:lnTo>
                      <a:pt x="121145" y="3124"/>
                    </a:lnTo>
                    <a:lnTo>
                      <a:pt x="117855" y="0"/>
                    </a:lnTo>
                    <a:close/>
                  </a:path>
                  <a:path w="229870" h="266064">
                    <a:moveTo>
                      <a:pt x="146107" y="19659"/>
                    </a:moveTo>
                    <a:lnTo>
                      <a:pt x="114820" y="19659"/>
                    </a:lnTo>
                    <a:lnTo>
                      <a:pt x="133974" y="32402"/>
                    </a:lnTo>
                    <a:lnTo>
                      <a:pt x="156267" y="41536"/>
                    </a:lnTo>
                    <a:lnTo>
                      <a:pt x="182207" y="47225"/>
                    </a:lnTo>
                    <a:lnTo>
                      <a:pt x="212305" y="49631"/>
                    </a:lnTo>
                    <a:lnTo>
                      <a:pt x="212305" y="151955"/>
                    </a:lnTo>
                    <a:lnTo>
                      <a:pt x="198193" y="197346"/>
                    </a:lnTo>
                    <a:lnTo>
                      <a:pt x="159791" y="228955"/>
                    </a:lnTo>
                    <a:lnTo>
                      <a:pt x="114858" y="249148"/>
                    </a:lnTo>
                    <a:lnTo>
                      <a:pt x="154298" y="249148"/>
                    </a:lnTo>
                    <a:lnTo>
                      <a:pt x="193409" y="227166"/>
                    </a:lnTo>
                    <a:lnTo>
                      <a:pt x="225403" y="180258"/>
                    </a:lnTo>
                    <a:lnTo>
                      <a:pt x="229730" y="151955"/>
                    </a:lnTo>
                    <a:lnTo>
                      <a:pt x="229730" y="37401"/>
                    </a:lnTo>
                    <a:lnTo>
                      <a:pt x="225831" y="33845"/>
                    </a:lnTo>
                    <a:lnTo>
                      <a:pt x="221018" y="33845"/>
                    </a:lnTo>
                    <a:lnTo>
                      <a:pt x="189181" y="32050"/>
                    </a:lnTo>
                    <a:lnTo>
                      <a:pt x="188955" y="32050"/>
                    </a:lnTo>
                    <a:lnTo>
                      <a:pt x="161975" y="26452"/>
                    </a:lnTo>
                    <a:lnTo>
                      <a:pt x="146107" y="19659"/>
                    </a:lnTo>
                    <a:close/>
                  </a:path>
                </a:pathLst>
              </a:custGeom>
              <a:solidFill>
                <a:srgbClr val="FFFFFF"/>
              </a:solidFill>
            </p:spPr>
            <p:txBody>
              <a:bodyPr wrap="square" lIns="0" tIns="0" rIns="0" bIns="0" rtlCol="0"/>
              <a:lstStyle/>
              <a:p>
                <a:endParaRPr/>
              </a:p>
            </p:txBody>
          </p:sp>
          <p:pic>
            <p:nvPicPr>
              <p:cNvPr id="36" name="object 20">
                <a:extLst>
                  <a:ext uri="{FF2B5EF4-FFF2-40B4-BE49-F238E27FC236}">
                    <a16:creationId xmlns:a16="http://schemas.microsoft.com/office/drawing/2014/main" id="{A5046FFC-579D-1E20-000B-AC2600289E29}"/>
                  </a:ext>
                </a:extLst>
              </p:cNvPr>
              <p:cNvPicPr/>
              <p:nvPr/>
            </p:nvPicPr>
            <p:blipFill>
              <a:blip r:embed="rId5" cstate="print"/>
              <a:stretch>
                <a:fillRect/>
              </a:stretch>
            </p:blipFill>
            <p:spPr>
              <a:xfrm>
                <a:off x="6978769" y="1925585"/>
                <a:ext cx="135559" cy="123659"/>
              </a:xfrm>
              <a:prstGeom prst="rect">
                <a:avLst/>
              </a:prstGeom>
            </p:spPr>
          </p:pic>
          <p:sp>
            <p:nvSpPr>
              <p:cNvPr id="37" name="object 21">
                <a:extLst>
                  <a:ext uri="{FF2B5EF4-FFF2-40B4-BE49-F238E27FC236}">
                    <a16:creationId xmlns:a16="http://schemas.microsoft.com/office/drawing/2014/main" id="{00353235-CF6B-90CC-EB0F-10063554EA6C}"/>
                  </a:ext>
                </a:extLst>
              </p:cNvPr>
              <p:cNvSpPr/>
              <p:nvPr/>
            </p:nvSpPr>
            <p:spPr>
              <a:xfrm>
                <a:off x="6646786" y="1653615"/>
                <a:ext cx="408940" cy="467995"/>
              </a:xfrm>
              <a:custGeom>
                <a:avLst/>
                <a:gdLst/>
                <a:ahLst/>
                <a:cxnLst/>
                <a:rect l="l" t="t" r="r" b="b"/>
                <a:pathLst>
                  <a:path w="408940" h="467994">
                    <a:moveTo>
                      <a:pt x="260451" y="352475"/>
                    </a:moveTo>
                    <a:lnTo>
                      <a:pt x="256552" y="348907"/>
                    </a:lnTo>
                    <a:lnTo>
                      <a:pt x="107188" y="348907"/>
                    </a:lnTo>
                    <a:lnTo>
                      <a:pt x="103289" y="352475"/>
                    </a:lnTo>
                    <a:lnTo>
                      <a:pt x="103289" y="361251"/>
                    </a:lnTo>
                    <a:lnTo>
                      <a:pt x="107188" y="364807"/>
                    </a:lnTo>
                    <a:lnTo>
                      <a:pt x="251739" y="364807"/>
                    </a:lnTo>
                    <a:lnTo>
                      <a:pt x="256552" y="364807"/>
                    </a:lnTo>
                    <a:lnTo>
                      <a:pt x="260451" y="361251"/>
                    </a:lnTo>
                    <a:lnTo>
                      <a:pt x="260451" y="352475"/>
                    </a:lnTo>
                    <a:close/>
                  </a:path>
                  <a:path w="408940" h="467994">
                    <a:moveTo>
                      <a:pt x="260451" y="268871"/>
                    </a:moveTo>
                    <a:lnTo>
                      <a:pt x="256552" y="265303"/>
                    </a:lnTo>
                    <a:lnTo>
                      <a:pt x="107188" y="265303"/>
                    </a:lnTo>
                    <a:lnTo>
                      <a:pt x="103289" y="268871"/>
                    </a:lnTo>
                    <a:lnTo>
                      <a:pt x="103289" y="277647"/>
                    </a:lnTo>
                    <a:lnTo>
                      <a:pt x="107188" y="281203"/>
                    </a:lnTo>
                    <a:lnTo>
                      <a:pt x="251739" y="281203"/>
                    </a:lnTo>
                    <a:lnTo>
                      <a:pt x="256552" y="281203"/>
                    </a:lnTo>
                    <a:lnTo>
                      <a:pt x="260451" y="277647"/>
                    </a:lnTo>
                    <a:lnTo>
                      <a:pt x="260451" y="268871"/>
                    </a:lnTo>
                    <a:close/>
                  </a:path>
                  <a:path w="408940" h="467994">
                    <a:moveTo>
                      <a:pt x="302310" y="185267"/>
                    </a:moveTo>
                    <a:lnTo>
                      <a:pt x="298411" y="181698"/>
                    </a:lnTo>
                    <a:lnTo>
                      <a:pt x="107188" y="181698"/>
                    </a:lnTo>
                    <a:lnTo>
                      <a:pt x="103289" y="185267"/>
                    </a:lnTo>
                    <a:lnTo>
                      <a:pt x="103289" y="194043"/>
                    </a:lnTo>
                    <a:lnTo>
                      <a:pt x="107188" y="197599"/>
                    </a:lnTo>
                    <a:lnTo>
                      <a:pt x="293598" y="197599"/>
                    </a:lnTo>
                    <a:lnTo>
                      <a:pt x="298411" y="197599"/>
                    </a:lnTo>
                    <a:lnTo>
                      <a:pt x="302310" y="194043"/>
                    </a:lnTo>
                    <a:lnTo>
                      <a:pt x="302310" y="185267"/>
                    </a:lnTo>
                    <a:close/>
                  </a:path>
                  <a:path w="408940" h="467994">
                    <a:moveTo>
                      <a:pt x="325196" y="455383"/>
                    </a:moveTo>
                    <a:lnTo>
                      <a:pt x="321297" y="451815"/>
                    </a:lnTo>
                    <a:lnTo>
                      <a:pt x="24968" y="451815"/>
                    </a:lnTo>
                    <a:lnTo>
                      <a:pt x="17424" y="444931"/>
                    </a:lnTo>
                    <a:lnTo>
                      <a:pt x="17424" y="40944"/>
                    </a:lnTo>
                    <a:lnTo>
                      <a:pt x="24968" y="34061"/>
                    </a:lnTo>
                    <a:lnTo>
                      <a:pt x="98272" y="34061"/>
                    </a:lnTo>
                    <a:lnTo>
                      <a:pt x="102171" y="30505"/>
                    </a:lnTo>
                    <a:lnTo>
                      <a:pt x="102171" y="21729"/>
                    </a:lnTo>
                    <a:lnTo>
                      <a:pt x="98272" y="18173"/>
                    </a:lnTo>
                    <a:lnTo>
                      <a:pt x="34251" y="18173"/>
                    </a:lnTo>
                    <a:lnTo>
                      <a:pt x="20929" y="20637"/>
                    </a:lnTo>
                    <a:lnTo>
                      <a:pt x="10033" y="27330"/>
                    </a:lnTo>
                    <a:lnTo>
                      <a:pt x="2692" y="37261"/>
                    </a:lnTo>
                    <a:lnTo>
                      <a:pt x="0" y="49415"/>
                    </a:lnTo>
                    <a:lnTo>
                      <a:pt x="0" y="436473"/>
                    </a:lnTo>
                    <a:lnTo>
                      <a:pt x="2692" y="448627"/>
                    </a:lnTo>
                    <a:lnTo>
                      <a:pt x="10033" y="458558"/>
                    </a:lnTo>
                    <a:lnTo>
                      <a:pt x="20929" y="465264"/>
                    </a:lnTo>
                    <a:lnTo>
                      <a:pt x="34251" y="467715"/>
                    </a:lnTo>
                    <a:lnTo>
                      <a:pt x="316484" y="467715"/>
                    </a:lnTo>
                    <a:lnTo>
                      <a:pt x="321297" y="467715"/>
                    </a:lnTo>
                    <a:lnTo>
                      <a:pt x="325196" y="464159"/>
                    </a:lnTo>
                    <a:lnTo>
                      <a:pt x="325196" y="455383"/>
                    </a:lnTo>
                    <a:close/>
                  </a:path>
                  <a:path w="408940" h="467994">
                    <a:moveTo>
                      <a:pt x="373621" y="53517"/>
                    </a:moveTo>
                    <a:lnTo>
                      <a:pt x="369709" y="49961"/>
                    </a:lnTo>
                    <a:lnTo>
                      <a:pt x="288861" y="49961"/>
                    </a:lnTo>
                    <a:lnTo>
                      <a:pt x="288861" y="21005"/>
                    </a:lnTo>
                    <a:lnTo>
                      <a:pt x="287731" y="15900"/>
                    </a:lnTo>
                    <a:lnTo>
                      <a:pt x="287058" y="12839"/>
                    </a:lnTo>
                    <a:lnTo>
                      <a:pt x="282117" y="6159"/>
                    </a:lnTo>
                    <a:lnTo>
                      <a:pt x="274802" y="1651"/>
                    </a:lnTo>
                    <a:lnTo>
                      <a:pt x="271437" y="1041"/>
                    </a:lnTo>
                    <a:lnTo>
                      <a:pt x="271437" y="18186"/>
                    </a:lnTo>
                    <a:lnTo>
                      <a:pt x="271437" y="49961"/>
                    </a:lnTo>
                    <a:lnTo>
                      <a:pt x="137020" y="49961"/>
                    </a:lnTo>
                    <a:lnTo>
                      <a:pt x="137020" y="18186"/>
                    </a:lnTo>
                    <a:lnTo>
                      <a:pt x="139522" y="15900"/>
                    </a:lnTo>
                    <a:lnTo>
                      <a:pt x="268922" y="15900"/>
                    </a:lnTo>
                    <a:lnTo>
                      <a:pt x="271437" y="18186"/>
                    </a:lnTo>
                    <a:lnTo>
                      <a:pt x="271437" y="1041"/>
                    </a:lnTo>
                    <a:lnTo>
                      <a:pt x="265849" y="0"/>
                    </a:lnTo>
                    <a:lnTo>
                      <a:pt x="142608" y="0"/>
                    </a:lnTo>
                    <a:lnTo>
                      <a:pt x="133667" y="1651"/>
                    </a:lnTo>
                    <a:lnTo>
                      <a:pt x="126352" y="6159"/>
                    </a:lnTo>
                    <a:lnTo>
                      <a:pt x="121412" y="12839"/>
                    </a:lnTo>
                    <a:lnTo>
                      <a:pt x="119595" y="21005"/>
                    </a:lnTo>
                    <a:lnTo>
                      <a:pt x="119595" y="49961"/>
                    </a:lnTo>
                    <a:lnTo>
                      <a:pt x="38747" y="49961"/>
                    </a:lnTo>
                    <a:lnTo>
                      <a:pt x="34848" y="53517"/>
                    </a:lnTo>
                    <a:lnTo>
                      <a:pt x="34848" y="432371"/>
                    </a:lnTo>
                    <a:lnTo>
                      <a:pt x="38747" y="435927"/>
                    </a:lnTo>
                    <a:lnTo>
                      <a:pt x="270192" y="435927"/>
                    </a:lnTo>
                    <a:lnTo>
                      <a:pt x="275005" y="435927"/>
                    </a:lnTo>
                    <a:lnTo>
                      <a:pt x="278904" y="432371"/>
                    </a:lnTo>
                    <a:lnTo>
                      <a:pt x="278904" y="423595"/>
                    </a:lnTo>
                    <a:lnTo>
                      <a:pt x="275005" y="420027"/>
                    </a:lnTo>
                    <a:lnTo>
                      <a:pt x="52273" y="420027"/>
                    </a:lnTo>
                    <a:lnTo>
                      <a:pt x="52273" y="65862"/>
                    </a:lnTo>
                    <a:lnTo>
                      <a:pt x="123494" y="65862"/>
                    </a:lnTo>
                    <a:lnTo>
                      <a:pt x="284962" y="65862"/>
                    </a:lnTo>
                    <a:lnTo>
                      <a:pt x="356184" y="65862"/>
                    </a:lnTo>
                    <a:lnTo>
                      <a:pt x="356184" y="188988"/>
                    </a:lnTo>
                    <a:lnTo>
                      <a:pt x="360095" y="192544"/>
                    </a:lnTo>
                    <a:lnTo>
                      <a:pt x="369709" y="192544"/>
                    </a:lnTo>
                    <a:lnTo>
                      <a:pt x="373621" y="188988"/>
                    </a:lnTo>
                    <a:lnTo>
                      <a:pt x="373621" y="53517"/>
                    </a:lnTo>
                    <a:close/>
                  </a:path>
                  <a:path w="408940" h="467994">
                    <a:moveTo>
                      <a:pt x="408470" y="49415"/>
                    </a:moveTo>
                    <a:lnTo>
                      <a:pt x="405765" y="37261"/>
                    </a:lnTo>
                    <a:lnTo>
                      <a:pt x="398424" y="27330"/>
                    </a:lnTo>
                    <a:lnTo>
                      <a:pt x="387527" y="20624"/>
                    </a:lnTo>
                    <a:lnTo>
                      <a:pt x="374218" y="18173"/>
                    </a:lnTo>
                    <a:lnTo>
                      <a:pt x="310197" y="18173"/>
                    </a:lnTo>
                    <a:lnTo>
                      <a:pt x="306298" y="21729"/>
                    </a:lnTo>
                    <a:lnTo>
                      <a:pt x="306298" y="30505"/>
                    </a:lnTo>
                    <a:lnTo>
                      <a:pt x="310197" y="34074"/>
                    </a:lnTo>
                    <a:lnTo>
                      <a:pt x="383501" y="34074"/>
                    </a:lnTo>
                    <a:lnTo>
                      <a:pt x="391045" y="40957"/>
                    </a:lnTo>
                    <a:lnTo>
                      <a:pt x="391045" y="169913"/>
                    </a:lnTo>
                    <a:lnTo>
                      <a:pt x="394944" y="173469"/>
                    </a:lnTo>
                    <a:lnTo>
                      <a:pt x="399757" y="173469"/>
                    </a:lnTo>
                    <a:lnTo>
                      <a:pt x="404571" y="173469"/>
                    </a:lnTo>
                    <a:lnTo>
                      <a:pt x="408470" y="169913"/>
                    </a:lnTo>
                    <a:lnTo>
                      <a:pt x="408470" y="49415"/>
                    </a:lnTo>
                    <a:close/>
                  </a:path>
                </a:pathLst>
              </a:custGeom>
              <a:solidFill>
                <a:srgbClr val="FFFFFF"/>
              </a:solidFill>
            </p:spPr>
            <p:txBody>
              <a:bodyPr wrap="square" lIns="0" tIns="0" rIns="0" bIns="0" rtlCol="0"/>
              <a:lstStyle/>
              <a:p>
                <a:endParaRPr/>
              </a:p>
            </p:txBody>
          </p:sp>
        </p:grpSp>
      </p:grpSp>
      <p:grpSp>
        <p:nvGrpSpPr>
          <p:cNvPr id="38" name="Group 37">
            <a:extLst>
              <a:ext uri="{FF2B5EF4-FFF2-40B4-BE49-F238E27FC236}">
                <a16:creationId xmlns:a16="http://schemas.microsoft.com/office/drawing/2014/main" id="{7554F082-AF85-A26E-8AFD-2579775C7054}"/>
              </a:ext>
            </a:extLst>
          </p:cNvPr>
          <p:cNvGrpSpPr/>
          <p:nvPr/>
        </p:nvGrpSpPr>
        <p:grpSpPr>
          <a:xfrm>
            <a:off x="2837180" y="3867103"/>
            <a:ext cx="909319" cy="909319"/>
            <a:chOff x="8069405" y="1458009"/>
            <a:chExt cx="909319" cy="909319"/>
          </a:xfrm>
        </p:grpSpPr>
        <p:sp>
          <p:nvSpPr>
            <p:cNvPr id="39" name="object 6">
              <a:extLst>
                <a:ext uri="{FF2B5EF4-FFF2-40B4-BE49-F238E27FC236}">
                  <a16:creationId xmlns:a16="http://schemas.microsoft.com/office/drawing/2014/main" id="{EE08D79E-7E64-739A-5EA5-3EA61710FED9}"/>
                </a:ext>
              </a:extLst>
            </p:cNvPr>
            <p:cNvSpPr/>
            <p:nvPr/>
          </p:nvSpPr>
          <p:spPr>
            <a:xfrm>
              <a:off x="8069405" y="1458009"/>
              <a:ext cx="909319" cy="909319"/>
            </a:xfrm>
            <a:custGeom>
              <a:avLst/>
              <a:gdLst/>
              <a:ahLst/>
              <a:cxnLst/>
              <a:rect l="l" t="t" r="r" b="b"/>
              <a:pathLst>
                <a:path w="909320" h="909319">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grpSp>
          <p:nvGrpSpPr>
            <p:cNvPr id="40" name="object 22">
              <a:extLst>
                <a:ext uri="{FF2B5EF4-FFF2-40B4-BE49-F238E27FC236}">
                  <a16:creationId xmlns:a16="http://schemas.microsoft.com/office/drawing/2014/main" id="{E8D62928-5462-D270-33D4-1E898507F7B8}"/>
                </a:ext>
              </a:extLst>
            </p:cNvPr>
            <p:cNvGrpSpPr/>
            <p:nvPr/>
          </p:nvGrpSpPr>
          <p:grpSpPr>
            <a:xfrm>
              <a:off x="8240645" y="1679066"/>
              <a:ext cx="543560" cy="405130"/>
              <a:chOff x="8240645" y="1679066"/>
              <a:chExt cx="543560" cy="405130"/>
            </a:xfrm>
          </p:grpSpPr>
          <p:sp>
            <p:nvSpPr>
              <p:cNvPr id="41" name="object 23">
                <a:extLst>
                  <a:ext uri="{FF2B5EF4-FFF2-40B4-BE49-F238E27FC236}">
                    <a16:creationId xmlns:a16="http://schemas.microsoft.com/office/drawing/2014/main" id="{16D6086B-A21F-A913-55B0-AB11EEF1E707}"/>
                  </a:ext>
                </a:extLst>
              </p:cNvPr>
              <p:cNvSpPr/>
              <p:nvPr/>
            </p:nvSpPr>
            <p:spPr>
              <a:xfrm>
                <a:off x="8410118" y="1679066"/>
                <a:ext cx="374015" cy="405130"/>
              </a:xfrm>
              <a:custGeom>
                <a:avLst/>
                <a:gdLst/>
                <a:ahLst/>
                <a:cxnLst/>
                <a:rect l="l" t="t" r="r" b="b"/>
                <a:pathLst>
                  <a:path w="374015" h="405130">
                    <a:moveTo>
                      <a:pt x="373570" y="197777"/>
                    </a:moveTo>
                    <a:lnTo>
                      <a:pt x="371309" y="148869"/>
                    </a:lnTo>
                    <a:lnTo>
                      <a:pt x="349694" y="81356"/>
                    </a:lnTo>
                    <a:lnTo>
                      <a:pt x="312089" y="38227"/>
                    </a:lnTo>
                    <a:lnTo>
                      <a:pt x="269900" y="14058"/>
                    </a:lnTo>
                    <a:lnTo>
                      <a:pt x="217474" y="876"/>
                    </a:lnTo>
                    <a:lnTo>
                      <a:pt x="202933" y="0"/>
                    </a:lnTo>
                    <a:lnTo>
                      <a:pt x="171640" y="1447"/>
                    </a:lnTo>
                    <a:lnTo>
                      <a:pt x="131216" y="10033"/>
                    </a:lnTo>
                    <a:lnTo>
                      <a:pt x="89281" y="30581"/>
                    </a:lnTo>
                    <a:lnTo>
                      <a:pt x="53454" y="67919"/>
                    </a:lnTo>
                    <a:lnTo>
                      <a:pt x="31369" y="126885"/>
                    </a:lnTo>
                    <a:lnTo>
                      <a:pt x="30124" y="143268"/>
                    </a:lnTo>
                    <a:lnTo>
                      <a:pt x="32854" y="157010"/>
                    </a:lnTo>
                    <a:lnTo>
                      <a:pt x="41363" y="169633"/>
                    </a:lnTo>
                    <a:lnTo>
                      <a:pt x="39878" y="176187"/>
                    </a:lnTo>
                    <a:lnTo>
                      <a:pt x="33578" y="188036"/>
                    </a:lnTo>
                    <a:lnTo>
                      <a:pt x="22009" y="204724"/>
                    </a:lnTo>
                    <a:lnTo>
                      <a:pt x="4699" y="225806"/>
                    </a:lnTo>
                    <a:lnTo>
                      <a:pt x="1130" y="229857"/>
                    </a:lnTo>
                    <a:lnTo>
                      <a:pt x="0" y="235432"/>
                    </a:lnTo>
                    <a:lnTo>
                      <a:pt x="21094" y="258521"/>
                    </a:lnTo>
                    <a:lnTo>
                      <a:pt x="27800" y="266395"/>
                    </a:lnTo>
                    <a:lnTo>
                      <a:pt x="29845" y="277710"/>
                    </a:lnTo>
                    <a:lnTo>
                      <a:pt x="29438" y="287921"/>
                    </a:lnTo>
                    <a:lnTo>
                      <a:pt x="28219" y="295148"/>
                    </a:lnTo>
                    <a:lnTo>
                      <a:pt x="29184" y="297954"/>
                    </a:lnTo>
                    <a:lnTo>
                      <a:pt x="33489" y="301840"/>
                    </a:lnTo>
                    <a:lnTo>
                      <a:pt x="37998" y="307606"/>
                    </a:lnTo>
                    <a:lnTo>
                      <a:pt x="41871" y="316153"/>
                    </a:lnTo>
                    <a:lnTo>
                      <a:pt x="42176" y="326669"/>
                    </a:lnTo>
                    <a:lnTo>
                      <a:pt x="40322" y="336181"/>
                    </a:lnTo>
                    <a:lnTo>
                      <a:pt x="39420" y="347713"/>
                    </a:lnTo>
                    <a:lnTo>
                      <a:pt x="66509" y="382181"/>
                    </a:lnTo>
                    <a:lnTo>
                      <a:pt x="80365" y="384086"/>
                    </a:lnTo>
                    <a:lnTo>
                      <a:pt x="97142" y="383578"/>
                    </a:lnTo>
                    <a:lnTo>
                      <a:pt x="105994" y="382651"/>
                    </a:lnTo>
                    <a:lnTo>
                      <a:pt x="127076" y="379298"/>
                    </a:lnTo>
                    <a:lnTo>
                      <a:pt x="128028" y="379082"/>
                    </a:lnTo>
                    <a:lnTo>
                      <a:pt x="130644" y="402209"/>
                    </a:lnTo>
                    <a:lnTo>
                      <a:pt x="133718" y="404952"/>
                    </a:lnTo>
                    <a:lnTo>
                      <a:pt x="137274" y="404952"/>
                    </a:lnTo>
                    <a:lnTo>
                      <a:pt x="141998" y="404444"/>
                    </a:lnTo>
                    <a:lnTo>
                      <a:pt x="144792" y="400824"/>
                    </a:lnTo>
                    <a:lnTo>
                      <a:pt x="141947" y="375767"/>
                    </a:lnTo>
                    <a:lnTo>
                      <a:pt x="156425" y="372325"/>
                    </a:lnTo>
                    <a:lnTo>
                      <a:pt x="190080" y="360540"/>
                    </a:lnTo>
                    <a:lnTo>
                      <a:pt x="193713" y="359003"/>
                    </a:lnTo>
                    <a:lnTo>
                      <a:pt x="195440" y="354736"/>
                    </a:lnTo>
                    <a:lnTo>
                      <a:pt x="192443" y="347294"/>
                    </a:lnTo>
                    <a:lnTo>
                      <a:pt x="188290" y="345516"/>
                    </a:lnTo>
                    <a:lnTo>
                      <a:pt x="184670" y="347065"/>
                    </a:lnTo>
                    <a:lnTo>
                      <a:pt x="152425" y="358317"/>
                    </a:lnTo>
                    <a:lnTo>
                      <a:pt x="124129" y="364985"/>
                    </a:lnTo>
                    <a:lnTo>
                      <a:pt x="103936" y="368198"/>
                    </a:lnTo>
                    <a:lnTo>
                      <a:pt x="95986" y="369049"/>
                    </a:lnTo>
                    <a:lnTo>
                      <a:pt x="82804" y="369570"/>
                    </a:lnTo>
                    <a:lnTo>
                      <a:pt x="71970" y="368439"/>
                    </a:lnTo>
                    <a:lnTo>
                      <a:pt x="63627" y="365709"/>
                    </a:lnTo>
                    <a:lnTo>
                      <a:pt x="57899" y="361391"/>
                    </a:lnTo>
                    <a:lnTo>
                      <a:pt x="54546" y="354888"/>
                    </a:lnTo>
                    <a:lnTo>
                      <a:pt x="53632" y="347052"/>
                    </a:lnTo>
                    <a:lnTo>
                      <a:pt x="54381" y="338505"/>
                    </a:lnTo>
                    <a:lnTo>
                      <a:pt x="56032" y="329857"/>
                    </a:lnTo>
                    <a:lnTo>
                      <a:pt x="56553" y="316941"/>
                    </a:lnTo>
                    <a:lnTo>
                      <a:pt x="53352" y="305955"/>
                    </a:lnTo>
                    <a:lnTo>
                      <a:pt x="48323" y="297294"/>
                    </a:lnTo>
                    <a:lnTo>
                      <a:pt x="43357" y="291338"/>
                    </a:lnTo>
                    <a:lnTo>
                      <a:pt x="44094" y="281025"/>
                    </a:lnTo>
                    <a:lnTo>
                      <a:pt x="42913" y="267817"/>
                    </a:lnTo>
                    <a:lnTo>
                      <a:pt x="37884" y="254850"/>
                    </a:lnTo>
                    <a:lnTo>
                      <a:pt x="27038" y="245287"/>
                    </a:lnTo>
                    <a:lnTo>
                      <a:pt x="17907" y="240957"/>
                    </a:lnTo>
                    <a:lnTo>
                      <a:pt x="15646" y="236905"/>
                    </a:lnTo>
                    <a:lnTo>
                      <a:pt x="15240" y="235572"/>
                    </a:lnTo>
                    <a:lnTo>
                      <a:pt x="29692" y="218313"/>
                    </a:lnTo>
                    <a:lnTo>
                      <a:pt x="42900" y="200139"/>
                    </a:lnTo>
                    <a:lnTo>
                      <a:pt x="52336" y="182981"/>
                    </a:lnTo>
                    <a:lnTo>
                      <a:pt x="55511" y="168732"/>
                    </a:lnTo>
                    <a:lnTo>
                      <a:pt x="55168" y="163550"/>
                    </a:lnTo>
                    <a:lnTo>
                      <a:pt x="52755" y="160426"/>
                    </a:lnTo>
                    <a:lnTo>
                      <a:pt x="50774" y="158724"/>
                    </a:lnTo>
                    <a:lnTo>
                      <a:pt x="46240" y="152031"/>
                    </a:lnTo>
                    <a:lnTo>
                      <a:pt x="44424" y="143827"/>
                    </a:lnTo>
                    <a:lnTo>
                      <a:pt x="44411" y="135877"/>
                    </a:lnTo>
                    <a:lnTo>
                      <a:pt x="45275" y="129895"/>
                    </a:lnTo>
                    <a:lnTo>
                      <a:pt x="56667" y="92049"/>
                    </a:lnTo>
                    <a:lnTo>
                      <a:pt x="103365" y="38354"/>
                    </a:lnTo>
                    <a:lnTo>
                      <a:pt x="138518" y="22694"/>
                    </a:lnTo>
                    <a:lnTo>
                      <a:pt x="191947" y="14490"/>
                    </a:lnTo>
                    <a:lnTo>
                      <a:pt x="209245" y="14795"/>
                    </a:lnTo>
                    <a:lnTo>
                      <a:pt x="262128" y="26504"/>
                    </a:lnTo>
                    <a:lnTo>
                      <a:pt x="301409" y="48260"/>
                    </a:lnTo>
                    <a:lnTo>
                      <a:pt x="336816" y="87871"/>
                    </a:lnTo>
                    <a:lnTo>
                      <a:pt x="357212" y="150660"/>
                    </a:lnTo>
                    <a:lnTo>
                      <a:pt x="359435" y="196519"/>
                    </a:lnTo>
                    <a:lnTo>
                      <a:pt x="354926" y="231889"/>
                    </a:lnTo>
                    <a:lnTo>
                      <a:pt x="345808" y="260489"/>
                    </a:lnTo>
                    <a:lnTo>
                      <a:pt x="324027" y="308127"/>
                    </a:lnTo>
                    <a:lnTo>
                      <a:pt x="314960" y="332663"/>
                    </a:lnTo>
                    <a:lnTo>
                      <a:pt x="308279" y="361759"/>
                    </a:lnTo>
                    <a:lnTo>
                      <a:pt x="305282" y="397522"/>
                    </a:lnTo>
                    <a:lnTo>
                      <a:pt x="305219" y="401548"/>
                    </a:lnTo>
                    <a:lnTo>
                      <a:pt x="308330" y="404876"/>
                    </a:lnTo>
                    <a:lnTo>
                      <a:pt x="312394" y="404952"/>
                    </a:lnTo>
                    <a:lnTo>
                      <a:pt x="316255" y="404952"/>
                    </a:lnTo>
                    <a:lnTo>
                      <a:pt x="319417" y="401777"/>
                    </a:lnTo>
                    <a:lnTo>
                      <a:pt x="319493" y="397802"/>
                    </a:lnTo>
                    <a:lnTo>
                      <a:pt x="322338" y="364159"/>
                    </a:lnTo>
                    <a:lnTo>
                      <a:pt x="328676" y="336689"/>
                    </a:lnTo>
                    <a:lnTo>
                      <a:pt x="337286" y="313436"/>
                    </a:lnTo>
                    <a:lnTo>
                      <a:pt x="358927" y="266052"/>
                    </a:lnTo>
                    <a:lnTo>
                      <a:pt x="368617" y="235661"/>
                    </a:lnTo>
                    <a:lnTo>
                      <a:pt x="373570" y="197777"/>
                    </a:lnTo>
                    <a:close/>
                  </a:path>
                </a:pathLst>
              </a:custGeom>
              <a:solidFill>
                <a:srgbClr val="FFFFFF"/>
              </a:solidFill>
            </p:spPr>
            <p:txBody>
              <a:bodyPr wrap="square" lIns="0" tIns="0" rIns="0" bIns="0" rtlCol="0"/>
              <a:lstStyle/>
              <a:p>
                <a:endParaRPr/>
              </a:p>
            </p:txBody>
          </p:sp>
          <p:pic>
            <p:nvPicPr>
              <p:cNvPr id="42" name="object 24">
                <a:extLst>
                  <a:ext uri="{FF2B5EF4-FFF2-40B4-BE49-F238E27FC236}">
                    <a16:creationId xmlns:a16="http://schemas.microsoft.com/office/drawing/2014/main" id="{F88B6F96-0075-DDF1-9D94-1AE69C6BD5BA}"/>
                  </a:ext>
                </a:extLst>
              </p:cNvPr>
              <p:cNvPicPr/>
              <p:nvPr/>
            </p:nvPicPr>
            <p:blipFill>
              <a:blip r:embed="rId6" cstate="print"/>
              <a:stretch>
                <a:fillRect/>
              </a:stretch>
            </p:blipFill>
            <p:spPr>
              <a:xfrm>
                <a:off x="8240645" y="1835767"/>
                <a:ext cx="135820" cy="248246"/>
              </a:xfrm>
              <a:prstGeom prst="rect">
                <a:avLst/>
              </a:prstGeom>
            </p:spPr>
          </p:pic>
        </p:grpSp>
      </p:grpSp>
      <p:grpSp>
        <p:nvGrpSpPr>
          <p:cNvPr id="43" name="Group 42">
            <a:extLst>
              <a:ext uri="{FF2B5EF4-FFF2-40B4-BE49-F238E27FC236}">
                <a16:creationId xmlns:a16="http://schemas.microsoft.com/office/drawing/2014/main" id="{F31E5029-1ED7-15EC-9972-E95A35F6C142}"/>
              </a:ext>
            </a:extLst>
          </p:cNvPr>
          <p:cNvGrpSpPr/>
          <p:nvPr/>
        </p:nvGrpSpPr>
        <p:grpSpPr>
          <a:xfrm>
            <a:off x="1445814" y="4736036"/>
            <a:ext cx="909319" cy="909319"/>
            <a:chOff x="9714606" y="1458009"/>
            <a:chExt cx="909319" cy="909319"/>
          </a:xfrm>
        </p:grpSpPr>
        <p:sp>
          <p:nvSpPr>
            <p:cNvPr id="44" name="object 7">
              <a:extLst>
                <a:ext uri="{FF2B5EF4-FFF2-40B4-BE49-F238E27FC236}">
                  <a16:creationId xmlns:a16="http://schemas.microsoft.com/office/drawing/2014/main" id="{4B88C44D-0796-04AA-DC27-E0B9F5243243}"/>
                </a:ext>
              </a:extLst>
            </p:cNvPr>
            <p:cNvSpPr/>
            <p:nvPr/>
          </p:nvSpPr>
          <p:spPr>
            <a:xfrm>
              <a:off x="9714606" y="1458009"/>
              <a:ext cx="909319" cy="909319"/>
            </a:xfrm>
            <a:custGeom>
              <a:avLst/>
              <a:gdLst/>
              <a:ahLst/>
              <a:cxnLst/>
              <a:rect l="l" t="t" r="r" b="b"/>
              <a:pathLst>
                <a:path w="909320" h="909319">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sp>
          <p:nvSpPr>
            <p:cNvPr id="45" name="object 25">
              <a:extLst>
                <a:ext uri="{FF2B5EF4-FFF2-40B4-BE49-F238E27FC236}">
                  <a16:creationId xmlns:a16="http://schemas.microsoft.com/office/drawing/2014/main" id="{17245966-34A9-83B3-A5F9-1EB998474411}"/>
                </a:ext>
              </a:extLst>
            </p:cNvPr>
            <p:cNvSpPr/>
            <p:nvPr/>
          </p:nvSpPr>
          <p:spPr>
            <a:xfrm>
              <a:off x="9955579" y="1871375"/>
              <a:ext cx="121920" cy="123189"/>
            </a:xfrm>
            <a:custGeom>
              <a:avLst/>
              <a:gdLst/>
              <a:ahLst/>
              <a:cxnLst/>
              <a:rect l="l" t="t" r="r" b="b"/>
              <a:pathLst>
                <a:path w="121920" h="123189">
                  <a:moveTo>
                    <a:pt x="60782" y="0"/>
                  </a:moveTo>
                  <a:lnTo>
                    <a:pt x="37145" y="4844"/>
                  </a:lnTo>
                  <a:lnTo>
                    <a:pt x="17822" y="18048"/>
                  </a:lnTo>
                  <a:lnTo>
                    <a:pt x="4784" y="37617"/>
                  </a:lnTo>
                  <a:lnTo>
                    <a:pt x="0" y="61556"/>
                  </a:lnTo>
                  <a:lnTo>
                    <a:pt x="4784" y="85496"/>
                  </a:lnTo>
                  <a:lnTo>
                    <a:pt x="17822" y="105065"/>
                  </a:lnTo>
                  <a:lnTo>
                    <a:pt x="37145" y="118269"/>
                  </a:lnTo>
                  <a:lnTo>
                    <a:pt x="60782" y="123113"/>
                  </a:lnTo>
                  <a:lnTo>
                    <a:pt x="84418" y="118269"/>
                  </a:lnTo>
                  <a:lnTo>
                    <a:pt x="102215" y="106108"/>
                  </a:lnTo>
                  <a:lnTo>
                    <a:pt x="60782" y="106108"/>
                  </a:lnTo>
                  <a:lnTo>
                    <a:pt x="43674" y="102601"/>
                  </a:lnTo>
                  <a:lnTo>
                    <a:pt x="29689" y="93043"/>
                  </a:lnTo>
                  <a:lnTo>
                    <a:pt x="20252" y="78880"/>
                  </a:lnTo>
                  <a:lnTo>
                    <a:pt x="16789" y="61556"/>
                  </a:lnTo>
                  <a:lnTo>
                    <a:pt x="20252" y="44233"/>
                  </a:lnTo>
                  <a:lnTo>
                    <a:pt x="29689" y="30070"/>
                  </a:lnTo>
                  <a:lnTo>
                    <a:pt x="43674" y="20512"/>
                  </a:lnTo>
                  <a:lnTo>
                    <a:pt x="60782" y="17005"/>
                  </a:lnTo>
                  <a:lnTo>
                    <a:pt x="102215" y="17005"/>
                  </a:lnTo>
                  <a:lnTo>
                    <a:pt x="84418" y="4844"/>
                  </a:lnTo>
                  <a:lnTo>
                    <a:pt x="60782" y="0"/>
                  </a:lnTo>
                  <a:close/>
                </a:path>
                <a:path w="121920" h="123189">
                  <a:moveTo>
                    <a:pt x="102215" y="17005"/>
                  </a:moveTo>
                  <a:lnTo>
                    <a:pt x="60782" y="17005"/>
                  </a:lnTo>
                  <a:lnTo>
                    <a:pt x="77889" y="20512"/>
                  </a:lnTo>
                  <a:lnTo>
                    <a:pt x="91874" y="30070"/>
                  </a:lnTo>
                  <a:lnTo>
                    <a:pt x="101312" y="44233"/>
                  </a:lnTo>
                  <a:lnTo>
                    <a:pt x="104774" y="61556"/>
                  </a:lnTo>
                  <a:lnTo>
                    <a:pt x="101312" y="78880"/>
                  </a:lnTo>
                  <a:lnTo>
                    <a:pt x="91874" y="93043"/>
                  </a:lnTo>
                  <a:lnTo>
                    <a:pt x="77889" y="102601"/>
                  </a:lnTo>
                  <a:lnTo>
                    <a:pt x="60782" y="106108"/>
                  </a:lnTo>
                  <a:lnTo>
                    <a:pt x="102215" y="106108"/>
                  </a:lnTo>
                  <a:lnTo>
                    <a:pt x="103741" y="105065"/>
                  </a:lnTo>
                  <a:lnTo>
                    <a:pt x="116780" y="85496"/>
                  </a:lnTo>
                  <a:lnTo>
                    <a:pt x="121564" y="61556"/>
                  </a:lnTo>
                  <a:lnTo>
                    <a:pt x="116780" y="37617"/>
                  </a:lnTo>
                  <a:lnTo>
                    <a:pt x="103741" y="18048"/>
                  </a:lnTo>
                  <a:lnTo>
                    <a:pt x="102215" y="17005"/>
                  </a:lnTo>
                  <a:close/>
                </a:path>
              </a:pathLst>
            </a:custGeom>
            <a:solidFill>
              <a:srgbClr val="FFFFFF"/>
            </a:solidFill>
          </p:spPr>
          <p:txBody>
            <a:bodyPr wrap="square" lIns="0" tIns="0" rIns="0" bIns="0" rtlCol="0"/>
            <a:lstStyle/>
            <a:p>
              <a:endParaRPr/>
            </a:p>
          </p:txBody>
        </p:sp>
        <p:sp>
          <p:nvSpPr>
            <p:cNvPr id="46" name="object 26">
              <a:extLst>
                <a:ext uri="{FF2B5EF4-FFF2-40B4-BE49-F238E27FC236}">
                  <a16:creationId xmlns:a16="http://schemas.microsoft.com/office/drawing/2014/main" id="{921DB0E5-29B4-3AEF-3280-93940F13B638}"/>
                </a:ext>
              </a:extLst>
            </p:cNvPr>
            <p:cNvSpPr/>
            <p:nvPr/>
          </p:nvSpPr>
          <p:spPr>
            <a:xfrm>
              <a:off x="9881527" y="1996300"/>
              <a:ext cx="197485" cy="125730"/>
            </a:xfrm>
            <a:custGeom>
              <a:avLst/>
              <a:gdLst/>
              <a:ahLst/>
              <a:cxnLst/>
              <a:rect l="l" t="t" r="r" b="b"/>
              <a:pathLst>
                <a:path w="197484" h="125730">
                  <a:moveTo>
                    <a:pt x="70459" y="78511"/>
                  </a:moveTo>
                  <a:lnTo>
                    <a:pt x="66700" y="74701"/>
                  </a:lnTo>
                  <a:lnTo>
                    <a:pt x="57429" y="74701"/>
                  </a:lnTo>
                  <a:lnTo>
                    <a:pt x="53670" y="78511"/>
                  </a:lnTo>
                  <a:lnTo>
                    <a:pt x="53670" y="121399"/>
                  </a:lnTo>
                  <a:lnTo>
                    <a:pt x="57429" y="125209"/>
                  </a:lnTo>
                  <a:lnTo>
                    <a:pt x="62064" y="125209"/>
                  </a:lnTo>
                  <a:lnTo>
                    <a:pt x="66700" y="125209"/>
                  </a:lnTo>
                  <a:lnTo>
                    <a:pt x="70459" y="121399"/>
                  </a:lnTo>
                  <a:lnTo>
                    <a:pt x="70459" y="78511"/>
                  </a:lnTo>
                  <a:close/>
                </a:path>
                <a:path w="197484" h="125730">
                  <a:moveTo>
                    <a:pt x="197358" y="3797"/>
                  </a:moveTo>
                  <a:lnTo>
                    <a:pt x="193598" y="0"/>
                  </a:lnTo>
                  <a:lnTo>
                    <a:pt x="181203" y="0"/>
                  </a:lnTo>
                  <a:lnTo>
                    <a:pt x="173634" y="2730"/>
                  </a:lnTo>
                  <a:lnTo>
                    <a:pt x="134835" y="34747"/>
                  </a:lnTo>
                  <a:lnTo>
                    <a:pt x="96037" y="2730"/>
                  </a:lnTo>
                  <a:lnTo>
                    <a:pt x="88455" y="0"/>
                  </a:lnTo>
                  <a:lnTo>
                    <a:pt x="47726" y="0"/>
                  </a:lnTo>
                  <a:lnTo>
                    <a:pt x="29159" y="3797"/>
                  </a:lnTo>
                  <a:lnTo>
                    <a:pt x="13995" y="14160"/>
                  </a:lnTo>
                  <a:lnTo>
                    <a:pt x="3746" y="29527"/>
                  </a:lnTo>
                  <a:lnTo>
                    <a:pt x="0" y="48323"/>
                  </a:lnTo>
                  <a:lnTo>
                    <a:pt x="0" y="121399"/>
                  </a:lnTo>
                  <a:lnTo>
                    <a:pt x="3759" y="125209"/>
                  </a:lnTo>
                  <a:lnTo>
                    <a:pt x="8394" y="125209"/>
                  </a:lnTo>
                  <a:lnTo>
                    <a:pt x="13030" y="125209"/>
                  </a:lnTo>
                  <a:lnTo>
                    <a:pt x="16789" y="121399"/>
                  </a:lnTo>
                  <a:lnTo>
                    <a:pt x="16789" y="48323"/>
                  </a:lnTo>
                  <a:lnTo>
                    <a:pt x="19215" y="36131"/>
                  </a:lnTo>
                  <a:lnTo>
                    <a:pt x="25857" y="26174"/>
                  </a:lnTo>
                  <a:lnTo>
                    <a:pt x="35687" y="19456"/>
                  </a:lnTo>
                  <a:lnTo>
                    <a:pt x="47726" y="16992"/>
                  </a:lnTo>
                  <a:lnTo>
                    <a:pt x="84607" y="16992"/>
                  </a:lnTo>
                  <a:lnTo>
                    <a:pt x="88417" y="18364"/>
                  </a:lnTo>
                  <a:lnTo>
                    <a:pt x="132613" y="54851"/>
                  </a:lnTo>
                  <a:lnTo>
                    <a:pt x="137058" y="54851"/>
                  </a:lnTo>
                  <a:lnTo>
                    <a:pt x="181254" y="18364"/>
                  </a:lnTo>
                  <a:lnTo>
                    <a:pt x="185064" y="16992"/>
                  </a:lnTo>
                  <a:lnTo>
                    <a:pt x="193598" y="16992"/>
                  </a:lnTo>
                  <a:lnTo>
                    <a:pt x="197358" y="13195"/>
                  </a:lnTo>
                  <a:lnTo>
                    <a:pt x="197358" y="3797"/>
                  </a:lnTo>
                  <a:close/>
                </a:path>
              </a:pathLst>
            </a:custGeom>
            <a:solidFill>
              <a:srgbClr val="FFFFFF"/>
            </a:solidFill>
          </p:spPr>
          <p:txBody>
            <a:bodyPr wrap="square" lIns="0" tIns="0" rIns="0" bIns="0" rtlCol="0"/>
            <a:lstStyle/>
            <a:p>
              <a:endParaRPr/>
            </a:p>
          </p:txBody>
        </p:sp>
        <p:grpSp>
          <p:nvGrpSpPr>
            <p:cNvPr id="47" name="object 27">
              <a:extLst>
                <a:ext uri="{FF2B5EF4-FFF2-40B4-BE49-F238E27FC236}">
                  <a16:creationId xmlns:a16="http://schemas.microsoft.com/office/drawing/2014/main" id="{E5B9F234-8371-FC65-5B76-47AA68A7082F}"/>
                </a:ext>
              </a:extLst>
            </p:cNvPr>
            <p:cNvGrpSpPr/>
            <p:nvPr/>
          </p:nvGrpSpPr>
          <p:grpSpPr>
            <a:xfrm>
              <a:off x="10034460" y="1666598"/>
              <a:ext cx="422275" cy="492125"/>
              <a:chOff x="10034460" y="1666598"/>
              <a:chExt cx="422275" cy="492125"/>
            </a:xfrm>
          </p:grpSpPr>
          <p:pic>
            <p:nvPicPr>
              <p:cNvPr id="48" name="object 28">
                <a:extLst>
                  <a:ext uri="{FF2B5EF4-FFF2-40B4-BE49-F238E27FC236}">
                    <a16:creationId xmlns:a16="http://schemas.microsoft.com/office/drawing/2014/main" id="{310F33D5-5833-34E2-E787-30DE94B2B921}"/>
                  </a:ext>
                </a:extLst>
              </p:cNvPr>
              <p:cNvPicPr/>
              <p:nvPr/>
            </p:nvPicPr>
            <p:blipFill>
              <a:blip r:embed="rId7" cstate="print"/>
              <a:stretch>
                <a:fillRect/>
              </a:stretch>
            </p:blipFill>
            <p:spPr>
              <a:xfrm>
                <a:off x="10259316" y="1871375"/>
                <a:ext cx="197357" cy="250122"/>
              </a:xfrm>
              <a:prstGeom prst="rect">
                <a:avLst/>
              </a:prstGeom>
            </p:spPr>
          </p:pic>
          <p:pic>
            <p:nvPicPr>
              <p:cNvPr id="49" name="object 29">
                <a:extLst>
                  <a:ext uri="{FF2B5EF4-FFF2-40B4-BE49-F238E27FC236}">
                    <a16:creationId xmlns:a16="http://schemas.microsoft.com/office/drawing/2014/main" id="{C56CBF20-C46B-C224-8F1C-1D47D0E5B3DD}"/>
                  </a:ext>
                </a:extLst>
              </p:cNvPr>
              <p:cNvPicPr/>
              <p:nvPr/>
            </p:nvPicPr>
            <p:blipFill>
              <a:blip r:embed="rId8" cstate="print"/>
              <a:stretch>
                <a:fillRect/>
              </a:stretch>
            </p:blipFill>
            <p:spPr>
              <a:xfrm>
                <a:off x="10108516" y="1917994"/>
                <a:ext cx="121564" cy="123113"/>
              </a:xfrm>
              <a:prstGeom prst="rect">
                <a:avLst/>
              </a:prstGeom>
            </p:spPr>
          </p:pic>
          <p:sp>
            <p:nvSpPr>
              <p:cNvPr id="50" name="object 30">
                <a:extLst>
                  <a:ext uri="{FF2B5EF4-FFF2-40B4-BE49-F238E27FC236}">
                    <a16:creationId xmlns:a16="http://schemas.microsoft.com/office/drawing/2014/main" id="{E476CAAF-D83A-6FAA-C295-D624C2FB01CC}"/>
                  </a:ext>
                </a:extLst>
              </p:cNvPr>
              <p:cNvSpPr/>
              <p:nvPr/>
            </p:nvSpPr>
            <p:spPr>
              <a:xfrm>
                <a:off x="10034460" y="2042908"/>
                <a:ext cx="269875" cy="115570"/>
              </a:xfrm>
              <a:custGeom>
                <a:avLst/>
                <a:gdLst/>
                <a:ahLst/>
                <a:cxnLst/>
                <a:rect l="l" t="t" r="r" b="b"/>
                <a:pathLst>
                  <a:path w="269875" h="115569">
                    <a:moveTo>
                      <a:pt x="70459" y="78511"/>
                    </a:moveTo>
                    <a:lnTo>
                      <a:pt x="66700" y="74701"/>
                    </a:lnTo>
                    <a:lnTo>
                      <a:pt x="57429" y="74701"/>
                    </a:lnTo>
                    <a:lnTo>
                      <a:pt x="53670" y="78511"/>
                    </a:lnTo>
                    <a:lnTo>
                      <a:pt x="53670" y="111683"/>
                    </a:lnTo>
                    <a:lnTo>
                      <a:pt x="57429" y="115493"/>
                    </a:lnTo>
                    <a:lnTo>
                      <a:pt x="62064" y="115493"/>
                    </a:lnTo>
                    <a:lnTo>
                      <a:pt x="66700" y="115493"/>
                    </a:lnTo>
                    <a:lnTo>
                      <a:pt x="70459" y="111683"/>
                    </a:lnTo>
                    <a:lnTo>
                      <a:pt x="70459" y="78511"/>
                    </a:lnTo>
                    <a:close/>
                  </a:path>
                  <a:path w="269875" h="115569">
                    <a:moveTo>
                      <a:pt x="215988" y="78511"/>
                    </a:moveTo>
                    <a:lnTo>
                      <a:pt x="212229" y="74701"/>
                    </a:lnTo>
                    <a:lnTo>
                      <a:pt x="202958" y="74701"/>
                    </a:lnTo>
                    <a:lnTo>
                      <a:pt x="199199" y="78511"/>
                    </a:lnTo>
                    <a:lnTo>
                      <a:pt x="199199" y="111683"/>
                    </a:lnTo>
                    <a:lnTo>
                      <a:pt x="202958" y="115493"/>
                    </a:lnTo>
                    <a:lnTo>
                      <a:pt x="207594" y="115493"/>
                    </a:lnTo>
                    <a:lnTo>
                      <a:pt x="212229" y="115493"/>
                    </a:lnTo>
                    <a:lnTo>
                      <a:pt x="215988" y="111683"/>
                    </a:lnTo>
                    <a:lnTo>
                      <a:pt x="215988" y="78511"/>
                    </a:lnTo>
                    <a:close/>
                  </a:path>
                  <a:path w="269875" h="115569">
                    <a:moveTo>
                      <a:pt x="269671" y="48323"/>
                    </a:moveTo>
                    <a:lnTo>
                      <a:pt x="265912" y="29540"/>
                    </a:lnTo>
                    <a:lnTo>
                      <a:pt x="255676" y="14173"/>
                    </a:lnTo>
                    <a:lnTo>
                      <a:pt x="240499" y="3810"/>
                    </a:lnTo>
                    <a:lnTo>
                      <a:pt x="221945" y="0"/>
                    </a:lnTo>
                    <a:lnTo>
                      <a:pt x="181216" y="0"/>
                    </a:lnTo>
                    <a:lnTo>
                      <a:pt x="173634" y="2730"/>
                    </a:lnTo>
                    <a:lnTo>
                      <a:pt x="134835" y="34747"/>
                    </a:lnTo>
                    <a:lnTo>
                      <a:pt x="96050" y="2730"/>
                    </a:lnTo>
                    <a:lnTo>
                      <a:pt x="88468" y="0"/>
                    </a:lnTo>
                    <a:lnTo>
                      <a:pt x="47726" y="0"/>
                    </a:lnTo>
                    <a:lnTo>
                      <a:pt x="29159" y="3810"/>
                    </a:lnTo>
                    <a:lnTo>
                      <a:pt x="13995" y="14173"/>
                    </a:lnTo>
                    <a:lnTo>
                      <a:pt x="3746" y="29540"/>
                    </a:lnTo>
                    <a:lnTo>
                      <a:pt x="0" y="48323"/>
                    </a:lnTo>
                    <a:lnTo>
                      <a:pt x="0" y="111683"/>
                    </a:lnTo>
                    <a:lnTo>
                      <a:pt x="3759" y="115493"/>
                    </a:lnTo>
                    <a:lnTo>
                      <a:pt x="13042" y="115493"/>
                    </a:lnTo>
                    <a:lnTo>
                      <a:pt x="16789" y="111683"/>
                    </a:lnTo>
                    <a:lnTo>
                      <a:pt x="16789" y="48323"/>
                    </a:lnTo>
                    <a:lnTo>
                      <a:pt x="19215" y="36144"/>
                    </a:lnTo>
                    <a:lnTo>
                      <a:pt x="25857" y="26187"/>
                    </a:lnTo>
                    <a:lnTo>
                      <a:pt x="35687" y="19469"/>
                    </a:lnTo>
                    <a:lnTo>
                      <a:pt x="47726" y="16992"/>
                    </a:lnTo>
                    <a:lnTo>
                      <a:pt x="84607" y="16992"/>
                    </a:lnTo>
                    <a:lnTo>
                      <a:pt x="88417" y="18364"/>
                    </a:lnTo>
                    <a:lnTo>
                      <a:pt x="132613" y="54851"/>
                    </a:lnTo>
                    <a:lnTo>
                      <a:pt x="137058" y="54851"/>
                    </a:lnTo>
                    <a:lnTo>
                      <a:pt x="181254" y="18364"/>
                    </a:lnTo>
                    <a:lnTo>
                      <a:pt x="185064" y="16992"/>
                    </a:lnTo>
                    <a:lnTo>
                      <a:pt x="221945" y="16992"/>
                    </a:lnTo>
                    <a:lnTo>
                      <a:pt x="233972" y="19469"/>
                    </a:lnTo>
                    <a:lnTo>
                      <a:pt x="243801" y="26187"/>
                    </a:lnTo>
                    <a:lnTo>
                      <a:pt x="250444" y="36144"/>
                    </a:lnTo>
                    <a:lnTo>
                      <a:pt x="252882" y="48323"/>
                    </a:lnTo>
                    <a:lnTo>
                      <a:pt x="252882" y="111683"/>
                    </a:lnTo>
                    <a:lnTo>
                      <a:pt x="256641" y="115493"/>
                    </a:lnTo>
                    <a:lnTo>
                      <a:pt x="261277" y="115493"/>
                    </a:lnTo>
                    <a:lnTo>
                      <a:pt x="265912" y="115493"/>
                    </a:lnTo>
                    <a:lnTo>
                      <a:pt x="269671" y="111683"/>
                    </a:lnTo>
                    <a:lnTo>
                      <a:pt x="269671" y="48323"/>
                    </a:lnTo>
                    <a:close/>
                  </a:path>
                </a:pathLst>
              </a:custGeom>
              <a:solidFill>
                <a:srgbClr val="FFFFFF"/>
              </a:solidFill>
            </p:spPr>
            <p:txBody>
              <a:bodyPr wrap="square" lIns="0" tIns="0" rIns="0" bIns="0" rtlCol="0"/>
              <a:lstStyle/>
              <a:p>
                <a:endParaRPr/>
              </a:p>
            </p:txBody>
          </p:sp>
          <p:pic>
            <p:nvPicPr>
              <p:cNvPr id="51" name="object 31">
                <a:extLst>
                  <a:ext uri="{FF2B5EF4-FFF2-40B4-BE49-F238E27FC236}">
                    <a16:creationId xmlns:a16="http://schemas.microsoft.com/office/drawing/2014/main" id="{EDCD4FF7-782A-086D-CD26-67DF8FE4FA08}"/>
                  </a:ext>
                </a:extLst>
              </p:cNvPr>
              <p:cNvPicPr/>
              <p:nvPr/>
            </p:nvPicPr>
            <p:blipFill>
              <a:blip r:embed="rId9" cstate="print"/>
              <a:stretch>
                <a:fillRect/>
              </a:stretch>
            </p:blipFill>
            <p:spPr>
              <a:xfrm>
                <a:off x="10077029" y="1666598"/>
                <a:ext cx="184137" cy="186486"/>
              </a:xfrm>
              <a:prstGeom prst="rect">
                <a:avLst/>
              </a:prstGeom>
            </p:spPr>
          </p:pic>
        </p:grpSp>
      </p:grpSp>
      <p:sp>
        <p:nvSpPr>
          <p:cNvPr id="52" name="Right Arrow 51">
            <a:extLst>
              <a:ext uri="{FF2B5EF4-FFF2-40B4-BE49-F238E27FC236}">
                <a16:creationId xmlns:a16="http://schemas.microsoft.com/office/drawing/2014/main" id="{A32439CA-F732-E7BD-C195-F80F1D736E8B}"/>
              </a:ext>
            </a:extLst>
          </p:cNvPr>
          <p:cNvSpPr/>
          <p:nvPr/>
        </p:nvSpPr>
        <p:spPr>
          <a:xfrm>
            <a:off x="3308468" y="2743719"/>
            <a:ext cx="365762" cy="585313"/>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Right Arrow 52">
            <a:extLst>
              <a:ext uri="{FF2B5EF4-FFF2-40B4-BE49-F238E27FC236}">
                <a16:creationId xmlns:a16="http://schemas.microsoft.com/office/drawing/2014/main" id="{81CE87C8-FD7B-3429-953B-EEEABBBDEEAC}"/>
              </a:ext>
            </a:extLst>
          </p:cNvPr>
          <p:cNvSpPr/>
          <p:nvPr/>
        </p:nvSpPr>
        <p:spPr>
          <a:xfrm>
            <a:off x="6321711" y="2743719"/>
            <a:ext cx="365762" cy="585313"/>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Right Arrow 53">
            <a:extLst>
              <a:ext uri="{FF2B5EF4-FFF2-40B4-BE49-F238E27FC236}">
                <a16:creationId xmlns:a16="http://schemas.microsoft.com/office/drawing/2014/main" id="{9FC4365B-EC25-A9F6-C36A-C34C0268D1B4}"/>
              </a:ext>
            </a:extLst>
          </p:cNvPr>
          <p:cNvSpPr/>
          <p:nvPr/>
        </p:nvSpPr>
        <p:spPr>
          <a:xfrm>
            <a:off x="8564880" y="2743719"/>
            <a:ext cx="365762" cy="585313"/>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ight Arrow 54">
            <a:extLst>
              <a:ext uri="{FF2B5EF4-FFF2-40B4-BE49-F238E27FC236}">
                <a16:creationId xmlns:a16="http://schemas.microsoft.com/office/drawing/2014/main" id="{9B032FBF-B88B-DD82-A997-C160B1F0E637}"/>
              </a:ext>
            </a:extLst>
          </p:cNvPr>
          <p:cNvSpPr/>
          <p:nvPr/>
        </p:nvSpPr>
        <p:spPr>
          <a:xfrm rot="5400000">
            <a:off x="5818908" y="3563431"/>
            <a:ext cx="365762" cy="585313"/>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ight Arrow 55">
            <a:extLst>
              <a:ext uri="{FF2B5EF4-FFF2-40B4-BE49-F238E27FC236}">
                <a16:creationId xmlns:a16="http://schemas.microsoft.com/office/drawing/2014/main" id="{65D6D593-0508-61B3-BC31-52A202175443}"/>
              </a:ext>
            </a:extLst>
          </p:cNvPr>
          <p:cNvSpPr/>
          <p:nvPr/>
        </p:nvSpPr>
        <p:spPr>
          <a:xfrm rot="5400000">
            <a:off x="5813365" y="4585942"/>
            <a:ext cx="365762" cy="585313"/>
          </a:xfrm>
          <a:prstGeom prst="rightArrow">
            <a:avLst/>
          </a:prstGeom>
          <a:solidFill>
            <a:schemeClr val="accent2">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827093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4A89C0-594A-1CF5-274F-A697FE307E35}"/>
              </a:ext>
            </a:extLst>
          </p:cNvPr>
          <p:cNvSpPr>
            <a:spLocks noGrp="1"/>
          </p:cNvSpPr>
          <p:nvPr>
            <p:ph type="title"/>
          </p:nvPr>
        </p:nvSpPr>
        <p:spPr/>
        <p:txBody>
          <a:bodyPr/>
          <a:lstStyle/>
          <a:p>
            <a:r>
              <a:rPr lang="en-US" dirty="0"/>
              <a:t>SIZWE HOSMED MEDICAL SCHEME</a:t>
            </a:r>
          </a:p>
        </p:txBody>
      </p:sp>
      <p:grpSp>
        <p:nvGrpSpPr>
          <p:cNvPr id="3" name="Group 2">
            <a:extLst>
              <a:ext uri="{FF2B5EF4-FFF2-40B4-BE49-F238E27FC236}">
                <a16:creationId xmlns:a16="http://schemas.microsoft.com/office/drawing/2014/main" id="{B7E7F577-387D-6860-CF62-D5EFC1AC6598}"/>
              </a:ext>
            </a:extLst>
          </p:cNvPr>
          <p:cNvGrpSpPr/>
          <p:nvPr/>
        </p:nvGrpSpPr>
        <p:grpSpPr>
          <a:xfrm>
            <a:off x="545824" y="1700463"/>
            <a:ext cx="7860495" cy="4251158"/>
            <a:chOff x="652828" y="2364967"/>
            <a:chExt cx="6774098" cy="3524246"/>
          </a:xfrm>
        </p:grpSpPr>
        <p:graphicFrame>
          <p:nvGraphicFramePr>
            <p:cNvPr id="4" name="Chart 3">
              <a:extLst>
                <a:ext uri="{FF2B5EF4-FFF2-40B4-BE49-F238E27FC236}">
                  <a16:creationId xmlns:a16="http://schemas.microsoft.com/office/drawing/2014/main" id="{168485D0-9EA2-AF19-D3CC-AC3BB66D904B}"/>
                </a:ext>
              </a:extLst>
            </p:cNvPr>
            <p:cNvGraphicFramePr>
              <a:graphicFrameLocks/>
            </p:cNvGraphicFramePr>
            <p:nvPr>
              <p:extLst>
                <p:ext uri="{D42A27DB-BD31-4B8C-83A1-F6EECF244321}">
                  <p14:modId xmlns:p14="http://schemas.microsoft.com/office/powerpoint/2010/main" val="4257557105"/>
                </p:ext>
              </p:extLst>
            </p:nvPr>
          </p:nvGraphicFramePr>
          <p:xfrm>
            <a:off x="652828" y="2364967"/>
            <a:ext cx="6774098" cy="3524246"/>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0EF87488-1069-5FC6-8C93-EC604F45F35F}"/>
                </a:ext>
              </a:extLst>
            </p:cNvPr>
            <p:cNvSpPr txBox="1"/>
            <p:nvPr/>
          </p:nvSpPr>
          <p:spPr>
            <a:xfrm>
              <a:off x="652828" y="2387698"/>
              <a:ext cx="6774098" cy="417811"/>
            </a:xfrm>
            <a:prstGeom prst="rect">
              <a:avLst/>
            </a:prstGeom>
            <a:noFill/>
          </p:spPr>
          <p:txBody>
            <a:bodyPr wrap="square" rtlCol="0">
              <a:spAutoFit/>
            </a:bodyPr>
            <a:lstStyle/>
            <a:p>
              <a:pPr algn="ctr"/>
              <a:r>
                <a:rPr lang="en-US" sz="2800" dirty="0">
                  <a:solidFill>
                    <a:srgbClr val="7DBF43"/>
                  </a:solidFill>
                  <a:latin typeface="Lato" panose="020F0502020204030203" pitchFamily="34" charset="77"/>
                </a:rPr>
                <a:t>2024 Member Distribution by Plan</a:t>
              </a:r>
              <a:endParaRPr lang="en-ZA" sz="2800" dirty="0">
                <a:solidFill>
                  <a:srgbClr val="7DBF43"/>
                </a:solidFill>
                <a:latin typeface="Lato" panose="020F0502020204030203" pitchFamily="34" charset="77"/>
              </a:endParaRPr>
            </a:p>
          </p:txBody>
        </p:sp>
      </p:grpSp>
      <p:grpSp>
        <p:nvGrpSpPr>
          <p:cNvPr id="61" name="Group 60">
            <a:extLst>
              <a:ext uri="{FF2B5EF4-FFF2-40B4-BE49-F238E27FC236}">
                <a16:creationId xmlns:a16="http://schemas.microsoft.com/office/drawing/2014/main" id="{4D4FD41C-7B40-485E-0009-55C45EC36562}"/>
              </a:ext>
            </a:extLst>
          </p:cNvPr>
          <p:cNvGrpSpPr/>
          <p:nvPr/>
        </p:nvGrpSpPr>
        <p:grpSpPr>
          <a:xfrm>
            <a:off x="9992467" y="2876196"/>
            <a:ext cx="655955" cy="655955"/>
            <a:chOff x="9992467" y="2876196"/>
            <a:chExt cx="655955" cy="655955"/>
          </a:xfrm>
        </p:grpSpPr>
        <p:grpSp>
          <p:nvGrpSpPr>
            <p:cNvPr id="30" name="object 52">
              <a:extLst>
                <a:ext uri="{FF2B5EF4-FFF2-40B4-BE49-F238E27FC236}">
                  <a16:creationId xmlns:a16="http://schemas.microsoft.com/office/drawing/2014/main" id="{BEB4CDCB-94A0-54BD-3482-B277378F1603}"/>
                </a:ext>
              </a:extLst>
            </p:cNvPr>
            <p:cNvGrpSpPr/>
            <p:nvPr/>
          </p:nvGrpSpPr>
          <p:grpSpPr>
            <a:xfrm>
              <a:off x="9992467" y="2876196"/>
              <a:ext cx="655955" cy="655955"/>
              <a:chOff x="8670442" y="5005654"/>
              <a:chExt cx="655955" cy="655955"/>
            </a:xfrm>
          </p:grpSpPr>
          <p:pic>
            <p:nvPicPr>
              <p:cNvPr id="31" name="object 53">
                <a:extLst>
                  <a:ext uri="{FF2B5EF4-FFF2-40B4-BE49-F238E27FC236}">
                    <a16:creationId xmlns:a16="http://schemas.microsoft.com/office/drawing/2014/main" id="{4D8B5010-94DB-B6EE-6E88-A396D95D4E49}"/>
                  </a:ext>
                </a:extLst>
              </p:cNvPr>
              <p:cNvPicPr/>
              <p:nvPr/>
            </p:nvPicPr>
            <p:blipFill>
              <a:blip r:embed="rId3" cstate="print"/>
              <a:stretch>
                <a:fillRect/>
              </a:stretch>
            </p:blipFill>
            <p:spPr>
              <a:xfrm>
                <a:off x="8670442" y="5005654"/>
                <a:ext cx="655375" cy="655373"/>
              </a:xfrm>
              <a:prstGeom prst="rect">
                <a:avLst/>
              </a:prstGeom>
            </p:spPr>
          </p:pic>
          <p:pic>
            <p:nvPicPr>
              <p:cNvPr id="32" name="object 54">
                <a:extLst>
                  <a:ext uri="{FF2B5EF4-FFF2-40B4-BE49-F238E27FC236}">
                    <a16:creationId xmlns:a16="http://schemas.microsoft.com/office/drawing/2014/main" id="{DF62A508-DD16-079A-91DE-D4E1B6C1C255}"/>
                  </a:ext>
                </a:extLst>
              </p:cNvPr>
              <p:cNvPicPr/>
              <p:nvPr/>
            </p:nvPicPr>
            <p:blipFill>
              <a:blip r:embed="rId4" cstate="print"/>
              <a:stretch>
                <a:fillRect/>
              </a:stretch>
            </p:blipFill>
            <p:spPr>
              <a:xfrm>
                <a:off x="8802916" y="5424831"/>
                <a:ext cx="332612" cy="194309"/>
              </a:xfrm>
              <a:prstGeom prst="rect">
                <a:avLst/>
              </a:prstGeom>
            </p:spPr>
          </p:pic>
        </p:grpSp>
        <p:sp>
          <p:nvSpPr>
            <p:cNvPr id="33" name="object 55">
              <a:extLst>
                <a:ext uri="{FF2B5EF4-FFF2-40B4-BE49-F238E27FC236}">
                  <a16:creationId xmlns:a16="http://schemas.microsoft.com/office/drawing/2014/main" id="{335D3738-CC45-5163-2F39-10B7EDFDD2FB}"/>
                </a:ext>
              </a:extLst>
            </p:cNvPr>
            <p:cNvSpPr txBox="1"/>
            <p:nvPr/>
          </p:nvSpPr>
          <p:spPr>
            <a:xfrm>
              <a:off x="10127688" y="2905106"/>
              <a:ext cx="396240" cy="314960"/>
            </a:xfrm>
            <a:prstGeom prst="rect">
              <a:avLst/>
            </a:prstGeom>
          </p:spPr>
          <p:txBody>
            <a:bodyPr vert="horz" wrap="square" lIns="0" tIns="12700" rIns="0" bIns="0" rtlCol="0">
              <a:spAutoFit/>
            </a:bodyPr>
            <a:lstStyle/>
            <a:p>
              <a:pPr marL="46990" marR="5080" indent="-34925">
                <a:lnSpc>
                  <a:spcPct val="100000"/>
                </a:lnSpc>
                <a:spcBef>
                  <a:spcPts val="100"/>
                </a:spcBef>
              </a:pPr>
              <a:r>
                <a:rPr sz="950" b="1" spc="-10" dirty="0">
                  <a:latin typeface="Lato"/>
                  <a:cs typeface="Lato"/>
                </a:rPr>
                <a:t>Access</a:t>
              </a:r>
              <a:r>
                <a:rPr sz="950" b="1" spc="500" dirty="0">
                  <a:latin typeface="Lato"/>
                  <a:cs typeface="Lato"/>
                </a:rPr>
                <a:t> </a:t>
              </a:r>
              <a:r>
                <a:rPr sz="950" b="1" spc="-20" dirty="0">
                  <a:latin typeface="Lato"/>
                  <a:cs typeface="Lato"/>
                </a:rPr>
                <a:t>Saver</a:t>
              </a:r>
              <a:endParaRPr sz="950" dirty="0">
                <a:latin typeface="Lato"/>
                <a:cs typeface="Lato"/>
              </a:endParaRPr>
            </a:p>
          </p:txBody>
        </p:sp>
      </p:grpSp>
      <p:grpSp>
        <p:nvGrpSpPr>
          <p:cNvPr id="62" name="Group 61">
            <a:extLst>
              <a:ext uri="{FF2B5EF4-FFF2-40B4-BE49-F238E27FC236}">
                <a16:creationId xmlns:a16="http://schemas.microsoft.com/office/drawing/2014/main" id="{18765E7B-618A-A7C1-3D61-FCB11B134FF0}"/>
              </a:ext>
            </a:extLst>
          </p:cNvPr>
          <p:cNvGrpSpPr/>
          <p:nvPr/>
        </p:nvGrpSpPr>
        <p:grpSpPr>
          <a:xfrm>
            <a:off x="10893969" y="2860498"/>
            <a:ext cx="655955" cy="677310"/>
            <a:chOff x="10893969" y="2860498"/>
            <a:chExt cx="655955" cy="677310"/>
          </a:xfrm>
        </p:grpSpPr>
        <p:grpSp>
          <p:nvGrpSpPr>
            <p:cNvPr id="34" name="object 56">
              <a:extLst>
                <a:ext uri="{FF2B5EF4-FFF2-40B4-BE49-F238E27FC236}">
                  <a16:creationId xmlns:a16="http://schemas.microsoft.com/office/drawing/2014/main" id="{843C878C-1F39-200A-2230-7E0BA5844EED}"/>
                </a:ext>
              </a:extLst>
            </p:cNvPr>
            <p:cNvGrpSpPr/>
            <p:nvPr/>
          </p:nvGrpSpPr>
          <p:grpSpPr>
            <a:xfrm>
              <a:off x="10893969" y="2881853"/>
              <a:ext cx="655955" cy="655955"/>
              <a:chOff x="8670443" y="3563886"/>
              <a:chExt cx="655955" cy="655955"/>
            </a:xfrm>
          </p:grpSpPr>
          <p:pic>
            <p:nvPicPr>
              <p:cNvPr id="35" name="object 57">
                <a:extLst>
                  <a:ext uri="{FF2B5EF4-FFF2-40B4-BE49-F238E27FC236}">
                    <a16:creationId xmlns:a16="http://schemas.microsoft.com/office/drawing/2014/main" id="{F8441CB5-D382-4BF8-B6BC-59A05F6950A2}"/>
                  </a:ext>
                </a:extLst>
              </p:cNvPr>
              <p:cNvPicPr/>
              <p:nvPr/>
            </p:nvPicPr>
            <p:blipFill>
              <a:blip r:embed="rId5" cstate="print"/>
              <a:stretch>
                <a:fillRect/>
              </a:stretch>
            </p:blipFill>
            <p:spPr>
              <a:xfrm>
                <a:off x="8670443" y="3563886"/>
                <a:ext cx="655368" cy="655370"/>
              </a:xfrm>
              <a:prstGeom prst="rect">
                <a:avLst/>
              </a:prstGeom>
            </p:spPr>
          </p:pic>
          <p:pic>
            <p:nvPicPr>
              <p:cNvPr id="36" name="object 58">
                <a:extLst>
                  <a:ext uri="{FF2B5EF4-FFF2-40B4-BE49-F238E27FC236}">
                    <a16:creationId xmlns:a16="http://schemas.microsoft.com/office/drawing/2014/main" id="{75F03EB8-19E6-65F9-1947-496B54D5ED22}"/>
                  </a:ext>
                </a:extLst>
              </p:cNvPr>
              <p:cNvPicPr/>
              <p:nvPr/>
            </p:nvPicPr>
            <p:blipFill>
              <a:blip r:embed="rId6" cstate="print"/>
              <a:stretch>
                <a:fillRect/>
              </a:stretch>
            </p:blipFill>
            <p:spPr>
              <a:xfrm>
                <a:off x="8844673" y="3948925"/>
                <a:ext cx="330631" cy="251460"/>
              </a:xfrm>
              <a:prstGeom prst="rect">
                <a:avLst/>
              </a:prstGeom>
            </p:spPr>
          </p:pic>
        </p:grpSp>
        <p:sp>
          <p:nvSpPr>
            <p:cNvPr id="37" name="object 59">
              <a:extLst>
                <a:ext uri="{FF2B5EF4-FFF2-40B4-BE49-F238E27FC236}">
                  <a16:creationId xmlns:a16="http://schemas.microsoft.com/office/drawing/2014/main" id="{696DDF85-4A41-59DE-3E21-589ECF1E77D4}"/>
                </a:ext>
              </a:extLst>
            </p:cNvPr>
            <p:cNvSpPr txBox="1"/>
            <p:nvPr/>
          </p:nvSpPr>
          <p:spPr>
            <a:xfrm>
              <a:off x="10990950" y="2860498"/>
              <a:ext cx="469900" cy="421910"/>
            </a:xfrm>
            <a:prstGeom prst="rect">
              <a:avLst/>
            </a:prstGeom>
          </p:spPr>
          <p:txBody>
            <a:bodyPr vert="horz" wrap="square" lIns="0" tIns="36830" rIns="0" bIns="0" rtlCol="0">
              <a:spAutoFit/>
            </a:bodyPr>
            <a:lstStyle/>
            <a:p>
              <a:pPr marL="12700" marR="5080" algn="ctr">
                <a:lnSpc>
                  <a:spcPts val="950"/>
                </a:lnSpc>
                <a:spcBef>
                  <a:spcPts val="290"/>
                </a:spcBef>
              </a:pPr>
              <a:r>
                <a:rPr sz="950" b="1" spc="-20" dirty="0">
                  <a:solidFill>
                    <a:srgbClr val="FFFFFF"/>
                  </a:solidFill>
                  <a:latin typeface="Lato"/>
                  <a:cs typeface="Lato"/>
                </a:rPr>
                <a:t>Gold</a:t>
              </a:r>
              <a:r>
                <a:rPr sz="950" b="1" spc="500" dirty="0">
                  <a:solidFill>
                    <a:srgbClr val="FFFFFF"/>
                  </a:solidFill>
                  <a:latin typeface="Lato"/>
                  <a:cs typeface="Lato"/>
                </a:rPr>
                <a:t> </a:t>
              </a:r>
              <a:r>
                <a:rPr sz="950" b="1" spc="-10" dirty="0">
                  <a:solidFill>
                    <a:srgbClr val="FFFFFF"/>
                  </a:solidFill>
                  <a:latin typeface="Lato"/>
                  <a:cs typeface="Lato"/>
                </a:rPr>
                <a:t>Ascend/</a:t>
              </a:r>
              <a:r>
                <a:rPr sz="950" b="1" spc="500" dirty="0">
                  <a:solidFill>
                    <a:srgbClr val="FFFFFF"/>
                  </a:solidFill>
                  <a:latin typeface="Lato"/>
                  <a:cs typeface="Lato"/>
                </a:rPr>
                <a:t> </a:t>
              </a:r>
              <a:r>
                <a:rPr sz="950" b="1" spc="-25" dirty="0">
                  <a:solidFill>
                    <a:srgbClr val="FFFFFF"/>
                  </a:solidFill>
                  <a:latin typeface="Lato"/>
                  <a:cs typeface="Lato"/>
                </a:rPr>
                <a:t>EDO</a:t>
              </a:r>
              <a:endParaRPr sz="950" dirty="0">
                <a:latin typeface="Lato"/>
                <a:cs typeface="Lato"/>
              </a:endParaRPr>
            </a:p>
          </p:txBody>
        </p:sp>
      </p:grpSp>
      <p:grpSp>
        <p:nvGrpSpPr>
          <p:cNvPr id="60" name="Group 59">
            <a:extLst>
              <a:ext uri="{FF2B5EF4-FFF2-40B4-BE49-F238E27FC236}">
                <a16:creationId xmlns:a16="http://schemas.microsoft.com/office/drawing/2014/main" id="{EA87E60B-2DED-E982-3B6F-CA0C4576BCA3}"/>
              </a:ext>
            </a:extLst>
          </p:cNvPr>
          <p:cNvGrpSpPr/>
          <p:nvPr/>
        </p:nvGrpSpPr>
        <p:grpSpPr>
          <a:xfrm>
            <a:off x="9074923" y="2876781"/>
            <a:ext cx="655955" cy="655955"/>
            <a:chOff x="9074923" y="2876781"/>
            <a:chExt cx="655955" cy="655955"/>
          </a:xfrm>
        </p:grpSpPr>
        <p:grpSp>
          <p:nvGrpSpPr>
            <p:cNvPr id="46" name="object 68">
              <a:extLst>
                <a:ext uri="{FF2B5EF4-FFF2-40B4-BE49-F238E27FC236}">
                  <a16:creationId xmlns:a16="http://schemas.microsoft.com/office/drawing/2014/main" id="{9153272C-E0C4-0F91-6BED-530EFA7CDDFC}"/>
                </a:ext>
              </a:extLst>
            </p:cNvPr>
            <p:cNvGrpSpPr/>
            <p:nvPr/>
          </p:nvGrpSpPr>
          <p:grpSpPr>
            <a:xfrm>
              <a:off x="9074923" y="2876781"/>
              <a:ext cx="655955" cy="655955"/>
              <a:chOff x="8670442" y="4285627"/>
              <a:chExt cx="655955" cy="655955"/>
            </a:xfrm>
          </p:grpSpPr>
          <p:pic>
            <p:nvPicPr>
              <p:cNvPr id="47" name="object 69">
                <a:extLst>
                  <a:ext uri="{FF2B5EF4-FFF2-40B4-BE49-F238E27FC236}">
                    <a16:creationId xmlns:a16="http://schemas.microsoft.com/office/drawing/2014/main" id="{F4621FE7-1148-0C0E-A647-0F5D78AAB1EB}"/>
                  </a:ext>
                </a:extLst>
              </p:cNvPr>
              <p:cNvPicPr/>
              <p:nvPr/>
            </p:nvPicPr>
            <p:blipFill>
              <a:blip r:embed="rId7" cstate="print"/>
              <a:stretch>
                <a:fillRect/>
              </a:stretch>
            </p:blipFill>
            <p:spPr>
              <a:xfrm>
                <a:off x="8670442" y="4285627"/>
                <a:ext cx="655375" cy="655370"/>
              </a:xfrm>
              <a:prstGeom prst="rect">
                <a:avLst/>
              </a:prstGeom>
            </p:spPr>
          </p:pic>
          <p:pic>
            <p:nvPicPr>
              <p:cNvPr id="48" name="object 70">
                <a:extLst>
                  <a:ext uri="{FF2B5EF4-FFF2-40B4-BE49-F238E27FC236}">
                    <a16:creationId xmlns:a16="http://schemas.microsoft.com/office/drawing/2014/main" id="{DC286290-55FC-F143-CC85-7D60B6A0ED5D}"/>
                  </a:ext>
                </a:extLst>
              </p:cNvPr>
              <p:cNvPicPr/>
              <p:nvPr/>
            </p:nvPicPr>
            <p:blipFill>
              <a:blip r:embed="rId4" cstate="print"/>
              <a:stretch>
                <a:fillRect/>
              </a:stretch>
            </p:blipFill>
            <p:spPr>
              <a:xfrm>
                <a:off x="8802916" y="4704797"/>
                <a:ext cx="332612" cy="194310"/>
              </a:xfrm>
              <a:prstGeom prst="rect">
                <a:avLst/>
              </a:prstGeom>
            </p:spPr>
          </p:pic>
        </p:grpSp>
        <p:sp>
          <p:nvSpPr>
            <p:cNvPr id="49" name="object 71">
              <a:extLst>
                <a:ext uri="{FF2B5EF4-FFF2-40B4-BE49-F238E27FC236}">
                  <a16:creationId xmlns:a16="http://schemas.microsoft.com/office/drawing/2014/main" id="{F063836F-BDEA-EDE2-79EE-32B57A5D9D86}"/>
                </a:ext>
              </a:extLst>
            </p:cNvPr>
            <p:cNvSpPr txBox="1"/>
            <p:nvPr/>
          </p:nvSpPr>
          <p:spPr>
            <a:xfrm>
              <a:off x="9210144" y="2905689"/>
              <a:ext cx="396240" cy="314960"/>
            </a:xfrm>
            <a:prstGeom prst="rect">
              <a:avLst/>
            </a:prstGeom>
          </p:spPr>
          <p:txBody>
            <a:bodyPr vert="horz" wrap="square" lIns="0" tIns="12700" rIns="0" bIns="0" rtlCol="0">
              <a:spAutoFit/>
            </a:bodyPr>
            <a:lstStyle/>
            <a:p>
              <a:pPr marL="66040" marR="5080" indent="-53975">
                <a:lnSpc>
                  <a:spcPct val="100000"/>
                </a:lnSpc>
                <a:spcBef>
                  <a:spcPts val="100"/>
                </a:spcBef>
              </a:pPr>
              <a:r>
                <a:rPr sz="950" b="1" spc="-10" dirty="0">
                  <a:latin typeface="Lato"/>
                  <a:cs typeface="Lato"/>
                </a:rPr>
                <a:t>Access</a:t>
              </a:r>
              <a:r>
                <a:rPr sz="950" b="1" spc="500" dirty="0">
                  <a:latin typeface="Lato"/>
                  <a:cs typeface="Lato"/>
                </a:rPr>
                <a:t> </a:t>
              </a:r>
              <a:r>
                <a:rPr sz="950" b="1" spc="-20" dirty="0">
                  <a:latin typeface="Lato"/>
                  <a:cs typeface="Lato"/>
                </a:rPr>
                <a:t>Core</a:t>
              </a:r>
              <a:endParaRPr sz="950" dirty="0">
                <a:latin typeface="Lato"/>
                <a:cs typeface="Lato"/>
              </a:endParaRPr>
            </a:p>
          </p:txBody>
        </p:sp>
      </p:grpSp>
      <p:grpSp>
        <p:nvGrpSpPr>
          <p:cNvPr id="50" name="object 52">
            <a:extLst>
              <a:ext uri="{FF2B5EF4-FFF2-40B4-BE49-F238E27FC236}">
                <a16:creationId xmlns:a16="http://schemas.microsoft.com/office/drawing/2014/main" id="{631DD550-C0FE-8A8C-5895-773712E7F0CF}"/>
              </a:ext>
            </a:extLst>
          </p:cNvPr>
          <p:cNvGrpSpPr/>
          <p:nvPr/>
        </p:nvGrpSpPr>
        <p:grpSpPr>
          <a:xfrm>
            <a:off x="9580125" y="5205698"/>
            <a:ext cx="655955" cy="655955"/>
            <a:chOff x="8670442" y="5005654"/>
            <a:chExt cx="655955" cy="655955"/>
          </a:xfrm>
        </p:grpSpPr>
        <p:pic>
          <p:nvPicPr>
            <p:cNvPr id="51" name="object 53">
              <a:extLst>
                <a:ext uri="{FF2B5EF4-FFF2-40B4-BE49-F238E27FC236}">
                  <a16:creationId xmlns:a16="http://schemas.microsoft.com/office/drawing/2014/main" id="{AC73C93A-5B7A-DDF3-BBAB-4A9C655533A2}"/>
                </a:ext>
              </a:extLst>
            </p:cNvPr>
            <p:cNvPicPr/>
            <p:nvPr/>
          </p:nvPicPr>
          <p:blipFill>
            <a:blip r:embed="rId3" cstate="print"/>
            <a:stretch>
              <a:fillRect/>
            </a:stretch>
          </p:blipFill>
          <p:spPr>
            <a:xfrm>
              <a:off x="8670442" y="5005654"/>
              <a:ext cx="655375" cy="655373"/>
            </a:xfrm>
            <a:prstGeom prst="rect">
              <a:avLst/>
            </a:prstGeom>
          </p:spPr>
        </p:pic>
        <p:pic>
          <p:nvPicPr>
            <p:cNvPr id="52" name="object 54">
              <a:extLst>
                <a:ext uri="{FF2B5EF4-FFF2-40B4-BE49-F238E27FC236}">
                  <a16:creationId xmlns:a16="http://schemas.microsoft.com/office/drawing/2014/main" id="{D19BEF0F-19CC-3D31-03AD-604139F06E54}"/>
                </a:ext>
              </a:extLst>
            </p:cNvPr>
            <p:cNvPicPr/>
            <p:nvPr/>
          </p:nvPicPr>
          <p:blipFill>
            <a:blip r:embed="rId4" cstate="print"/>
            <a:stretch>
              <a:fillRect/>
            </a:stretch>
          </p:blipFill>
          <p:spPr>
            <a:xfrm>
              <a:off x="8802916" y="5424831"/>
              <a:ext cx="332612" cy="194309"/>
            </a:xfrm>
            <a:prstGeom prst="rect">
              <a:avLst/>
            </a:prstGeom>
          </p:spPr>
        </p:pic>
      </p:grpSp>
      <p:sp>
        <p:nvSpPr>
          <p:cNvPr id="53" name="object 55">
            <a:extLst>
              <a:ext uri="{FF2B5EF4-FFF2-40B4-BE49-F238E27FC236}">
                <a16:creationId xmlns:a16="http://schemas.microsoft.com/office/drawing/2014/main" id="{2AE26A13-2E3A-289A-8A95-CDC310AE13AF}"/>
              </a:ext>
            </a:extLst>
          </p:cNvPr>
          <p:cNvSpPr txBox="1"/>
          <p:nvPr/>
        </p:nvSpPr>
        <p:spPr>
          <a:xfrm>
            <a:off x="9715346" y="5234608"/>
            <a:ext cx="396240" cy="314960"/>
          </a:xfrm>
          <a:prstGeom prst="rect">
            <a:avLst/>
          </a:prstGeom>
        </p:spPr>
        <p:txBody>
          <a:bodyPr vert="horz" wrap="square" lIns="0" tIns="12700" rIns="0" bIns="0" rtlCol="0">
            <a:spAutoFit/>
          </a:bodyPr>
          <a:lstStyle/>
          <a:p>
            <a:pPr marL="46990" marR="5080" indent="-34925">
              <a:lnSpc>
                <a:spcPct val="100000"/>
              </a:lnSpc>
              <a:spcBef>
                <a:spcPts val="100"/>
              </a:spcBef>
            </a:pPr>
            <a:r>
              <a:rPr sz="950" b="1" spc="-10" dirty="0">
                <a:latin typeface="Lato"/>
                <a:cs typeface="Lato"/>
              </a:rPr>
              <a:t>Access</a:t>
            </a:r>
            <a:r>
              <a:rPr sz="950" b="1" spc="500" dirty="0">
                <a:latin typeface="Lato"/>
                <a:cs typeface="Lato"/>
              </a:rPr>
              <a:t> </a:t>
            </a:r>
            <a:r>
              <a:rPr sz="950" b="1" spc="-20" dirty="0">
                <a:latin typeface="Lato"/>
                <a:cs typeface="Lato"/>
              </a:rPr>
              <a:t>Saver</a:t>
            </a:r>
            <a:endParaRPr sz="950" dirty="0">
              <a:latin typeface="Lato"/>
              <a:cs typeface="Lato"/>
            </a:endParaRPr>
          </a:p>
        </p:txBody>
      </p:sp>
      <p:grpSp>
        <p:nvGrpSpPr>
          <p:cNvPr id="54" name="object 56">
            <a:extLst>
              <a:ext uri="{FF2B5EF4-FFF2-40B4-BE49-F238E27FC236}">
                <a16:creationId xmlns:a16="http://schemas.microsoft.com/office/drawing/2014/main" id="{BE077167-99FC-F7DF-23BF-217D8857B875}"/>
              </a:ext>
            </a:extLst>
          </p:cNvPr>
          <p:cNvGrpSpPr/>
          <p:nvPr/>
        </p:nvGrpSpPr>
        <p:grpSpPr>
          <a:xfrm>
            <a:off x="10481627" y="5211355"/>
            <a:ext cx="655955" cy="655955"/>
            <a:chOff x="8670443" y="3563886"/>
            <a:chExt cx="655955" cy="655955"/>
          </a:xfrm>
        </p:grpSpPr>
        <p:pic>
          <p:nvPicPr>
            <p:cNvPr id="55" name="object 57">
              <a:extLst>
                <a:ext uri="{FF2B5EF4-FFF2-40B4-BE49-F238E27FC236}">
                  <a16:creationId xmlns:a16="http://schemas.microsoft.com/office/drawing/2014/main" id="{85DEDF78-C59D-C226-0AE2-B94884CBA9A2}"/>
                </a:ext>
              </a:extLst>
            </p:cNvPr>
            <p:cNvPicPr/>
            <p:nvPr/>
          </p:nvPicPr>
          <p:blipFill>
            <a:blip r:embed="rId5" cstate="print"/>
            <a:stretch>
              <a:fillRect/>
            </a:stretch>
          </p:blipFill>
          <p:spPr>
            <a:xfrm>
              <a:off x="8670443" y="3563886"/>
              <a:ext cx="655368" cy="655370"/>
            </a:xfrm>
            <a:prstGeom prst="rect">
              <a:avLst/>
            </a:prstGeom>
          </p:spPr>
        </p:pic>
        <p:pic>
          <p:nvPicPr>
            <p:cNvPr id="56" name="object 58">
              <a:extLst>
                <a:ext uri="{FF2B5EF4-FFF2-40B4-BE49-F238E27FC236}">
                  <a16:creationId xmlns:a16="http://schemas.microsoft.com/office/drawing/2014/main" id="{BB2C79BC-1DFD-BC1B-A051-56B4746D865A}"/>
                </a:ext>
              </a:extLst>
            </p:cNvPr>
            <p:cNvPicPr/>
            <p:nvPr/>
          </p:nvPicPr>
          <p:blipFill>
            <a:blip r:embed="rId6" cstate="print"/>
            <a:stretch>
              <a:fillRect/>
            </a:stretch>
          </p:blipFill>
          <p:spPr>
            <a:xfrm>
              <a:off x="8844673" y="3948925"/>
              <a:ext cx="330631" cy="251460"/>
            </a:xfrm>
            <a:prstGeom prst="rect">
              <a:avLst/>
            </a:prstGeom>
          </p:spPr>
        </p:pic>
      </p:grpSp>
      <p:sp>
        <p:nvSpPr>
          <p:cNvPr id="57" name="object 59">
            <a:extLst>
              <a:ext uri="{FF2B5EF4-FFF2-40B4-BE49-F238E27FC236}">
                <a16:creationId xmlns:a16="http://schemas.microsoft.com/office/drawing/2014/main" id="{DB5912B6-0559-BA52-D245-055069C49ADA}"/>
              </a:ext>
            </a:extLst>
          </p:cNvPr>
          <p:cNvSpPr txBox="1"/>
          <p:nvPr/>
        </p:nvSpPr>
        <p:spPr>
          <a:xfrm>
            <a:off x="10578608" y="5190000"/>
            <a:ext cx="469900" cy="421910"/>
          </a:xfrm>
          <a:prstGeom prst="rect">
            <a:avLst/>
          </a:prstGeom>
        </p:spPr>
        <p:txBody>
          <a:bodyPr vert="horz" wrap="square" lIns="0" tIns="36830" rIns="0" bIns="0" rtlCol="0">
            <a:spAutoFit/>
          </a:bodyPr>
          <a:lstStyle/>
          <a:p>
            <a:pPr marL="12700" marR="5080" algn="ctr">
              <a:lnSpc>
                <a:spcPts val="950"/>
              </a:lnSpc>
              <a:spcBef>
                <a:spcPts val="290"/>
              </a:spcBef>
            </a:pPr>
            <a:r>
              <a:rPr sz="950" b="1" spc="-20" dirty="0">
                <a:solidFill>
                  <a:srgbClr val="FFFFFF"/>
                </a:solidFill>
                <a:latin typeface="Lato"/>
                <a:cs typeface="Lato"/>
              </a:rPr>
              <a:t>Gold</a:t>
            </a:r>
            <a:r>
              <a:rPr sz="950" b="1" spc="500" dirty="0">
                <a:solidFill>
                  <a:srgbClr val="FFFFFF"/>
                </a:solidFill>
                <a:latin typeface="Lato"/>
                <a:cs typeface="Lato"/>
              </a:rPr>
              <a:t> </a:t>
            </a:r>
            <a:r>
              <a:rPr sz="950" b="1" spc="-10" dirty="0">
                <a:solidFill>
                  <a:srgbClr val="FFFFFF"/>
                </a:solidFill>
                <a:latin typeface="Lato"/>
                <a:cs typeface="Lato"/>
              </a:rPr>
              <a:t>Ascend/</a:t>
            </a:r>
            <a:r>
              <a:rPr sz="950" b="1" spc="500" dirty="0">
                <a:solidFill>
                  <a:srgbClr val="FFFFFF"/>
                </a:solidFill>
                <a:latin typeface="Lato"/>
                <a:cs typeface="Lato"/>
              </a:rPr>
              <a:t> </a:t>
            </a:r>
            <a:r>
              <a:rPr sz="950" b="1" spc="-25" dirty="0">
                <a:solidFill>
                  <a:srgbClr val="FFFFFF"/>
                </a:solidFill>
                <a:latin typeface="Lato"/>
                <a:cs typeface="Lato"/>
              </a:rPr>
              <a:t>EDO</a:t>
            </a:r>
            <a:endParaRPr sz="950" dirty="0">
              <a:latin typeface="Lato"/>
              <a:cs typeface="Lato"/>
            </a:endParaRPr>
          </a:p>
        </p:txBody>
      </p:sp>
      <p:sp>
        <p:nvSpPr>
          <p:cNvPr id="58" name="object 35">
            <a:extLst>
              <a:ext uri="{FF2B5EF4-FFF2-40B4-BE49-F238E27FC236}">
                <a16:creationId xmlns:a16="http://schemas.microsoft.com/office/drawing/2014/main" id="{FCE90A9F-36AD-87B2-8F7B-C82BFAF54FCD}"/>
              </a:ext>
            </a:extLst>
          </p:cNvPr>
          <p:cNvSpPr txBox="1"/>
          <p:nvPr/>
        </p:nvSpPr>
        <p:spPr>
          <a:xfrm>
            <a:off x="9450736" y="2484769"/>
            <a:ext cx="1796414" cy="208279"/>
          </a:xfrm>
          <a:prstGeom prst="rect">
            <a:avLst/>
          </a:prstGeom>
        </p:spPr>
        <p:txBody>
          <a:bodyPr vert="horz" wrap="square" lIns="0" tIns="12700" rIns="0" bIns="0" rtlCol="0">
            <a:spAutoFit/>
          </a:bodyPr>
          <a:lstStyle/>
          <a:p>
            <a:pPr marL="12700">
              <a:lnSpc>
                <a:spcPct val="100000"/>
              </a:lnSpc>
              <a:spcBef>
                <a:spcPts val="100"/>
              </a:spcBef>
            </a:pPr>
            <a:r>
              <a:rPr sz="1200" b="1" dirty="0">
                <a:latin typeface="Lato"/>
                <a:cs typeface="Lato"/>
              </a:rPr>
              <a:t>BEST</a:t>
            </a:r>
            <a:r>
              <a:rPr sz="1200" b="1" spc="-30" dirty="0">
                <a:latin typeface="Lato"/>
                <a:cs typeface="Lato"/>
              </a:rPr>
              <a:t> </a:t>
            </a:r>
            <a:r>
              <a:rPr sz="1200" b="1" spc="-10" dirty="0">
                <a:latin typeface="Lato"/>
                <a:cs typeface="Lato"/>
              </a:rPr>
              <a:t>PERFORMERS</a:t>
            </a:r>
            <a:r>
              <a:rPr sz="1200" b="1" spc="-30" dirty="0">
                <a:latin typeface="Lato"/>
                <a:cs typeface="Lato"/>
              </a:rPr>
              <a:t> </a:t>
            </a:r>
            <a:r>
              <a:rPr sz="1200" b="1" spc="-20" dirty="0">
                <a:latin typeface="Lato"/>
                <a:cs typeface="Lato"/>
              </a:rPr>
              <a:t>2024</a:t>
            </a:r>
            <a:endParaRPr sz="1200" dirty="0">
              <a:latin typeface="Lato"/>
              <a:cs typeface="Lato"/>
            </a:endParaRPr>
          </a:p>
        </p:txBody>
      </p:sp>
      <p:sp>
        <p:nvSpPr>
          <p:cNvPr id="59" name="object 36">
            <a:extLst>
              <a:ext uri="{FF2B5EF4-FFF2-40B4-BE49-F238E27FC236}">
                <a16:creationId xmlns:a16="http://schemas.microsoft.com/office/drawing/2014/main" id="{3373BE9C-0D3D-09B1-DC33-DC7831BD1532}"/>
              </a:ext>
            </a:extLst>
          </p:cNvPr>
          <p:cNvSpPr txBox="1"/>
          <p:nvPr/>
        </p:nvSpPr>
        <p:spPr>
          <a:xfrm>
            <a:off x="9450736" y="4807883"/>
            <a:ext cx="1814195" cy="208279"/>
          </a:xfrm>
          <a:prstGeom prst="rect">
            <a:avLst/>
          </a:prstGeom>
        </p:spPr>
        <p:txBody>
          <a:bodyPr vert="horz" wrap="square" lIns="0" tIns="12700" rIns="0" bIns="0" rtlCol="0">
            <a:spAutoFit/>
          </a:bodyPr>
          <a:lstStyle/>
          <a:p>
            <a:pPr marL="12700">
              <a:lnSpc>
                <a:spcPct val="100000"/>
              </a:lnSpc>
              <a:spcBef>
                <a:spcPts val="100"/>
              </a:spcBef>
            </a:pPr>
            <a:r>
              <a:rPr sz="1200" b="1" spc="-20" dirty="0">
                <a:latin typeface="Lato"/>
                <a:cs typeface="Lato"/>
              </a:rPr>
              <a:t>FASTEST</a:t>
            </a:r>
            <a:r>
              <a:rPr sz="1200" b="1" spc="-15" dirty="0">
                <a:latin typeface="Lato"/>
                <a:cs typeface="Lato"/>
              </a:rPr>
              <a:t> </a:t>
            </a:r>
            <a:r>
              <a:rPr sz="1200" b="1" dirty="0">
                <a:latin typeface="Lato"/>
                <a:cs typeface="Lato"/>
              </a:rPr>
              <a:t>GROWING</a:t>
            </a:r>
            <a:r>
              <a:rPr sz="1200" b="1" spc="-15" dirty="0">
                <a:latin typeface="Lato"/>
                <a:cs typeface="Lato"/>
              </a:rPr>
              <a:t> </a:t>
            </a:r>
            <a:r>
              <a:rPr sz="1200" b="1" spc="-20" dirty="0">
                <a:latin typeface="Lato"/>
                <a:cs typeface="Lato"/>
              </a:rPr>
              <a:t>2024</a:t>
            </a:r>
            <a:endParaRPr sz="1200" dirty="0">
              <a:latin typeface="Lato"/>
              <a:cs typeface="Lato"/>
            </a:endParaRPr>
          </a:p>
        </p:txBody>
      </p:sp>
    </p:spTree>
    <p:extLst>
      <p:ext uri="{BB962C8B-B14F-4D97-AF65-F5344CB8AC3E}">
        <p14:creationId xmlns:p14="http://schemas.microsoft.com/office/powerpoint/2010/main" val="369966516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DE2C4D3-0008-4BAE-5345-EB189637BBF0}"/>
              </a:ext>
            </a:extLst>
          </p:cNvPr>
          <p:cNvSpPr txBox="1">
            <a:spLocks/>
          </p:cNvSpPr>
          <p:nvPr/>
        </p:nvSpPr>
        <p:spPr>
          <a:xfrm>
            <a:off x="0" y="271473"/>
            <a:ext cx="12192000" cy="103965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3000" b="1" kern="1200">
                <a:solidFill>
                  <a:srgbClr val="7DBF43"/>
                </a:solidFill>
                <a:latin typeface="Lato" panose="020F0502020204030203" pitchFamily="34" charset="77"/>
                <a:ea typeface="+mj-ea"/>
                <a:cs typeface="+mj-cs"/>
              </a:defRPr>
            </a:lvl1pPr>
          </a:lstStyle>
          <a:p>
            <a:r>
              <a:rPr lang="en-ZA" dirty="0"/>
              <a:t>THANK</a:t>
            </a:r>
            <a:r>
              <a:rPr lang="en-ZA" spc="-55" dirty="0"/>
              <a:t> </a:t>
            </a:r>
            <a:r>
              <a:rPr lang="en-ZA" spc="-20" dirty="0"/>
              <a:t>YOU</a:t>
            </a:r>
            <a:r>
              <a:rPr lang="en-ZA" spc="-55" dirty="0"/>
              <a:t> </a:t>
            </a:r>
            <a:r>
              <a:rPr lang="en-ZA" dirty="0"/>
              <a:t>FOR</a:t>
            </a:r>
            <a:r>
              <a:rPr lang="en-ZA" spc="-55" dirty="0"/>
              <a:t> </a:t>
            </a:r>
            <a:r>
              <a:rPr lang="en-ZA" spc="-20" dirty="0"/>
              <a:t>YOUR</a:t>
            </a:r>
            <a:r>
              <a:rPr lang="en-ZA" spc="-55" dirty="0"/>
              <a:t> </a:t>
            </a:r>
            <a:r>
              <a:rPr lang="en-ZA" dirty="0"/>
              <a:t>ONGOING</a:t>
            </a:r>
            <a:r>
              <a:rPr lang="en-ZA" spc="-55" dirty="0"/>
              <a:t> </a:t>
            </a:r>
            <a:r>
              <a:rPr lang="en-ZA" spc="-10" dirty="0"/>
              <a:t>SUPPORT</a:t>
            </a:r>
            <a:endParaRPr lang="en-US" dirty="0"/>
          </a:p>
        </p:txBody>
      </p:sp>
      <p:sp>
        <p:nvSpPr>
          <p:cNvPr id="4" name="Rectangle 3">
            <a:extLst>
              <a:ext uri="{FF2B5EF4-FFF2-40B4-BE49-F238E27FC236}">
                <a16:creationId xmlns:a16="http://schemas.microsoft.com/office/drawing/2014/main" id="{A09AB1F3-F93F-C58F-62C9-EC60A5FF11F2}"/>
              </a:ext>
            </a:extLst>
          </p:cNvPr>
          <p:cNvSpPr/>
          <p:nvPr/>
        </p:nvSpPr>
        <p:spPr>
          <a:xfrm>
            <a:off x="-1" y="5171885"/>
            <a:ext cx="2460171" cy="1686115"/>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Description automatically generated">
            <a:extLst>
              <a:ext uri="{FF2B5EF4-FFF2-40B4-BE49-F238E27FC236}">
                <a16:creationId xmlns:a16="http://schemas.microsoft.com/office/drawing/2014/main" id="{F80AB5F4-3746-6D1E-7992-0EF010337A7B}"/>
              </a:ext>
            </a:extLst>
          </p:cNvPr>
          <p:cNvPicPr>
            <a:picLocks noChangeAspect="1"/>
          </p:cNvPicPr>
          <p:nvPr/>
        </p:nvPicPr>
        <p:blipFill>
          <a:blip r:embed="rId2"/>
          <a:stretch>
            <a:fillRect/>
          </a:stretch>
        </p:blipFill>
        <p:spPr>
          <a:xfrm>
            <a:off x="3402692" y="1762140"/>
            <a:ext cx="4935765" cy="2433447"/>
          </a:xfrm>
          <a:prstGeom prst="rect">
            <a:avLst/>
          </a:prstGeom>
        </p:spPr>
      </p:pic>
      <p:sp>
        <p:nvSpPr>
          <p:cNvPr id="6" name="object 3">
            <a:extLst>
              <a:ext uri="{FF2B5EF4-FFF2-40B4-BE49-F238E27FC236}">
                <a16:creationId xmlns:a16="http://schemas.microsoft.com/office/drawing/2014/main" id="{769A9F8C-24EE-21EE-D778-F9ED80995B1A}"/>
              </a:ext>
            </a:extLst>
          </p:cNvPr>
          <p:cNvSpPr txBox="1"/>
          <p:nvPr/>
        </p:nvSpPr>
        <p:spPr>
          <a:xfrm>
            <a:off x="1282896" y="6448011"/>
            <a:ext cx="9448800" cy="162560"/>
          </a:xfrm>
          <a:prstGeom prst="rect">
            <a:avLst/>
          </a:prstGeom>
        </p:spPr>
        <p:txBody>
          <a:bodyPr vert="horz" wrap="square" lIns="0" tIns="12700" rIns="0" bIns="0" rtlCol="0">
            <a:spAutoFit/>
          </a:bodyPr>
          <a:lstStyle/>
          <a:p>
            <a:pPr marL="12700">
              <a:lnSpc>
                <a:spcPct val="100000"/>
              </a:lnSpc>
              <a:spcBef>
                <a:spcPts val="100"/>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grpSp>
        <p:nvGrpSpPr>
          <p:cNvPr id="7" name="object 24">
            <a:extLst>
              <a:ext uri="{FF2B5EF4-FFF2-40B4-BE49-F238E27FC236}">
                <a16:creationId xmlns:a16="http://schemas.microsoft.com/office/drawing/2014/main" id="{60F76CF7-2BE1-EC28-371C-1034C2AA5F52}"/>
              </a:ext>
            </a:extLst>
          </p:cNvPr>
          <p:cNvGrpSpPr/>
          <p:nvPr/>
        </p:nvGrpSpPr>
        <p:grpSpPr>
          <a:xfrm>
            <a:off x="2775330" y="4846599"/>
            <a:ext cx="1307465" cy="1421130"/>
            <a:chOff x="2775330" y="4846599"/>
            <a:chExt cx="1307465" cy="1421130"/>
          </a:xfrm>
        </p:grpSpPr>
        <p:pic>
          <p:nvPicPr>
            <p:cNvPr id="8" name="object 25">
              <a:extLst>
                <a:ext uri="{FF2B5EF4-FFF2-40B4-BE49-F238E27FC236}">
                  <a16:creationId xmlns:a16="http://schemas.microsoft.com/office/drawing/2014/main" id="{047B6A9D-B920-212F-B2AC-9201DDCAC5B0}"/>
                </a:ext>
              </a:extLst>
            </p:cNvPr>
            <p:cNvPicPr/>
            <p:nvPr/>
          </p:nvPicPr>
          <p:blipFill>
            <a:blip r:embed="rId3" cstate="print"/>
            <a:stretch>
              <a:fillRect/>
            </a:stretch>
          </p:blipFill>
          <p:spPr>
            <a:xfrm>
              <a:off x="2775330" y="4846599"/>
              <a:ext cx="1307083" cy="1420748"/>
            </a:xfrm>
            <a:prstGeom prst="rect">
              <a:avLst/>
            </a:prstGeom>
          </p:spPr>
        </p:pic>
        <p:pic>
          <p:nvPicPr>
            <p:cNvPr id="9" name="object 26">
              <a:extLst>
                <a:ext uri="{FF2B5EF4-FFF2-40B4-BE49-F238E27FC236}">
                  <a16:creationId xmlns:a16="http://schemas.microsoft.com/office/drawing/2014/main" id="{31A01D6A-438A-0D25-1B99-1A5A55AFAA3E}"/>
                </a:ext>
              </a:extLst>
            </p:cNvPr>
            <p:cNvPicPr/>
            <p:nvPr/>
          </p:nvPicPr>
          <p:blipFill>
            <a:blip r:embed="rId4" cstate="print"/>
            <a:stretch>
              <a:fillRect/>
            </a:stretch>
          </p:blipFill>
          <p:spPr>
            <a:xfrm>
              <a:off x="3084918" y="5744402"/>
              <a:ext cx="663384" cy="388619"/>
            </a:xfrm>
            <a:prstGeom prst="rect">
              <a:avLst/>
            </a:prstGeom>
          </p:spPr>
        </p:pic>
      </p:grpSp>
      <p:sp>
        <p:nvSpPr>
          <p:cNvPr id="10" name="object 27">
            <a:extLst>
              <a:ext uri="{FF2B5EF4-FFF2-40B4-BE49-F238E27FC236}">
                <a16:creationId xmlns:a16="http://schemas.microsoft.com/office/drawing/2014/main" id="{20CE305F-4C1A-D3B3-4707-7645D788B923}"/>
              </a:ext>
            </a:extLst>
          </p:cNvPr>
          <p:cNvSpPr txBox="1"/>
          <p:nvPr/>
        </p:nvSpPr>
        <p:spPr>
          <a:xfrm>
            <a:off x="3195309" y="5171885"/>
            <a:ext cx="494030" cy="391160"/>
          </a:xfrm>
          <a:prstGeom prst="rect">
            <a:avLst/>
          </a:prstGeom>
        </p:spPr>
        <p:txBody>
          <a:bodyPr vert="horz" wrap="square" lIns="0" tIns="12700" rIns="0" bIns="0" rtlCol="0">
            <a:spAutoFit/>
          </a:bodyPr>
          <a:lstStyle/>
          <a:p>
            <a:pPr marL="80010" marR="5080" indent="-67945">
              <a:lnSpc>
                <a:spcPct val="100000"/>
              </a:lnSpc>
              <a:spcBef>
                <a:spcPts val="100"/>
              </a:spcBef>
            </a:pPr>
            <a:r>
              <a:rPr sz="1200" b="1" spc="-10" dirty="0">
                <a:latin typeface="Lato"/>
                <a:cs typeface="Lato"/>
              </a:rPr>
              <a:t>Access </a:t>
            </a:r>
            <a:r>
              <a:rPr sz="1200" b="1" spc="-20" dirty="0">
                <a:latin typeface="Lato"/>
                <a:cs typeface="Lato"/>
              </a:rPr>
              <a:t>Core</a:t>
            </a:r>
            <a:endParaRPr sz="1200">
              <a:latin typeface="Lato"/>
              <a:cs typeface="Lato"/>
            </a:endParaRPr>
          </a:p>
        </p:txBody>
      </p:sp>
      <p:grpSp>
        <p:nvGrpSpPr>
          <p:cNvPr id="11" name="object 28">
            <a:extLst>
              <a:ext uri="{FF2B5EF4-FFF2-40B4-BE49-F238E27FC236}">
                <a16:creationId xmlns:a16="http://schemas.microsoft.com/office/drawing/2014/main" id="{FFDFFE19-8348-048D-5B69-7F40FE53ACE2}"/>
              </a:ext>
            </a:extLst>
          </p:cNvPr>
          <p:cNvGrpSpPr/>
          <p:nvPr/>
        </p:nvGrpSpPr>
        <p:grpSpPr>
          <a:xfrm>
            <a:off x="8112607" y="4846599"/>
            <a:ext cx="1307465" cy="1421130"/>
            <a:chOff x="8112607" y="4846599"/>
            <a:chExt cx="1307465" cy="1421130"/>
          </a:xfrm>
        </p:grpSpPr>
        <p:pic>
          <p:nvPicPr>
            <p:cNvPr id="12" name="object 29">
              <a:extLst>
                <a:ext uri="{FF2B5EF4-FFF2-40B4-BE49-F238E27FC236}">
                  <a16:creationId xmlns:a16="http://schemas.microsoft.com/office/drawing/2014/main" id="{ABB46379-0321-8FEB-1B86-36C21A8E8408}"/>
                </a:ext>
              </a:extLst>
            </p:cNvPr>
            <p:cNvPicPr/>
            <p:nvPr/>
          </p:nvPicPr>
          <p:blipFill>
            <a:blip r:embed="rId5" cstate="print"/>
            <a:stretch>
              <a:fillRect/>
            </a:stretch>
          </p:blipFill>
          <p:spPr>
            <a:xfrm>
              <a:off x="8112607" y="4846599"/>
              <a:ext cx="1307083" cy="1420748"/>
            </a:xfrm>
            <a:prstGeom prst="rect">
              <a:avLst/>
            </a:prstGeom>
          </p:spPr>
        </p:pic>
        <p:pic>
          <p:nvPicPr>
            <p:cNvPr id="13" name="object 30">
              <a:extLst>
                <a:ext uri="{FF2B5EF4-FFF2-40B4-BE49-F238E27FC236}">
                  <a16:creationId xmlns:a16="http://schemas.microsoft.com/office/drawing/2014/main" id="{41D9D37C-C10E-5CAE-729C-21AD80080620}"/>
                </a:ext>
              </a:extLst>
            </p:cNvPr>
            <p:cNvPicPr/>
            <p:nvPr/>
          </p:nvPicPr>
          <p:blipFill>
            <a:blip r:embed="rId6" cstate="print"/>
            <a:stretch>
              <a:fillRect/>
            </a:stretch>
          </p:blipFill>
          <p:spPr>
            <a:xfrm>
              <a:off x="8377326" y="5700560"/>
              <a:ext cx="728616" cy="416919"/>
            </a:xfrm>
            <a:prstGeom prst="rect">
              <a:avLst/>
            </a:prstGeom>
          </p:spPr>
        </p:pic>
      </p:grpSp>
      <p:sp>
        <p:nvSpPr>
          <p:cNvPr id="14" name="object 31">
            <a:extLst>
              <a:ext uri="{FF2B5EF4-FFF2-40B4-BE49-F238E27FC236}">
                <a16:creationId xmlns:a16="http://schemas.microsoft.com/office/drawing/2014/main" id="{AAB93BBB-5A65-D335-DAE5-9448DC03FD0D}"/>
              </a:ext>
            </a:extLst>
          </p:cNvPr>
          <p:cNvSpPr txBox="1"/>
          <p:nvPr/>
        </p:nvSpPr>
        <p:spPr>
          <a:xfrm>
            <a:off x="8256051" y="5173014"/>
            <a:ext cx="1030605" cy="391160"/>
          </a:xfrm>
          <a:prstGeom prst="rect">
            <a:avLst/>
          </a:prstGeom>
        </p:spPr>
        <p:txBody>
          <a:bodyPr vert="horz" wrap="square" lIns="0" tIns="12700" rIns="0" bIns="0" rtlCol="0">
            <a:spAutoFit/>
          </a:bodyPr>
          <a:lstStyle/>
          <a:p>
            <a:pPr marL="12700" marR="5080" indent="308610">
              <a:lnSpc>
                <a:spcPct val="100000"/>
              </a:lnSpc>
              <a:spcBef>
                <a:spcPts val="100"/>
              </a:spcBef>
            </a:pPr>
            <a:r>
              <a:rPr sz="1200" b="1" spc="-20" dirty="0">
                <a:latin typeface="Lato"/>
                <a:cs typeface="Lato"/>
              </a:rPr>
              <a:t>Value </a:t>
            </a:r>
            <a:r>
              <a:rPr sz="1200" b="1" spc="-10" dirty="0">
                <a:latin typeface="Lato"/>
                <a:cs typeface="Lato"/>
              </a:rPr>
              <a:t>Platinum/Core</a:t>
            </a:r>
            <a:endParaRPr sz="1200">
              <a:latin typeface="Lato"/>
              <a:cs typeface="Lato"/>
            </a:endParaRPr>
          </a:p>
        </p:txBody>
      </p:sp>
      <p:grpSp>
        <p:nvGrpSpPr>
          <p:cNvPr id="15" name="object 32">
            <a:extLst>
              <a:ext uri="{FF2B5EF4-FFF2-40B4-BE49-F238E27FC236}">
                <a16:creationId xmlns:a16="http://schemas.microsoft.com/office/drawing/2014/main" id="{60234C77-F72D-00ED-DF8E-013F28287E24}"/>
              </a:ext>
            </a:extLst>
          </p:cNvPr>
          <p:cNvGrpSpPr/>
          <p:nvPr/>
        </p:nvGrpSpPr>
        <p:grpSpPr>
          <a:xfrm>
            <a:off x="891394" y="4802022"/>
            <a:ext cx="1372870" cy="1465580"/>
            <a:chOff x="891394" y="4802022"/>
            <a:chExt cx="1372870" cy="1465580"/>
          </a:xfrm>
        </p:grpSpPr>
        <p:pic>
          <p:nvPicPr>
            <p:cNvPr id="16" name="object 33">
              <a:extLst>
                <a:ext uri="{FF2B5EF4-FFF2-40B4-BE49-F238E27FC236}">
                  <a16:creationId xmlns:a16="http://schemas.microsoft.com/office/drawing/2014/main" id="{8C30B682-8111-02C6-B77A-AE4A3D802F19}"/>
                </a:ext>
              </a:extLst>
            </p:cNvPr>
            <p:cNvPicPr/>
            <p:nvPr/>
          </p:nvPicPr>
          <p:blipFill>
            <a:blip r:embed="rId7" cstate="print"/>
            <a:stretch>
              <a:fillRect/>
            </a:stretch>
          </p:blipFill>
          <p:spPr>
            <a:xfrm>
              <a:off x="949032" y="4846916"/>
              <a:ext cx="1307083" cy="1420431"/>
            </a:xfrm>
            <a:prstGeom prst="rect">
              <a:avLst/>
            </a:prstGeom>
          </p:spPr>
        </p:pic>
        <p:sp>
          <p:nvSpPr>
            <p:cNvPr id="17" name="object 34">
              <a:extLst>
                <a:ext uri="{FF2B5EF4-FFF2-40B4-BE49-F238E27FC236}">
                  <a16:creationId xmlns:a16="http://schemas.microsoft.com/office/drawing/2014/main" id="{7E05D383-B6F3-7CDD-935A-87451758AFB8}"/>
                </a:ext>
              </a:extLst>
            </p:cNvPr>
            <p:cNvSpPr/>
            <p:nvPr/>
          </p:nvSpPr>
          <p:spPr>
            <a:xfrm>
              <a:off x="891394" y="4802022"/>
              <a:ext cx="1372870" cy="337185"/>
            </a:xfrm>
            <a:custGeom>
              <a:avLst/>
              <a:gdLst/>
              <a:ahLst/>
              <a:cxnLst/>
              <a:rect l="l" t="t" r="r" b="b"/>
              <a:pathLst>
                <a:path w="1372870" h="337185">
                  <a:moveTo>
                    <a:pt x="1372394" y="0"/>
                  </a:moveTo>
                  <a:lnTo>
                    <a:pt x="0" y="0"/>
                  </a:lnTo>
                  <a:lnTo>
                    <a:pt x="3394" y="14811"/>
                  </a:lnTo>
                  <a:lnTo>
                    <a:pt x="32386" y="77333"/>
                  </a:lnTo>
                  <a:lnTo>
                    <a:pt x="78672" y="135295"/>
                  </a:lnTo>
                  <a:lnTo>
                    <a:pt x="107781" y="162274"/>
                  </a:lnTo>
                  <a:lnTo>
                    <a:pt x="140590" y="187765"/>
                  </a:lnTo>
                  <a:lnTo>
                    <a:pt x="176890" y="211650"/>
                  </a:lnTo>
                  <a:lnTo>
                    <a:pt x="216474" y="233813"/>
                  </a:lnTo>
                  <a:lnTo>
                    <a:pt x="259134" y="254137"/>
                  </a:lnTo>
                  <a:lnTo>
                    <a:pt x="304663" y="272506"/>
                  </a:lnTo>
                  <a:lnTo>
                    <a:pt x="352851" y="288804"/>
                  </a:lnTo>
                  <a:lnTo>
                    <a:pt x="403491" y="302914"/>
                  </a:lnTo>
                  <a:lnTo>
                    <a:pt x="456376" y="314720"/>
                  </a:lnTo>
                  <a:lnTo>
                    <a:pt x="511297" y="324104"/>
                  </a:lnTo>
                  <a:lnTo>
                    <a:pt x="568046" y="330952"/>
                  </a:lnTo>
                  <a:lnTo>
                    <a:pt x="626415" y="335146"/>
                  </a:lnTo>
                  <a:lnTo>
                    <a:pt x="686197" y="336570"/>
                  </a:lnTo>
                  <a:lnTo>
                    <a:pt x="745978" y="335146"/>
                  </a:lnTo>
                  <a:lnTo>
                    <a:pt x="804348" y="330952"/>
                  </a:lnTo>
                  <a:lnTo>
                    <a:pt x="861097" y="324104"/>
                  </a:lnTo>
                  <a:lnTo>
                    <a:pt x="916017" y="314720"/>
                  </a:lnTo>
                  <a:lnTo>
                    <a:pt x="968902" y="302914"/>
                  </a:lnTo>
                  <a:lnTo>
                    <a:pt x="1019542" y="288804"/>
                  </a:lnTo>
                  <a:lnTo>
                    <a:pt x="1067731" y="272506"/>
                  </a:lnTo>
                  <a:lnTo>
                    <a:pt x="1113259" y="254137"/>
                  </a:lnTo>
                  <a:lnTo>
                    <a:pt x="1155919" y="233813"/>
                  </a:lnTo>
                  <a:lnTo>
                    <a:pt x="1195503" y="211650"/>
                  </a:lnTo>
                  <a:lnTo>
                    <a:pt x="1231804" y="187765"/>
                  </a:lnTo>
                  <a:lnTo>
                    <a:pt x="1264612" y="162274"/>
                  </a:lnTo>
                  <a:lnTo>
                    <a:pt x="1293721" y="135295"/>
                  </a:lnTo>
                  <a:lnTo>
                    <a:pt x="1340007" y="77333"/>
                  </a:lnTo>
                  <a:lnTo>
                    <a:pt x="1368999" y="14811"/>
                  </a:lnTo>
                  <a:lnTo>
                    <a:pt x="1372394" y="0"/>
                  </a:lnTo>
                  <a:close/>
                </a:path>
              </a:pathLst>
            </a:custGeom>
            <a:solidFill>
              <a:srgbClr val="FFFFFF"/>
            </a:solidFill>
          </p:spPr>
          <p:txBody>
            <a:bodyPr wrap="square" lIns="0" tIns="0" rIns="0" bIns="0" rtlCol="0"/>
            <a:lstStyle/>
            <a:p>
              <a:endParaRPr/>
            </a:p>
          </p:txBody>
        </p:sp>
      </p:grpSp>
      <p:sp>
        <p:nvSpPr>
          <p:cNvPr id="18" name="object 35">
            <a:extLst>
              <a:ext uri="{FF2B5EF4-FFF2-40B4-BE49-F238E27FC236}">
                <a16:creationId xmlns:a16="http://schemas.microsoft.com/office/drawing/2014/main" id="{BDF0F47C-6FE8-10F1-4973-28D24CEBB31A}"/>
              </a:ext>
            </a:extLst>
          </p:cNvPr>
          <p:cNvSpPr txBox="1"/>
          <p:nvPr/>
        </p:nvSpPr>
        <p:spPr>
          <a:xfrm>
            <a:off x="1275455" y="5171885"/>
            <a:ext cx="635635" cy="391160"/>
          </a:xfrm>
          <a:prstGeom prst="rect">
            <a:avLst/>
          </a:prstGeom>
        </p:spPr>
        <p:txBody>
          <a:bodyPr vert="horz" wrap="square" lIns="0" tIns="12700" rIns="0" bIns="0" rtlCol="0">
            <a:spAutoFit/>
          </a:bodyPr>
          <a:lstStyle/>
          <a:p>
            <a:pPr marL="64769" marR="5080" indent="-52705">
              <a:lnSpc>
                <a:spcPct val="100000"/>
              </a:lnSpc>
              <a:spcBef>
                <a:spcPts val="100"/>
              </a:spcBef>
            </a:pPr>
            <a:r>
              <a:rPr sz="1200" b="1" spc="-10" dirty="0">
                <a:solidFill>
                  <a:srgbClr val="FFFFFF"/>
                </a:solidFill>
                <a:latin typeface="Lato"/>
                <a:cs typeface="Lato"/>
              </a:rPr>
              <a:t>Essential Copper</a:t>
            </a:r>
            <a:endParaRPr sz="1200">
              <a:latin typeface="Lato"/>
              <a:cs typeface="Lato"/>
            </a:endParaRPr>
          </a:p>
        </p:txBody>
      </p:sp>
      <p:pic>
        <p:nvPicPr>
          <p:cNvPr id="19" name="object 36">
            <a:extLst>
              <a:ext uri="{FF2B5EF4-FFF2-40B4-BE49-F238E27FC236}">
                <a16:creationId xmlns:a16="http://schemas.microsoft.com/office/drawing/2014/main" id="{39E74265-CC5A-8667-E737-36819A083BEA}"/>
              </a:ext>
            </a:extLst>
          </p:cNvPr>
          <p:cNvPicPr/>
          <p:nvPr/>
        </p:nvPicPr>
        <p:blipFill>
          <a:blip r:embed="rId8" cstate="print"/>
          <a:stretch>
            <a:fillRect/>
          </a:stretch>
        </p:blipFill>
        <p:spPr>
          <a:xfrm>
            <a:off x="1303502" y="5628043"/>
            <a:ext cx="506933" cy="554812"/>
          </a:xfrm>
          <a:prstGeom prst="rect">
            <a:avLst/>
          </a:prstGeom>
        </p:spPr>
      </p:pic>
      <p:sp>
        <p:nvSpPr>
          <p:cNvPr id="20" name="object 37">
            <a:extLst>
              <a:ext uri="{FF2B5EF4-FFF2-40B4-BE49-F238E27FC236}">
                <a16:creationId xmlns:a16="http://schemas.microsoft.com/office/drawing/2014/main" id="{8A0A5B91-9140-0C4C-AD8F-E037D976977B}"/>
              </a:ext>
            </a:extLst>
          </p:cNvPr>
          <p:cNvSpPr txBox="1"/>
          <p:nvPr/>
        </p:nvSpPr>
        <p:spPr>
          <a:xfrm>
            <a:off x="1058416" y="4633802"/>
            <a:ext cx="1069340" cy="362585"/>
          </a:xfrm>
          <a:prstGeom prst="rect">
            <a:avLst/>
          </a:prstGeom>
        </p:spPr>
        <p:txBody>
          <a:bodyPr vert="horz" wrap="square" lIns="0" tIns="13335" rIns="0" bIns="0" rtlCol="0">
            <a:spAutoFit/>
          </a:bodyPr>
          <a:lstStyle/>
          <a:p>
            <a:pPr marL="12700" marR="5080" indent="180340">
              <a:lnSpc>
                <a:spcPct val="100000"/>
              </a:lnSpc>
              <a:spcBef>
                <a:spcPts val="105"/>
              </a:spcBef>
            </a:pPr>
            <a:r>
              <a:rPr sz="1100" b="1" spc="-10" dirty="0">
                <a:latin typeface="Lato"/>
                <a:cs typeface="Lato"/>
              </a:rPr>
              <a:t>Traditional </a:t>
            </a:r>
            <a:r>
              <a:rPr sz="1100" b="1" dirty="0">
                <a:latin typeface="Lato"/>
                <a:cs typeface="Lato"/>
              </a:rPr>
              <a:t>Fully</a:t>
            </a:r>
            <a:r>
              <a:rPr sz="1100" b="1" spc="-45" dirty="0">
                <a:latin typeface="Lato"/>
                <a:cs typeface="Lato"/>
              </a:rPr>
              <a:t> </a:t>
            </a:r>
            <a:r>
              <a:rPr sz="1100" b="1" spc="-10" dirty="0">
                <a:latin typeface="Lato"/>
                <a:cs typeface="Lato"/>
              </a:rPr>
              <a:t>Networked</a:t>
            </a:r>
            <a:endParaRPr sz="1100">
              <a:latin typeface="Lato"/>
              <a:cs typeface="Lato"/>
            </a:endParaRPr>
          </a:p>
        </p:txBody>
      </p:sp>
      <p:grpSp>
        <p:nvGrpSpPr>
          <p:cNvPr id="21" name="object 38">
            <a:extLst>
              <a:ext uri="{FF2B5EF4-FFF2-40B4-BE49-F238E27FC236}">
                <a16:creationId xmlns:a16="http://schemas.microsoft.com/office/drawing/2014/main" id="{0FEF357B-1605-91FA-272E-A2A960BB49D7}"/>
              </a:ext>
            </a:extLst>
          </p:cNvPr>
          <p:cNvGrpSpPr/>
          <p:nvPr/>
        </p:nvGrpSpPr>
        <p:grpSpPr>
          <a:xfrm>
            <a:off x="4567659" y="4846592"/>
            <a:ext cx="1307465" cy="1421130"/>
            <a:chOff x="4567659" y="4846592"/>
            <a:chExt cx="1307465" cy="1421130"/>
          </a:xfrm>
        </p:grpSpPr>
        <p:pic>
          <p:nvPicPr>
            <p:cNvPr id="22" name="object 39">
              <a:extLst>
                <a:ext uri="{FF2B5EF4-FFF2-40B4-BE49-F238E27FC236}">
                  <a16:creationId xmlns:a16="http://schemas.microsoft.com/office/drawing/2014/main" id="{C9CD2E6C-C5C9-F866-8D23-9CBD546BD5FB}"/>
                </a:ext>
              </a:extLst>
            </p:cNvPr>
            <p:cNvPicPr/>
            <p:nvPr/>
          </p:nvPicPr>
          <p:blipFill>
            <a:blip r:embed="rId9" cstate="print"/>
            <a:stretch>
              <a:fillRect/>
            </a:stretch>
          </p:blipFill>
          <p:spPr>
            <a:xfrm>
              <a:off x="4567659" y="4846592"/>
              <a:ext cx="1307096" cy="1420755"/>
            </a:xfrm>
            <a:prstGeom prst="rect">
              <a:avLst/>
            </a:prstGeom>
          </p:spPr>
        </p:pic>
        <p:pic>
          <p:nvPicPr>
            <p:cNvPr id="23" name="object 40">
              <a:extLst>
                <a:ext uri="{FF2B5EF4-FFF2-40B4-BE49-F238E27FC236}">
                  <a16:creationId xmlns:a16="http://schemas.microsoft.com/office/drawing/2014/main" id="{CDC53783-0305-DCBC-647A-BB8CEEAD2828}"/>
                </a:ext>
              </a:extLst>
            </p:cNvPr>
            <p:cNvPicPr/>
            <p:nvPr/>
          </p:nvPicPr>
          <p:blipFill>
            <a:blip r:embed="rId10" cstate="print"/>
            <a:stretch>
              <a:fillRect/>
            </a:stretch>
          </p:blipFill>
          <p:spPr>
            <a:xfrm>
              <a:off x="4831867" y="5742492"/>
              <a:ext cx="663397" cy="388620"/>
            </a:xfrm>
            <a:prstGeom prst="rect">
              <a:avLst/>
            </a:prstGeom>
          </p:spPr>
        </p:pic>
      </p:grpSp>
      <p:sp>
        <p:nvSpPr>
          <p:cNvPr id="24" name="object 41">
            <a:extLst>
              <a:ext uri="{FF2B5EF4-FFF2-40B4-BE49-F238E27FC236}">
                <a16:creationId xmlns:a16="http://schemas.microsoft.com/office/drawing/2014/main" id="{DAA59421-8BA0-D498-3110-497747F4B5BB}"/>
              </a:ext>
            </a:extLst>
          </p:cNvPr>
          <p:cNvSpPr txBox="1"/>
          <p:nvPr/>
        </p:nvSpPr>
        <p:spPr>
          <a:xfrm>
            <a:off x="4962775" y="5171885"/>
            <a:ext cx="494030" cy="391160"/>
          </a:xfrm>
          <a:prstGeom prst="rect">
            <a:avLst/>
          </a:prstGeom>
        </p:spPr>
        <p:txBody>
          <a:bodyPr vert="horz" wrap="square" lIns="0" tIns="12700" rIns="0" bIns="0" rtlCol="0">
            <a:spAutoFit/>
          </a:bodyPr>
          <a:lstStyle/>
          <a:p>
            <a:pPr marL="55880" marR="5080" indent="-43815">
              <a:lnSpc>
                <a:spcPct val="100000"/>
              </a:lnSpc>
              <a:spcBef>
                <a:spcPts val="100"/>
              </a:spcBef>
            </a:pPr>
            <a:r>
              <a:rPr sz="1200" b="1" spc="-10" dirty="0">
                <a:latin typeface="Lato"/>
                <a:cs typeface="Lato"/>
              </a:rPr>
              <a:t>Access Saver</a:t>
            </a:r>
            <a:endParaRPr sz="1200">
              <a:latin typeface="Lato"/>
              <a:cs typeface="Lato"/>
            </a:endParaRPr>
          </a:p>
        </p:txBody>
      </p:sp>
      <p:grpSp>
        <p:nvGrpSpPr>
          <p:cNvPr id="25" name="object 42">
            <a:extLst>
              <a:ext uri="{FF2B5EF4-FFF2-40B4-BE49-F238E27FC236}">
                <a16:creationId xmlns:a16="http://schemas.microsoft.com/office/drawing/2014/main" id="{419ED489-905E-FA78-A451-5010F9B7D0B1}"/>
              </a:ext>
            </a:extLst>
          </p:cNvPr>
          <p:cNvGrpSpPr/>
          <p:nvPr/>
        </p:nvGrpSpPr>
        <p:grpSpPr>
          <a:xfrm>
            <a:off x="6336057" y="4846599"/>
            <a:ext cx="1307465" cy="1421130"/>
            <a:chOff x="6336057" y="4846599"/>
            <a:chExt cx="1307465" cy="1421130"/>
          </a:xfrm>
        </p:grpSpPr>
        <p:pic>
          <p:nvPicPr>
            <p:cNvPr id="26" name="object 43">
              <a:extLst>
                <a:ext uri="{FF2B5EF4-FFF2-40B4-BE49-F238E27FC236}">
                  <a16:creationId xmlns:a16="http://schemas.microsoft.com/office/drawing/2014/main" id="{D9DA41B3-2B28-74C4-0920-9320A58CDDF1}"/>
                </a:ext>
              </a:extLst>
            </p:cNvPr>
            <p:cNvPicPr/>
            <p:nvPr/>
          </p:nvPicPr>
          <p:blipFill>
            <a:blip r:embed="rId11" cstate="print"/>
            <a:stretch>
              <a:fillRect/>
            </a:stretch>
          </p:blipFill>
          <p:spPr>
            <a:xfrm>
              <a:off x="6336057" y="4846599"/>
              <a:ext cx="1307092" cy="1420748"/>
            </a:xfrm>
            <a:prstGeom prst="rect">
              <a:avLst/>
            </a:prstGeom>
          </p:spPr>
        </p:pic>
        <p:pic>
          <p:nvPicPr>
            <p:cNvPr id="27" name="object 44">
              <a:extLst>
                <a:ext uri="{FF2B5EF4-FFF2-40B4-BE49-F238E27FC236}">
                  <a16:creationId xmlns:a16="http://schemas.microsoft.com/office/drawing/2014/main" id="{7A406E57-A3DC-12B7-5DC6-D8817AD83F78}"/>
                </a:ext>
              </a:extLst>
            </p:cNvPr>
            <p:cNvPicPr/>
            <p:nvPr/>
          </p:nvPicPr>
          <p:blipFill>
            <a:blip r:embed="rId12" cstate="print"/>
            <a:stretch>
              <a:fillRect/>
            </a:stretch>
          </p:blipFill>
          <p:spPr>
            <a:xfrm>
              <a:off x="6683552" y="5621553"/>
              <a:ext cx="659434" cy="502920"/>
            </a:xfrm>
            <a:prstGeom prst="rect">
              <a:avLst/>
            </a:prstGeom>
          </p:spPr>
        </p:pic>
      </p:grpSp>
      <p:sp>
        <p:nvSpPr>
          <p:cNvPr id="28" name="object 45">
            <a:extLst>
              <a:ext uri="{FF2B5EF4-FFF2-40B4-BE49-F238E27FC236}">
                <a16:creationId xmlns:a16="http://schemas.microsoft.com/office/drawing/2014/main" id="{E89475F8-F273-39E9-1D7A-7C78BB50D2D2}"/>
              </a:ext>
            </a:extLst>
          </p:cNvPr>
          <p:cNvSpPr txBox="1"/>
          <p:nvPr/>
        </p:nvSpPr>
        <p:spPr>
          <a:xfrm>
            <a:off x="6540484" y="5171885"/>
            <a:ext cx="909955" cy="391160"/>
          </a:xfrm>
          <a:prstGeom prst="rect">
            <a:avLst/>
          </a:prstGeom>
        </p:spPr>
        <p:txBody>
          <a:bodyPr vert="horz" wrap="square" lIns="0" tIns="12700" rIns="0" bIns="0" rtlCol="0">
            <a:spAutoFit/>
          </a:bodyPr>
          <a:lstStyle/>
          <a:p>
            <a:pPr marL="12700" marR="5080" indent="279400">
              <a:lnSpc>
                <a:spcPct val="100000"/>
              </a:lnSpc>
              <a:spcBef>
                <a:spcPts val="100"/>
              </a:spcBef>
            </a:pPr>
            <a:r>
              <a:rPr sz="1200" b="1" spc="-20" dirty="0">
                <a:latin typeface="Lato"/>
                <a:cs typeface="Lato"/>
              </a:rPr>
              <a:t>Gold </a:t>
            </a:r>
            <a:r>
              <a:rPr sz="1200" b="1" spc="-10" dirty="0">
                <a:latin typeface="Lato"/>
                <a:cs typeface="Lato"/>
              </a:rPr>
              <a:t>Ascend/EDO</a:t>
            </a:r>
            <a:endParaRPr sz="1200">
              <a:latin typeface="Lato"/>
              <a:cs typeface="Lato"/>
            </a:endParaRPr>
          </a:p>
        </p:txBody>
      </p:sp>
      <p:sp>
        <p:nvSpPr>
          <p:cNvPr id="29" name="object 46">
            <a:extLst>
              <a:ext uri="{FF2B5EF4-FFF2-40B4-BE49-F238E27FC236}">
                <a16:creationId xmlns:a16="http://schemas.microsoft.com/office/drawing/2014/main" id="{FE8728F5-807D-0A64-3CF2-998DA9548445}"/>
              </a:ext>
            </a:extLst>
          </p:cNvPr>
          <p:cNvSpPr/>
          <p:nvPr/>
        </p:nvSpPr>
        <p:spPr>
          <a:xfrm>
            <a:off x="2700487" y="4808816"/>
            <a:ext cx="1372870" cy="337185"/>
          </a:xfrm>
          <a:custGeom>
            <a:avLst/>
            <a:gdLst/>
            <a:ahLst/>
            <a:cxnLst/>
            <a:rect l="l" t="t" r="r" b="b"/>
            <a:pathLst>
              <a:path w="1372870" h="337185">
                <a:moveTo>
                  <a:pt x="1372391" y="0"/>
                </a:moveTo>
                <a:lnTo>
                  <a:pt x="0" y="0"/>
                </a:lnTo>
                <a:lnTo>
                  <a:pt x="3393" y="14806"/>
                </a:lnTo>
                <a:lnTo>
                  <a:pt x="32385" y="77328"/>
                </a:lnTo>
                <a:lnTo>
                  <a:pt x="78671" y="135289"/>
                </a:lnTo>
                <a:lnTo>
                  <a:pt x="107780" y="162269"/>
                </a:lnTo>
                <a:lnTo>
                  <a:pt x="140588" y="187760"/>
                </a:lnTo>
                <a:lnTo>
                  <a:pt x="176889" y="211645"/>
                </a:lnTo>
                <a:lnTo>
                  <a:pt x="216473" y="233808"/>
                </a:lnTo>
                <a:lnTo>
                  <a:pt x="259133" y="254132"/>
                </a:lnTo>
                <a:lnTo>
                  <a:pt x="304662" y="272501"/>
                </a:lnTo>
                <a:lnTo>
                  <a:pt x="352850" y="288799"/>
                </a:lnTo>
                <a:lnTo>
                  <a:pt x="403490" y="302909"/>
                </a:lnTo>
                <a:lnTo>
                  <a:pt x="456375" y="314715"/>
                </a:lnTo>
                <a:lnTo>
                  <a:pt x="511295" y="324099"/>
                </a:lnTo>
                <a:lnTo>
                  <a:pt x="568044" y="330947"/>
                </a:lnTo>
                <a:lnTo>
                  <a:pt x="626414" y="335141"/>
                </a:lnTo>
                <a:lnTo>
                  <a:pt x="686195" y="336565"/>
                </a:lnTo>
                <a:lnTo>
                  <a:pt x="745977" y="335141"/>
                </a:lnTo>
                <a:lnTo>
                  <a:pt x="804347" y="330947"/>
                </a:lnTo>
                <a:lnTo>
                  <a:pt x="861096" y="324099"/>
                </a:lnTo>
                <a:lnTo>
                  <a:pt x="916016" y="314715"/>
                </a:lnTo>
                <a:lnTo>
                  <a:pt x="968901" y="302909"/>
                </a:lnTo>
                <a:lnTo>
                  <a:pt x="1019541" y="288799"/>
                </a:lnTo>
                <a:lnTo>
                  <a:pt x="1067729" y="272501"/>
                </a:lnTo>
                <a:lnTo>
                  <a:pt x="1113258" y="254132"/>
                </a:lnTo>
                <a:lnTo>
                  <a:pt x="1155918" y="233808"/>
                </a:lnTo>
                <a:lnTo>
                  <a:pt x="1195502" y="211645"/>
                </a:lnTo>
                <a:lnTo>
                  <a:pt x="1231803" y="187760"/>
                </a:lnTo>
                <a:lnTo>
                  <a:pt x="1264611" y="162269"/>
                </a:lnTo>
                <a:lnTo>
                  <a:pt x="1293720" y="135289"/>
                </a:lnTo>
                <a:lnTo>
                  <a:pt x="1340006" y="77328"/>
                </a:lnTo>
                <a:lnTo>
                  <a:pt x="1368998" y="14806"/>
                </a:lnTo>
                <a:lnTo>
                  <a:pt x="1372391" y="0"/>
                </a:lnTo>
                <a:close/>
              </a:path>
            </a:pathLst>
          </a:custGeom>
          <a:solidFill>
            <a:srgbClr val="FFFFFF"/>
          </a:solidFill>
        </p:spPr>
        <p:txBody>
          <a:bodyPr wrap="square" lIns="0" tIns="0" rIns="0" bIns="0" rtlCol="0"/>
          <a:lstStyle/>
          <a:p>
            <a:endParaRPr/>
          </a:p>
        </p:txBody>
      </p:sp>
      <p:sp>
        <p:nvSpPr>
          <p:cNvPr id="30" name="object 47">
            <a:extLst>
              <a:ext uri="{FF2B5EF4-FFF2-40B4-BE49-F238E27FC236}">
                <a16:creationId xmlns:a16="http://schemas.microsoft.com/office/drawing/2014/main" id="{B267C14A-4EEE-C463-46B8-24A14583D6F3}"/>
              </a:ext>
            </a:extLst>
          </p:cNvPr>
          <p:cNvSpPr txBox="1"/>
          <p:nvPr/>
        </p:nvSpPr>
        <p:spPr>
          <a:xfrm>
            <a:off x="2997931" y="4676874"/>
            <a:ext cx="861694" cy="194310"/>
          </a:xfrm>
          <a:prstGeom prst="rect">
            <a:avLst/>
          </a:prstGeom>
        </p:spPr>
        <p:txBody>
          <a:bodyPr vert="horz" wrap="square" lIns="0" tIns="13335" rIns="0" bIns="0" rtlCol="0">
            <a:spAutoFit/>
          </a:bodyPr>
          <a:lstStyle/>
          <a:p>
            <a:pPr marL="12700">
              <a:lnSpc>
                <a:spcPct val="100000"/>
              </a:lnSpc>
              <a:spcBef>
                <a:spcPts val="105"/>
              </a:spcBef>
            </a:pPr>
            <a:r>
              <a:rPr sz="1100" b="1" dirty="0">
                <a:latin typeface="Lato"/>
                <a:cs typeface="Lato"/>
              </a:rPr>
              <a:t>Hospital </a:t>
            </a:r>
            <a:r>
              <a:rPr sz="1100" b="1" spc="-20" dirty="0">
                <a:latin typeface="Lato"/>
                <a:cs typeface="Lato"/>
              </a:rPr>
              <a:t>Plan</a:t>
            </a:r>
            <a:endParaRPr sz="1100">
              <a:latin typeface="Lato"/>
              <a:cs typeface="Lato"/>
            </a:endParaRPr>
          </a:p>
        </p:txBody>
      </p:sp>
      <p:sp>
        <p:nvSpPr>
          <p:cNvPr id="31" name="object 48">
            <a:extLst>
              <a:ext uri="{FF2B5EF4-FFF2-40B4-BE49-F238E27FC236}">
                <a16:creationId xmlns:a16="http://schemas.microsoft.com/office/drawing/2014/main" id="{482F41AE-E96D-AE23-BD84-2E9EB73BF183}"/>
              </a:ext>
            </a:extLst>
          </p:cNvPr>
          <p:cNvSpPr/>
          <p:nvPr/>
        </p:nvSpPr>
        <p:spPr>
          <a:xfrm>
            <a:off x="6303841" y="4808816"/>
            <a:ext cx="1372870" cy="337185"/>
          </a:xfrm>
          <a:custGeom>
            <a:avLst/>
            <a:gdLst/>
            <a:ahLst/>
            <a:cxnLst/>
            <a:rect l="l" t="t" r="r" b="b"/>
            <a:pathLst>
              <a:path w="1372870" h="337185">
                <a:moveTo>
                  <a:pt x="1372391" y="0"/>
                </a:moveTo>
                <a:lnTo>
                  <a:pt x="0" y="0"/>
                </a:lnTo>
                <a:lnTo>
                  <a:pt x="3393" y="14806"/>
                </a:lnTo>
                <a:lnTo>
                  <a:pt x="32385" y="77328"/>
                </a:lnTo>
                <a:lnTo>
                  <a:pt x="78671" y="135289"/>
                </a:lnTo>
                <a:lnTo>
                  <a:pt x="107780" y="162269"/>
                </a:lnTo>
                <a:lnTo>
                  <a:pt x="140588" y="187760"/>
                </a:lnTo>
                <a:lnTo>
                  <a:pt x="176889" y="211645"/>
                </a:lnTo>
                <a:lnTo>
                  <a:pt x="216473" y="233808"/>
                </a:lnTo>
                <a:lnTo>
                  <a:pt x="259133" y="254132"/>
                </a:lnTo>
                <a:lnTo>
                  <a:pt x="304662" y="272501"/>
                </a:lnTo>
                <a:lnTo>
                  <a:pt x="352850" y="288799"/>
                </a:lnTo>
                <a:lnTo>
                  <a:pt x="403490" y="302909"/>
                </a:lnTo>
                <a:lnTo>
                  <a:pt x="456375" y="314715"/>
                </a:lnTo>
                <a:lnTo>
                  <a:pt x="511295" y="324099"/>
                </a:lnTo>
                <a:lnTo>
                  <a:pt x="568044" y="330947"/>
                </a:lnTo>
                <a:lnTo>
                  <a:pt x="626414" y="335141"/>
                </a:lnTo>
                <a:lnTo>
                  <a:pt x="686195" y="336565"/>
                </a:lnTo>
                <a:lnTo>
                  <a:pt x="745977" y="335141"/>
                </a:lnTo>
                <a:lnTo>
                  <a:pt x="804347" y="330947"/>
                </a:lnTo>
                <a:lnTo>
                  <a:pt x="861096" y="324099"/>
                </a:lnTo>
                <a:lnTo>
                  <a:pt x="916016" y="314715"/>
                </a:lnTo>
                <a:lnTo>
                  <a:pt x="968901" y="302909"/>
                </a:lnTo>
                <a:lnTo>
                  <a:pt x="1019541" y="288799"/>
                </a:lnTo>
                <a:lnTo>
                  <a:pt x="1067729" y="272501"/>
                </a:lnTo>
                <a:lnTo>
                  <a:pt x="1113258" y="254132"/>
                </a:lnTo>
                <a:lnTo>
                  <a:pt x="1155918" y="233808"/>
                </a:lnTo>
                <a:lnTo>
                  <a:pt x="1195502" y="211645"/>
                </a:lnTo>
                <a:lnTo>
                  <a:pt x="1231803" y="187760"/>
                </a:lnTo>
                <a:lnTo>
                  <a:pt x="1264611" y="162269"/>
                </a:lnTo>
                <a:lnTo>
                  <a:pt x="1293720" y="135289"/>
                </a:lnTo>
                <a:lnTo>
                  <a:pt x="1340006" y="77328"/>
                </a:lnTo>
                <a:lnTo>
                  <a:pt x="1368998" y="14806"/>
                </a:lnTo>
                <a:lnTo>
                  <a:pt x="1372391" y="0"/>
                </a:lnTo>
                <a:close/>
              </a:path>
            </a:pathLst>
          </a:custGeom>
          <a:solidFill>
            <a:srgbClr val="FFFFFF"/>
          </a:solidFill>
        </p:spPr>
        <p:txBody>
          <a:bodyPr wrap="square" lIns="0" tIns="0" rIns="0" bIns="0" rtlCol="0"/>
          <a:lstStyle/>
          <a:p>
            <a:endParaRPr/>
          </a:p>
        </p:txBody>
      </p:sp>
      <p:sp>
        <p:nvSpPr>
          <p:cNvPr id="32" name="object 49">
            <a:extLst>
              <a:ext uri="{FF2B5EF4-FFF2-40B4-BE49-F238E27FC236}">
                <a16:creationId xmlns:a16="http://schemas.microsoft.com/office/drawing/2014/main" id="{6721BD1D-CE00-A06E-9D66-63FF1BC4133C}"/>
              </a:ext>
            </a:extLst>
          </p:cNvPr>
          <p:cNvSpPr/>
          <p:nvPr/>
        </p:nvSpPr>
        <p:spPr>
          <a:xfrm>
            <a:off x="4526574" y="4808816"/>
            <a:ext cx="1372870" cy="337185"/>
          </a:xfrm>
          <a:custGeom>
            <a:avLst/>
            <a:gdLst/>
            <a:ahLst/>
            <a:cxnLst/>
            <a:rect l="l" t="t" r="r" b="b"/>
            <a:pathLst>
              <a:path w="1372870" h="337185">
                <a:moveTo>
                  <a:pt x="1372391" y="0"/>
                </a:moveTo>
                <a:lnTo>
                  <a:pt x="0" y="0"/>
                </a:lnTo>
                <a:lnTo>
                  <a:pt x="3393" y="14806"/>
                </a:lnTo>
                <a:lnTo>
                  <a:pt x="32385" y="77328"/>
                </a:lnTo>
                <a:lnTo>
                  <a:pt x="78671" y="135289"/>
                </a:lnTo>
                <a:lnTo>
                  <a:pt x="107780" y="162269"/>
                </a:lnTo>
                <a:lnTo>
                  <a:pt x="140588" y="187760"/>
                </a:lnTo>
                <a:lnTo>
                  <a:pt x="176889" y="211645"/>
                </a:lnTo>
                <a:lnTo>
                  <a:pt x="216473" y="233808"/>
                </a:lnTo>
                <a:lnTo>
                  <a:pt x="259133" y="254132"/>
                </a:lnTo>
                <a:lnTo>
                  <a:pt x="304662" y="272501"/>
                </a:lnTo>
                <a:lnTo>
                  <a:pt x="352850" y="288799"/>
                </a:lnTo>
                <a:lnTo>
                  <a:pt x="403490" y="302909"/>
                </a:lnTo>
                <a:lnTo>
                  <a:pt x="456375" y="314715"/>
                </a:lnTo>
                <a:lnTo>
                  <a:pt x="511295" y="324099"/>
                </a:lnTo>
                <a:lnTo>
                  <a:pt x="568044" y="330947"/>
                </a:lnTo>
                <a:lnTo>
                  <a:pt x="626414" y="335141"/>
                </a:lnTo>
                <a:lnTo>
                  <a:pt x="686195" y="336565"/>
                </a:lnTo>
                <a:lnTo>
                  <a:pt x="745977" y="335141"/>
                </a:lnTo>
                <a:lnTo>
                  <a:pt x="804347" y="330947"/>
                </a:lnTo>
                <a:lnTo>
                  <a:pt x="861096" y="324099"/>
                </a:lnTo>
                <a:lnTo>
                  <a:pt x="916016" y="314715"/>
                </a:lnTo>
                <a:lnTo>
                  <a:pt x="968901" y="302909"/>
                </a:lnTo>
                <a:lnTo>
                  <a:pt x="1019541" y="288799"/>
                </a:lnTo>
                <a:lnTo>
                  <a:pt x="1067729" y="272501"/>
                </a:lnTo>
                <a:lnTo>
                  <a:pt x="1113258" y="254132"/>
                </a:lnTo>
                <a:lnTo>
                  <a:pt x="1155918" y="233808"/>
                </a:lnTo>
                <a:lnTo>
                  <a:pt x="1195502" y="211645"/>
                </a:lnTo>
                <a:lnTo>
                  <a:pt x="1231803" y="187760"/>
                </a:lnTo>
                <a:lnTo>
                  <a:pt x="1264611" y="162269"/>
                </a:lnTo>
                <a:lnTo>
                  <a:pt x="1293720" y="135289"/>
                </a:lnTo>
                <a:lnTo>
                  <a:pt x="1340006" y="77328"/>
                </a:lnTo>
                <a:lnTo>
                  <a:pt x="1368998" y="14806"/>
                </a:lnTo>
                <a:lnTo>
                  <a:pt x="1372391" y="0"/>
                </a:lnTo>
                <a:close/>
              </a:path>
            </a:pathLst>
          </a:custGeom>
          <a:solidFill>
            <a:srgbClr val="FFFFFF"/>
          </a:solidFill>
        </p:spPr>
        <p:txBody>
          <a:bodyPr wrap="square" lIns="0" tIns="0" rIns="0" bIns="0" rtlCol="0"/>
          <a:lstStyle/>
          <a:p>
            <a:endParaRPr/>
          </a:p>
        </p:txBody>
      </p:sp>
      <p:sp>
        <p:nvSpPr>
          <p:cNvPr id="33" name="object 50">
            <a:extLst>
              <a:ext uri="{FF2B5EF4-FFF2-40B4-BE49-F238E27FC236}">
                <a16:creationId xmlns:a16="http://schemas.microsoft.com/office/drawing/2014/main" id="{14266C87-04BA-FF02-1C0F-5A145E3A0023}"/>
              </a:ext>
            </a:extLst>
          </p:cNvPr>
          <p:cNvSpPr txBox="1"/>
          <p:nvPr/>
        </p:nvSpPr>
        <p:spPr>
          <a:xfrm>
            <a:off x="4696383" y="4676874"/>
            <a:ext cx="1049655" cy="362585"/>
          </a:xfrm>
          <a:prstGeom prst="rect">
            <a:avLst/>
          </a:prstGeom>
        </p:spPr>
        <p:txBody>
          <a:bodyPr vert="horz" wrap="square" lIns="0" tIns="13335" rIns="0" bIns="0" rtlCol="0">
            <a:spAutoFit/>
          </a:bodyPr>
          <a:lstStyle/>
          <a:p>
            <a:pPr marL="12700" marR="5080" indent="228600">
              <a:lnSpc>
                <a:spcPct val="100000"/>
              </a:lnSpc>
              <a:spcBef>
                <a:spcPts val="105"/>
              </a:spcBef>
            </a:pPr>
            <a:r>
              <a:rPr sz="1100" b="1" dirty="0">
                <a:latin typeface="Lato"/>
                <a:cs typeface="Lato"/>
              </a:rPr>
              <a:t>New </a:t>
            </a:r>
            <a:r>
              <a:rPr sz="1100" b="1" spc="-25" dirty="0">
                <a:latin typeface="Lato"/>
                <a:cs typeface="Lato"/>
              </a:rPr>
              <a:t>Age</a:t>
            </a:r>
            <a:r>
              <a:rPr sz="1100" b="1" dirty="0">
                <a:latin typeface="Lato"/>
                <a:cs typeface="Lato"/>
              </a:rPr>
              <a:t> Network</a:t>
            </a:r>
            <a:r>
              <a:rPr sz="1100" b="1" spc="-30" dirty="0">
                <a:latin typeface="Lato"/>
                <a:cs typeface="Lato"/>
              </a:rPr>
              <a:t> </a:t>
            </a:r>
            <a:r>
              <a:rPr sz="1100" b="1" spc="-10" dirty="0">
                <a:latin typeface="Lato"/>
                <a:cs typeface="Lato"/>
              </a:rPr>
              <a:t>Hybrid</a:t>
            </a:r>
            <a:endParaRPr sz="1100">
              <a:latin typeface="Lato"/>
              <a:cs typeface="Lato"/>
            </a:endParaRPr>
          </a:p>
        </p:txBody>
      </p:sp>
      <p:sp>
        <p:nvSpPr>
          <p:cNvPr id="34" name="object 51">
            <a:extLst>
              <a:ext uri="{FF2B5EF4-FFF2-40B4-BE49-F238E27FC236}">
                <a16:creationId xmlns:a16="http://schemas.microsoft.com/office/drawing/2014/main" id="{955B71C1-93AB-AA71-C3BC-3D296447837F}"/>
              </a:ext>
            </a:extLst>
          </p:cNvPr>
          <p:cNvSpPr txBox="1"/>
          <p:nvPr/>
        </p:nvSpPr>
        <p:spPr>
          <a:xfrm>
            <a:off x="6456933" y="4676874"/>
            <a:ext cx="1088390" cy="362585"/>
          </a:xfrm>
          <a:prstGeom prst="rect">
            <a:avLst/>
          </a:prstGeom>
        </p:spPr>
        <p:txBody>
          <a:bodyPr vert="horz" wrap="square" lIns="0" tIns="13335" rIns="0" bIns="0" rtlCol="0">
            <a:spAutoFit/>
          </a:bodyPr>
          <a:lstStyle/>
          <a:p>
            <a:pPr marL="88900" marR="5080" indent="-76835">
              <a:lnSpc>
                <a:spcPct val="100000"/>
              </a:lnSpc>
              <a:spcBef>
                <a:spcPts val="105"/>
              </a:spcBef>
            </a:pPr>
            <a:r>
              <a:rPr sz="1100" b="1" spc="-10" dirty="0">
                <a:latin typeface="Lato"/>
                <a:cs typeface="Lato"/>
              </a:rPr>
              <a:t>Traditional</a:t>
            </a:r>
            <a:r>
              <a:rPr sz="1100" b="1" spc="5" dirty="0">
                <a:latin typeface="Lato"/>
                <a:cs typeface="Lato"/>
              </a:rPr>
              <a:t> </a:t>
            </a:r>
            <a:r>
              <a:rPr sz="1100" b="1" spc="-10" dirty="0">
                <a:latin typeface="Lato"/>
                <a:cs typeface="Lato"/>
              </a:rPr>
              <a:t>(Risk) EDO-Network</a:t>
            </a:r>
            <a:endParaRPr sz="1100">
              <a:latin typeface="Lato"/>
              <a:cs typeface="Lato"/>
            </a:endParaRPr>
          </a:p>
        </p:txBody>
      </p:sp>
      <p:sp>
        <p:nvSpPr>
          <p:cNvPr id="35" name="object 52">
            <a:extLst>
              <a:ext uri="{FF2B5EF4-FFF2-40B4-BE49-F238E27FC236}">
                <a16:creationId xmlns:a16="http://schemas.microsoft.com/office/drawing/2014/main" id="{A7BFAB10-37D3-986B-32CD-45C83436D01F}"/>
              </a:ext>
            </a:extLst>
          </p:cNvPr>
          <p:cNvSpPr/>
          <p:nvPr/>
        </p:nvSpPr>
        <p:spPr>
          <a:xfrm>
            <a:off x="8054997" y="4808816"/>
            <a:ext cx="1372870" cy="337185"/>
          </a:xfrm>
          <a:custGeom>
            <a:avLst/>
            <a:gdLst/>
            <a:ahLst/>
            <a:cxnLst/>
            <a:rect l="l" t="t" r="r" b="b"/>
            <a:pathLst>
              <a:path w="1372870" h="337185">
                <a:moveTo>
                  <a:pt x="1372391" y="0"/>
                </a:moveTo>
                <a:lnTo>
                  <a:pt x="0" y="0"/>
                </a:lnTo>
                <a:lnTo>
                  <a:pt x="3393" y="14806"/>
                </a:lnTo>
                <a:lnTo>
                  <a:pt x="32385" y="77328"/>
                </a:lnTo>
                <a:lnTo>
                  <a:pt x="78671" y="135289"/>
                </a:lnTo>
                <a:lnTo>
                  <a:pt x="107780" y="162269"/>
                </a:lnTo>
                <a:lnTo>
                  <a:pt x="140588" y="187760"/>
                </a:lnTo>
                <a:lnTo>
                  <a:pt x="176889" y="211645"/>
                </a:lnTo>
                <a:lnTo>
                  <a:pt x="216473" y="233808"/>
                </a:lnTo>
                <a:lnTo>
                  <a:pt x="259133" y="254132"/>
                </a:lnTo>
                <a:lnTo>
                  <a:pt x="304662" y="272501"/>
                </a:lnTo>
                <a:lnTo>
                  <a:pt x="352850" y="288799"/>
                </a:lnTo>
                <a:lnTo>
                  <a:pt x="403490" y="302909"/>
                </a:lnTo>
                <a:lnTo>
                  <a:pt x="456375" y="314715"/>
                </a:lnTo>
                <a:lnTo>
                  <a:pt x="511295" y="324099"/>
                </a:lnTo>
                <a:lnTo>
                  <a:pt x="568044" y="330947"/>
                </a:lnTo>
                <a:lnTo>
                  <a:pt x="626414" y="335141"/>
                </a:lnTo>
                <a:lnTo>
                  <a:pt x="686195" y="336565"/>
                </a:lnTo>
                <a:lnTo>
                  <a:pt x="745977" y="335141"/>
                </a:lnTo>
                <a:lnTo>
                  <a:pt x="804347" y="330947"/>
                </a:lnTo>
                <a:lnTo>
                  <a:pt x="861096" y="324099"/>
                </a:lnTo>
                <a:lnTo>
                  <a:pt x="916016" y="314715"/>
                </a:lnTo>
                <a:lnTo>
                  <a:pt x="968901" y="302909"/>
                </a:lnTo>
                <a:lnTo>
                  <a:pt x="1019541" y="288799"/>
                </a:lnTo>
                <a:lnTo>
                  <a:pt x="1067729" y="272501"/>
                </a:lnTo>
                <a:lnTo>
                  <a:pt x="1113258" y="254132"/>
                </a:lnTo>
                <a:lnTo>
                  <a:pt x="1155918" y="233808"/>
                </a:lnTo>
                <a:lnTo>
                  <a:pt x="1195502" y="211645"/>
                </a:lnTo>
                <a:lnTo>
                  <a:pt x="1231803" y="187760"/>
                </a:lnTo>
                <a:lnTo>
                  <a:pt x="1264611" y="162269"/>
                </a:lnTo>
                <a:lnTo>
                  <a:pt x="1293720" y="135289"/>
                </a:lnTo>
                <a:lnTo>
                  <a:pt x="1340006" y="77328"/>
                </a:lnTo>
                <a:lnTo>
                  <a:pt x="1368998" y="14806"/>
                </a:lnTo>
                <a:lnTo>
                  <a:pt x="1372391" y="0"/>
                </a:lnTo>
                <a:close/>
              </a:path>
            </a:pathLst>
          </a:custGeom>
          <a:solidFill>
            <a:srgbClr val="FFFFFF"/>
          </a:solidFill>
        </p:spPr>
        <p:txBody>
          <a:bodyPr wrap="square" lIns="0" tIns="0" rIns="0" bIns="0" rtlCol="0"/>
          <a:lstStyle/>
          <a:p>
            <a:endParaRPr/>
          </a:p>
        </p:txBody>
      </p:sp>
      <p:sp>
        <p:nvSpPr>
          <p:cNvPr id="36" name="object 53">
            <a:extLst>
              <a:ext uri="{FF2B5EF4-FFF2-40B4-BE49-F238E27FC236}">
                <a16:creationId xmlns:a16="http://schemas.microsoft.com/office/drawing/2014/main" id="{FD642D14-47CD-DFF3-3431-EDD1E58F844D}"/>
              </a:ext>
            </a:extLst>
          </p:cNvPr>
          <p:cNvSpPr txBox="1"/>
          <p:nvPr/>
        </p:nvSpPr>
        <p:spPr>
          <a:xfrm>
            <a:off x="8238515" y="4676874"/>
            <a:ext cx="1055370" cy="362585"/>
          </a:xfrm>
          <a:prstGeom prst="rect">
            <a:avLst/>
          </a:prstGeom>
        </p:spPr>
        <p:txBody>
          <a:bodyPr vert="horz" wrap="square" lIns="0" tIns="13335" rIns="0" bIns="0" rtlCol="0">
            <a:spAutoFit/>
          </a:bodyPr>
          <a:lstStyle/>
          <a:p>
            <a:pPr marL="68580" marR="5080" indent="-56515">
              <a:lnSpc>
                <a:spcPct val="100000"/>
              </a:lnSpc>
              <a:spcBef>
                <a:spcPts val="105"/>
              </a:spcBef>
            </a:pPr>
            <a:r>
              <a:rPr sz="1100" b="1" dirty="0">
                <a:latin typeface="Lato"/>
                <a:cs typeface="Lato"/>
              </a:rPr>
              <a:t>New</a:t>
            </a:r>
            <a:r>
              <a:rPr sz="1100" b="1" spc="-5" dirty="0">
                <a:latin typeface="Lato"/>
                <a:cs typeface="Lato"/>
              </a:rPr>
              <a:t> </a:t>
            </a:r>
            <a:r>
              <a:rPr sz="1100" b="1" dirty="0">
                <a:latin typeface="Lato"/>
                <a:cs typeface="Lato"/>
              </a:rPr>
              <a:t>Age</a:t>
            </a:r>
            <a:r>
              <a:rPr sz="1100" b="1" spc="-5" dirty="0">
                <a:latin typeface="Lato"/>
                <a:cs typeface="Lato"/>
              </a:rPr>
              <a:t> </a:t>
            </a:r>
            <a:r>
              <a:rPr sz="1100" b="1" spc="-10" dirty="0">
                <a:latin typeface="Lato"/>
                <a:cs typeface="Lato"/>
              </a:rPr>
              <a:t>Hybrid Core-Network</a:t>
            </a:r>
            <a:endParaRPr sz="1100">
              <a:latin typeface="Lato"/>
              <a:cs typeface="Lato"/>
            </a:endParaRPr>
          </a:p>
        </p:txBody>
      </p:sp>
      <p:grpSp>
        <p:nvGrpSpPr>
          <p:cNvPr id="37" name="object 54">
            <a:extLst>
              <a:ext uri="{FF2B5EF4-FFF2-40B4-BE49-F238E27FC236}">
                <a16:creationId xmlns:a16="http://schemas.microsoft.com/office/drawing/2014/main" id="{C5289B71-FA4D-8055-B00C-92E91F494C21}"/>
              </a:ext>
            </a:extLst>
          </p:cNvPr>
          <p:cNvGrpSpPr/>
          <p:nvPr/>
        </p:nvGrpSpPr>
        <p:grpSpPr>
          <a:xfrm>
            <a:off x="9870541" y="4849190"/>
            <a:ext cx="1307465" cy="1418590"/>
            <a:chOff x="9870541" y="4849190"/>
            <a:chExt cx="1307465" cy="1418590"/>
          </a:xfrm>
        </p:grpSpPr>
        <p:pic>
          <p:nvPicPr>
            <p:cNvPr id="38" name="object 55">
              <a:extLst>
                <a:ext uri="{FF2B5EF4-FFF2-40B4-BE49-F238E27FC236}">
                  <a16:creationId xmlns:a16="http://schemas.microsoft.com/office/drawing/2014/main" id="{68C8E302-7893-5A8B-5594-1E15C01E71CB}"/>
                </a:ext>
              </a:extLst>
            </p:cNvPr>
            <p:cNvPicPr/>
            <p:nvPr/>
          </p:nvPicPr>
          <p:blipFill>
            <a:blip r:embed="rId13" cstate="print"/>
            <a:stretch>
              <a:fillRect/>
            </a:stretch>
          </p:blipFill>
          <p:spPr>
            <a:xfrm>
              <a:off x="9870541" y="4849190"/>
              <a:ext cx="1307096" cy="1418158"/>
            </a:xfrm>
            <a:prstGeom prst="rect">
              <a:avLst/>
            </a:prstGeom>
          </p:spPr>
        </p:pic>
        <p:pic>
          <p:nvPicPr>
            <p:cNvPr id="39" name="object 56">
              <a:extLst>
                <a:ext uri="{FF2B5EF4-FFF2-40B4-BE49-F238E27FC236}">
                  <a16:creationId xmlns:a16="http://schemas.microsoft.com/office/drawing/2014/main" id="{0189F94E-2A46-FB30-B391-86B0C1AA9A74}"/>
                </a:ext>
              </a:extLst>
            </p:cNvPr>
            <p:cNvPicPr/>
            <p:nvPr/>
          </p:nvPicPr>
          <p:blipFill>
            <a:blip r:embed="rId14" cstate="print"/>
            <a:stretch>
              <a:fillRect/>
            </a:stretch>
          </p:blipFill>
          <p:spPr>
            <a:xfrm>
              <a:off x="10266756" y="5582437"/>
              <a:ext cx="564896" cy="591820"/>
            </a:xfrm>
            <a:prstGeom prst="rect">
              <a:avLst/>
            </a:prstGeom>
          </p:spPr>
        </p:pic>
      </p:grpSp>
      <p:sp>
        <p:nvSpPr>
          <p:cNvPr id="40" name="object 57">
            <a:extLst>
              <a:ext uri="{FF2B5EF4-FFF2-40B4-BE49-F238E27FC236}">
                <a16:creationId xmlns:a16="http://schemas.microsoft.com/office/drawing/2014/main" id="{AE74AA0E-E389-D796-E391-2AAA04C8D003}"/>
              </a:ext>
            </a:extLst>
          </p:cNvPr>
          <p:cNvSpPr txBox="1"/>
          <p:nvPr/>
        </p:nvSpPr>
        <p:spPr>
          <a:xfrm>
            <a:off x="10224541" y="5173014"/>
            <a:ext cx="692150" cy="391160"/>
          </a:xfrm>
          <a:prstGeom prst="rect">
            <a:avLst/>
          </a:prstGeom>
        </p:spPr>
        <p:txBody>
          <a:bodyPr vert="horz" wrap="square" lIns="0" tIns="12700" rIns="0" bIns="0" rtlCol="0">
            <a:spAutoFit/>
          </a:bodyPr>
          <a:lstStyle/>
          <a:p>
            <a:pPr marL="12700" marR="5080" indent="26034">
              <a:lnSpc>
                <a:spcPct val="100000"/>
              </a:lnSpc>
              <a:spcBef>
                <a:spcPts val="100"/>
              </a:spcBef>
            </a:pPr>
            <a:r>
              <a:rPr sz="1200" b="1" spc="-10" dirty="0">
                <a:solidFill>
                  <a:srgbClr val="FFFFFF"/>
                </a:solidFill>
                <a:latin typeface="Lato"/>
                <a:cs typeface="Lato"/>
              </a:rPr>
              <a:t>Titanium Executive</a:t>
            </a:r>
            <a:endParaRPr sz="1200">
              <a:latin typeface="Lato"/>
              <a:cs typeface="Lato"/>
            </a:endParaRPr>
          </a:p>
        </p:txBody>
      </p:sp>
      <p:sp>
        <p:nvSpPr>
          <p:cNvPr id="41" name="object 58">
            <a:extLst>
              <a:ext uri="{FF2B5EF4-FFF2-40B4-BE49-F238E27FC236}">
                <a16:creationId xmlns:a16="http://schemas.microsoft.com/office/drawing/2014/main" id="{753CF3C9-DDA3-C1D6-C7B6-AED22B63A92E}"/>
              </a:ext>
            </a:extLst>
          </p:cNvPr>
          <p:cNvSpPr/>
          <p:nvPr/>
        </p:nvSpPr>
        <p:spPr>
          <a:xfrm>
            <a:off x="9812946" y="4808816"/>
            <a:ext cx="1372870" cy="337185"/>
          </a:xfrm>
          <a:custGeom>
            <a:avLst/>
            <a:gdLst/>
            <a:ahLst/>
            <a:cxnLst/>
            <a:rect l="l" t="t" r="r" b="b"/>
            <a:pathLst>
              <a:path w="1372870" h="337185">
                <a:moveTo>
                  <a:pt x="1372391" y="0"/>
                </a:moveTo>
                <a:lnTo>
                  <a:pt x="0" y="0"/>
                </a:lnTo>
                <a:lnTo>
                  <a:pt x="3393" y="14806"/>
                </a:lnTo>
                <a:lnTo>
                  <a:pt x="32385" y="77328"/>
                </a:lnTo>
                <a:lnTo>
                  <a:pt x="78671" y="135289"/>
                </a:lnTo>
                <a:lnTo>
                  <a:pt x="107780" y="162269"/>
                </a:lnTo>
                <a:lnTo>
                  <a:pt x="140588" y="187760"/>
                </a:lnTo>
                <a:lnTo>
                  <a:pt x="176889" y="211645"/>
                </a:lnTo>
                <a:lnTo>
                  <a:pt x="216473" y="233808"/>
                </a:lnTo>
                <a:lnTo>
                  <a:pt x="259133" y="254132"/>
                </a:lnTo>
                <a:lnTo>
                  <a:pt x="304662" y="272501"/>
                </a:lnTo>
                <a:lnTo>
                  <a:pt x="352850" y="288799"/>
                </a:lnTo>
                <a:lnTo>
                  <a:pt x="403490" y="302909"/>
                </a:lnTo>
                <a:lnTo>
                  <a:pt x="456375" y="314715"/>
                </a:lnTo>
                <a:lnTo>
                  <a:pt x="511295" y="324099"/>
                </a:lnTo>
                <a:lnTo>
                  <a:pt x="568044" y="330947"/>
                </a:lnTo>
                <a:lnTo>
                  <a:pt x="626414" y="335141"/>
                </a:lnTo>
                <a:lnTo>
                  <a:pt x="686195" y="336565"/>
                </a:lnTo>
                <a:lnTo>
                  <a:pt x="745977" y="335141"/>
                </a:lnTo>
                <a:lnTo>
                  <a:pt x="804347" y="330947"/>
                </a:lnTo>
                <a:lnTo>
                  <a:pt x="861096" y="324099"/>
                </a:lnTo>
                <a:lnTo>
                  <a:pt x="916016" y="314715"/>
                </a:lnTo>
                <a:lnTo>
                  <a:pt x="968901" y="302909"/>
                </a:lnTo>
                <a:lnTo>
                  <a:pt x="1019541" y="288799"/>
                </a:lnTo>
                <a:lnTo>
                  <a:pt x="1067729" y="272501"/>
                </a:lnTo>
                <a:lnTo>
                  <a:pt x="1113258" y="254132"/>
                </a:lnTo>
                <a:lnTo>
                  <a:pt x="1155918" y="233808"/>
                </a:lnTo>
                <a:lnTo>
                  <a:pt x="1195502" y="211645"/>
                </a:lnTo>
                <a:lnTo>
                  <a:pt x="1231803" y="187760"/>
                </a:lnTo>
                <a:lnTo>
                  <a:pt x="1264611" y="162269"/>
                </a:lnTo>
                <a:lnTo>
                  <a:pt x="1293720" y="135289"/>
                </a:lnTo>
                <a:lnTo>
                  <a:pt x="1340006" y="77328"/>
                </a:lnTo>
                <a:lnTo>
                  <a:pt x="1368998" y="14806"/>
                </a:lnTo>
                <a:lnTo>
                  <a:pt x="1372391" y="0"/>
                </a:lnTo>
                <a:close/>
              </a:path>
            </a:pathLst>
          </a:custGeom>
          <a:solidFill>
            <a:srgbClr val="FFFFFF"/>
          </a:solidFill>
        </p:spPr>
        <p:txBody>
          <a:bodyPr wrap="square" lIns="0" tIns="0" rIns="0" bIns="0" rtlCol="0"/>
          <a:lstStyle/>
          <a:p>
            <a:endParaRPr/>
          </a:p>
        </p:txBody>
      </p:sp>
      <p:sp>
        <p:nvSpPr>
          <p:cNvPr id="42" name="object 59">
            <a:extLst>
              <a:ext uri="{FF2B5EF4-FFF2-40B4-BE49-F238E27FC236}">
                <a16:creationId xmlns:a16="http://schemas.microsoft.com/office/drawing/2014/main" id="{A024B94B-C8C3-091B-0353-DE4E179343D1}"/>
              </a:ext>
            </a:extLst>
          </p:cNvPr>
          <p:cNvSpPr txBox="1"/>
          <p:nvPr/>
        </p:nvSpPr>
        <p:spPr>
          <a:xfrm>
            <a:off x="9955713" y="4676874"/>
            <a:ext cx="1139825" cy="362585"/>
          </a:xfrm>
          <a:prstGeom prst="rect">
            <a:avLst/>
          </a:prstGeom>
        </p:spPr>
        <p:txBody>
          <a:bodyPr vert="horz" wrap="square" lIns="0" tIns="13335" rIns="0" bIns="0" rtlCol="0">
            <a:spAutoFit/>
          </a:bodyPr>
          <a:lstStyle/>
          <a:p>
            <a:pPr marL="76835" marR="5080" indent="-64769">
              <a:lnSpc>
                <a:spcPct val="100000"/>
              </a:lnSpc>
              <a:spcBef>
                <a:spcPts val="105"/>
              </a:spcBef>
            </a:pPr>
            <a:r>
              <a:rPr sz="1100" b="1" dirty="0">
                <a:latin typeface="Lato"/>
                <a:cs typeface="Lato"/>
              </a:rPr>
              <a:t>New</a:t>
            </a:r>
            <a:r>
              <a:rPr sz="1100" b="1" spc="-5" dirty="0">
                <a:latin typeface="Lato"/>
                <a:cs typeface="Lato"/>
              </a:rPr>
              <a:t> </a:t>
            </a:r>
            <a:r>
              <a:rPr sz="1100" b="1" dirty="0">
                <a:latin typeface="Lato"/>
                <a:cs typeface="Lato"/>
              </a:rPr>
              <a:t>Age</a:t>
            </a:r>
            <a:r>
              <a:rPr sz="1100" b="1" spc="-5" dirty="0">
                <a:latin typeface="Lato"/>
                <a:cs typeface="Lato"/>
              </a:rPr>
              <a:t> </a:t>
            </a:r>
            <a:r>
              <a:rPr sz="1100" b="1" spc="-10" dirty="0">
                <a:latin typeface="Lato"/>
                <a:cs typeface="Lato"/>
              </a:rPr>
              <a:t>(Hybrid) Comprehensive</a:t>
            </a:r>
            <a:endParaRPr sz="1100">
              <a:latin typeface="Lato"/>
              <a:cs typeface="Lato"/>
            </a:endParaRPr>
          </a:p>
        </p:txBody>
      </p:sp>
    </p:spTree>
    <p:extLst>
      <p:ext uri="{BB962C8B-B14F-4D97-AF65-F5344CB8AC3E}">
        <p14:creationId xmlns:p14="http://schemas.microsoft.com/office/powerpoint/2010/main" val="25470896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 name="object 72">
            <a:extLst>
              <a:ext uri="{FF2B5EF4-FFF2-40B4-BE49-F238E27FC236}">
                <a16:creationId xmlns:a16="http://schemas.microsoft.com/office/drawing/2014/main" id="{B5C5787F-5B9D-49D2-A303-4B6F7B542373}"/>
              </a:ext>
            </a:extLst>
          </p:cNvPr>
          <p:cNvPicPr/>
          <p:nvPr/>
        </p:nvPicPr>
        <p:blipFill>
          <a:blip r:embed="rId2" cstate="print"/>
          <a:stretch>
            <a:fillRect/>
          </a:stretch>
        </p:blipFill>
        <p:spPr>
          <a:xfrm>
            <a:off x="966327" y="5346578"/>
            <a:ext cx="10531490" cy="748866"/>
          </a:xfrm>
          <a:prstGeom prst="rect">
            <a:avLst/>
          </a:prstGeom>
        </p:spPr>
      </p:pic>
      <p:sp>
        <p:nvSpPr>
          <p:cNvPr id="2" name="Title 1">
            <a:extLst>
              <a:ext uri="{FF2B5EF4-FFF2-40B4-BE49-F238E27FC236}">
                <a16:creationId xmlns:a16="http://schemas.microsoft.com/office/drawing/2014/main" id="{B254F2C7-CDB9-3563-6207-00F1832930A1}"/>
              </a:ext>
            </a:extLst>
          </p:cNvPr>
          <p:cNvSpPr>
            <a:spLocks noGrp="1"/>
          </p:cNvSpPr>
          <p:nvPr>
            <p:ph type="title"/>
          </p:nvPr>
        </p:nvSpPr>
        <p:spPr/>
        <p:txBody>
          <a:bodyPr/>
          <a:lstStyle/>
          <a:p>
            <a:r>
              <a:rPr lang="en-US" dirty="0"/>
              <a:t>DISTINGUISHING FEATURES</a:t>
            </a:r>
          </a:p>
        </p:txBody>
      </p:sp>
      <p:sp>
        <p:nvSpPr>
          <p:cNvPr id="3" name="TextBox 2">
            <a:extLst>
              <a:ext uri="{FF2B5EF4-FFF2-40B4-BE49-F238E27FC236}">
                <a16:creationId xmlns:a16="http://schemas.microsoft.com/office/drawing/2014/main" id="{5A26BA16-C751-28D5-52A7-776FDA84FD6F}"/>
              </a:ext>
            </a:extLst>
          </p:cNvPr>
          <p:cNvSpPr txBox="1"/>
          <p:nvPr/>
        </p:nvSpPr>
        <p:spPr>
          <a:xfrm>
            <a:off x="1858170" y="1775031"/>
            <a:ext cx="6772484" cy="830997"/>
          </a:xfrm>
          <a:prstGeom prst="rect">
            <a:avLst/>
          </a:prstGeom>
          <a:noFill/>
        </p:spPr>
        <p:txBody>
          <a:bodyPr wrap="square" rtlCol="0">
            <a:spAutoFit/>
          </a:bodyPr>
          <a:lstStyle/>
          <a:p>
            <a:pPr lvl="0"/>
            <a:r>
              <a:rPr lang="en-US" sz="1600" b="1" dirty="0">
                <a:latin typeface="Lato" panose="020F0502020204030203" pitchFamily="34" charset="77"/>
              </a:rPr>
              <a:t>Competitive, affordable child rate, charged up to 26 years of age.</a:t>
            </a:r>
          </a:p>
          <a:p>
            <a:pPr lvl="0"/>
            <a:endParaRPr lang="en-US" sz="1600" b="1" dirty="0">
              <a:latin typeface="Lato" panose="020F0502020204030203" pitchFamily="34" charset="77"/>
            </a:endParaRPr>
          </a:p>
          <a:p>
            <a:r>
              <a:rPr lang="en-US" sz="1600" b="1" dirty="0">
                <a:latin typeface="Lato" panose="020F0502020204030203" pitchFamily="34" charset="77"/>
              </a:rPr>
              <a:t>Members only pay for up to 3 child </a:t>
            </a:r>
            <a:r>
              <a:rPr lang="en-US" sz="1600" b="1" dirty="0" err="1">
                <a:latin typeface="Lato" panose="020F0502020204030203" pitchFamily="34" charset="77"/>
              </a:rPr>
              <a:t>dependants</a:t>
            </a:r>
            <a:r>
              <a:rPr lang="en-US" sz="1600" b="1" dirty="0">
                <a:latin typeface="Lato" panose="020F0502020204030203" pitchFamily="34" charset="77"/>
              </a:rPr>
              <a:t> (Fourth and more – free!)</a:t>
            </a:r>
            <a:endParaRPr lang="en-ZA" sz="1600" b="1" dirty="0">
              <a:latin typeface="Lato" panose="020F0502020204030203" pitchFamily="34" charset="77"/>
            </a:endParaRPr>
          </a:p>
        </p:txBody>
      </p:sp>
      <p:sp>
        <p:nvSpPr>
          <p:cNvPr id="5" name="TextBox 4">
            <a:extLst>
              <a:ext uri="{FF2B5EF4-FFF2-40B4-BE49-F238E27FC236}">
                <a16:creationId xmlns:a16="http://schemas.microsoft.com/office/drawing/2014/main" id="{ADB37ACD-12A9-1BAD-5D14-11CBBC00FE77}"/>
              </a:ext>
            </a:extLst>
          </p:cNvPr>
          <p:cNvSpPr txBox="1"/>
          <p:nvPr/>
        </p:nvSpPr>
        <p:spPr>
          <a:xfrm>
            <a:off x="1858170" y="3223937"/>
            <a:ext cx="6524493" cy="584775"/>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dirty="0">
                <a:latin typeface="Lato" panose="020F0502020204030203" pitchFamily="34" charset="77"/>
              </a:rPr>
              <a:t>Comprehensive Wellness, Maternity &amp; Chronic care benefits paid from Scheme risk on all plans </a:t>
            </a:r>
          </a:p>
        </p:txBody>
      </p:sp>
      <p:sp>
        <p:nvSpPr>
          <p:cNvPr id="6" name="TextBox 5">
            <a:extLst>
              <a:ext uri="{FF2B5EF4-FFF2-40B4-BE49-F238E27FC236}">
                <a16:creationId xmlns:a16="http://schemas.microsoft.com/office/drawing/2014/main" id="{7EE8E865-7F00-91D6-56DD-144BC33317B4}"/>
              </a:ext>
            </a:extLst>
          </p:cNvPr>
          <p:cNvSpPr txBox="1"/>
          <p:nvPr/>
        </p:nvSpPr>
        <p:spPr>
          <a:xfrm>
            <a:off x="1829667" y="4169491"/>
            <a:ext cx="6552996" cy="1077218"/>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lang="en-US" sz="1600" b="1" dirty="0">
                <a:latin typeface="Lato" panose="020F0502020204030203" pitchFamily="34" charset="77"/>
              </a:rPr>
              <a:t>Access Saver Plan – Optometry &amp; Dental paid from Scheme risk</a:t>
            </a:r>
          </a:p>
          <a:p>
            <a:pPr>
              <a:defRPr/>
            </a:pPr>
            <a:endParaRPr lang="en-US" sz="1600" b="1" dirty="0">
              <a:latin typeface="Lato" panose="020F0502020204030203" pitchFamily="34" charset="77"/>
            </a:endParaRPr>
          </a:p>
          <a:p>
            <a:pPr>
              <a:defRPr/>
            </a:pPr>
            <a:r>
              <a:rPr lang="en-US" sz="1600" b="1" dirty="0">
                <a:latin typeface="Lato" panose="020F0502020204030203" pitchFamily="34" charset="77"/>
              </a:rPr>
              <a:t>Value Platinum and Titanium advanced dentistry benefits paid from Scheme risk</a:t>
            </a:r>
          </a:p>
        </p:txBody>
      </p:sp>
      <p:sp>
        <p:nvSpPr>
          <p:cNvPr id="7" name="Rounded Rectangle 6">
            <a:extLst>
              <a:ext uri="{FF2B5EF4-FFF2-40B4-BE49-F238E27FC236}">
                <a16:creationId xmlns:a16="http://schemas.microsoft.com/office/drawing/2014/main" id="{F18EF6E3-C5AF-2C5A-C42F-C764F704DC0D}"/>
              </a:ext>
            </a:extLst>
          </p:cNvPr>
          <p:cNvSpPr/>
          <p:nvPr/>
        </p:nvSpPr>
        <p:spPr>
          <a:xfrm>
            <a:off x="1008789" y="1748572"/>
            <a:ext cx="7621864" cy="938361"/>
          </a:xfrm>
          <a:prstGeom prst="roundRect">
            <a:avLst/>
          </a:prstGeom>
          <a:noFill/>
          <a:ln>
            <a:solidFill>
              <a:srgbClr val="ED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DDC18CCE-97D4-07D8-C339-D164635BEB40}"/>
              </a:ext>
            </a:extLst>
          </p:cNvPr>
          <p:cNvSpPr/>
          <p:nvPr/>
        </p:nvSpPr>
        <p:spPr>
          <a:xfrm>
            <a:off x="1008789" y="3153388"/>
            <a:ext cx="7621864" cy="748865"/>
          </a:xfrm>
          <a:prstGeom prst="roundRect">
            <a:avLst/>
          </a:prstGeom>
          <a:noFill/>
          <a:ln>
            <a:solidFill>
              <a:srgbClr val="ED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object 47">
            <a:extLst>
              <a:ext uri="{FF2B5EF4-FFF2-40B4-BE49-F238E27FC236}">
                <a16:creationId xmlns:a16="http://schemas.microsoft.com/office/drawing/2014/main" id="{DC3C71AD-6D0B-DBDA-DC92-55833A670F1D}"/>
              </a:ext>
            </a:extLst>
          </p:cNvPr>
          <p:cNvGrpSpPr/>
          <p:nvPr/>
        </p:nvGrpSpPr>
        <p:grpSpPr>
          <a:xfrm>
            <a:off x="652021" y="1779134"/>
            <a:ext cx="909319" cy="909319"/>
            <a:chOff x="1272606" y="2218645"/>
            <a:chExt cx="909319" cy="909319"/>
          </a:xfrm>
        </p:grpSpPr>
        <p:sp>
          <p:nvSpPr>
            <p:cNvPr id="29" name="object 48">
              <a:extLst>
                <a:ext uri="{FF2B5EF4-FFF2-40B4-BE49-F238E27FC236}">
                  <a16:creationId xmlns:a16="http://schemas.microsoft.com/office/drawing/2014/main" id="{DB54AA14-44EE-8A6F-7F81-0EF8A6693E47}"/>
                </a:ext>
              </a:extLst>
            </p:cNvPr>
            <p:cNvSpPr/>
            <p:nvPr/>
          </p:nvSpPr>
          <p:spPr>
            <a:xfrm>
              <a:off x="1272606" y="2218645"/>
              <a:ext cx="909319" cy="909319"/>
            </a:xfrm>
            <a:custGeom>
              <a:avLst/>
              <a:gdLst/>
              <a:ahLst/>
              <a:cxnLst/>
              <a:rect l="l" t="t" r="r" b="b"/>
              <a:pathLst>
                <a:path w="909319" h="909319">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sp>
          <p:nvSpPr>
            <p:cNvPr id="30" name="object 49">
              <a:extLst>
                <a:ext uri="{FF2B5EF4-FFF2-40B4-BE49-F238E27FC236}">
                  <a16:creationId xmlns:a16="http://schemas.microsoft.com/office/drawing/2014/main" id="{54D0910D-8FAD-55FB-9CE3-940BDD19CDAD}"/>
                </a:ext>
              </a:extLst>
            </p:cNvPr>
            <p:cNvSpPr/>
            <p:nvPr/>
          </p:nvSpPr>
          <p:spPr>
            <a:xfrm>
              <a:off x="1440319" y="2316200"/>
              <a:ext cx="574040" cy="732790"/>
            </a:xfrm>
            <a:custGeom>
              <a:avLst/>
              <a:gdLst/>
              <a:ahLst/>
              <a:cxnLst/>
              <a:rect l="l" t="t" r="r" b="b"/>
              <a:pathLst>
                <a:path w="574039" h="732789">
                  <a:moveTo>
                    <a:pt x="448259" y="316979"/>
                  </a:moveTo>
                  <a:lnTo>
                    <a:pt x="442683" y="311416"/>
                  </a:lnTo>
                  <a:lnTo>
                    <a:pt x="423379" y="311416"/>
                  </a:lnTo>
                  <a:lnTo>
                    <a:pt x="423379" y="336296"/>
                  </a:lnTo>
                  <a:lnTo>
                    <a:pt x="423379" y="397230"/>
                  </a:lnTo>
                  <a:lnTo>
                    <a:pt x="322808" y="397230"/>
                  </a:lnTo>
                  <a:lnTo>
                    <a:pt x="317246" y="402805"/>
                  </a:lnTo>
                  <a:lnTo>
                    <a:pt x="317246" y="503364"/>
                  </a:lnTo>
                  <a:lnTo>
                    <a:pt x="256298" y="503364"/>
                  </a:lnTo>
                  <a:lnTo>
                    <a:pt x="256298" y="402805"/>
                  </a:lnTo>
                  <a:lnTo>
                    <a:pt x="250736" y="397230"/>
                  </a:lnTo>
                  <a:lnTo>
                    <a:pt x="150177" y="397230"/>
                  </a:lnTo>
                  <a:lnTo>
                    <a:pt x="150177" y="336296"/>
                  </a:lnTo>
                  <a:lnTo>
                    <a:pt x="250736" y="336296"/>
                  </a:lnTo>
                  <a:lnTo>
                    <a:pt x="256298" y="330720"/>
                  </a:lnTo>
                  <a:lnTo>
                    <a:pt x="256298" y="230162"/>
                  </a:lnTo>
                  <a:lnTo>
                    <a:pt x="317246" y="230162"/>
                  </a:lnTo>
                  <a:lnTo>
                    <a:pt x="317246" y="330720"/>
                  </a:lnTo>
                  <a:lnTo>
                    <a:pt x="322808" y="336296"/>
                  </a:lnTo>
                  <a:lnTo>
                    <a:pt x="423379" y="336296"/>
                  </a:lnTo>
                  <a:lnTo>
                    <a:pt x="423379" y="311416"/>
                  </a:lnTo>
                  <a:lnTo>
                    <a:pt x="342112" y="311416"/>
                  </a:lnTo>
                  <a:lnTo>
                    <a:pt x="342112" y="230162"/>
                  </a:lnTo>
                  <a:lnTo>
                    <a:pt x="342112" y="210858"/>
                  </a:lnTo>
                  <a:lnTo>
                    <a:pt x="336550" y="205282"/>
                  </a:lnTo>
                  <a:lnTo>
                    <a:pt x="236982" y="205282"/>
                  </a:lnTo>
                  <a:lnTo>
                    <a:pt x="231419" y="210858"/>
                  </a:lnTo>
                  <a:lnTo>
                    <a:pt x="231419" y="311416"/>
                  </a:lnTo>
                  <a:lnTo>
                    <a:pt x="130860" y="311416"/>
                  </a:lnTo>
                  <a:lnTo>
                    <a:pt x="125285" y="316979"/>
                  </a:lnTo>
                  <a:lnTo>
                    <a:pt x="125285" y="416547"/>
                  </a:lnTo>
                  <a:lnTo>
                    <a:pt x="130860" y="422109"/>
                  </a:lnTo>
                  <a:lnTo>
                    <a:pt x="231419" y="422109"/>
                  </a:lnTo>
                  <a:lnTo>
                    <a:pt x="231419" y="522668"/>
                  </a:lnTo>
                  <a:lnTo>
                    <a:pt x="236982" y="528243"/>
                  </a:lnTo>
                  <a:lnTo>
                    <a:pt x="336550" y="528243"/>
                  </a:lnTo>
                  <a:lnTo>
                    <a:pt x="342112" y="522668"/>
                  </a:lnTo>
                  <a:lnTo>
                    <a:pt x="342112" y="503364"/>
                  </a:lnTo>
                  <a:lnTo>
                    <a:pt x="342112" y="422109"/>
                  </a:lnTo>
                  <a:lnTo>
                    <a:pt x="442683" y="422109"/>
                  </a:lnTo>
                  <a:lnTo>
                    <a:pt x="448259" y="416547"/>
                  </a:lnTo>
                  <a:lnTo>
                    <a:pt x="448259" y="316979"/>
                  </a:lnTo>
                  <a:close/>
                </a:path>
                <a:path w="574039" h="732789">
                  <a:moveTo>
                    <a:pt x="573532" y="100596"/>
                  </a:moveTo>
                  <a:lnTo>
                    <a:pt x="567969" y="95021"/>
                  </a:lnTo>
                  <a:lnTo>
                    <a:pt x="561098" y="95021"/>
                  </a:lnTo>
                  <a:lnTo>
                    <a:pt x="548652" y="94526"/>
                  </a:lnTo>
                  <a:lnTo>
                    <a:pt x="548652" y="119811"/>
                  </a:lnTo>
                  <a:lnTo>
                    <a:pt x="548652" y="419531"/>
                  </a:lnTo>
                  <a:lnTo>
                    <a:pt x="544245" y="467118"/>
                  </a:lnTo>
                  <a:lnTo>
                    <a:pt x="531393" y="512089"/>
                  </a:lnTo>
                  <a:lnTo>
                    <a:pt x="510679" y="553466"/>
                  </a:lnTo>
                  <a:lnTo>
                    <a:pt x="482714" y="590334"/>
                  </a:lnTo>
                  <a:lnTo>
                    <a:pt x="448056" y="621741"/>
                  </a:lnTo>
                  <a:lnTo>
                    <a:pt x="407314" y="646747"/>
                  </a:lnTo>
                  <a:lnTo>
                    <a:pt x="286766" y="706145"/>
                  </a:lnTo>
                  <a:lnTo>
                    <a:pt x="166217" y="646747"/>
                  </a:lnTo>
                  <a:lnTo>
                    <a:pt x="125488" y="621741"/>
                  </a:lnTo>
                  <a:lnTo>
                    <a:pt x="90830" y="590334"/>
                  </a:lnTo>
                  <a:lnTo>
                    <a:pt x="62865" y="553466"/>
                  </a:lnTo>
                  <a:lnTo>
                    <a:pt x="42151" y="512089"/>
                  </a:lnTo>
                  <a:lnTo>
                    <a:pt x="29298" y="467118"/>
                  </a:lnTo>
                  <a:lnTo>
                    <a:pt x="24879" y="419531"/>
                  </a:lnTo>
                  <a:lnTo>
                    <a:pt x="24879" y="119811"/>
                  </a:lnTo>
                  <a:lnTo>
                    <a:pt x="79565" y="116471"/>
                  </a:lnTo>
                  <a:lnTo>
                    <a:pt x="129921" y="108534"/>
                  </a:lnTo>
                  <a:lnTo>
                    <a:pt x="175869" y="95999"/>
                  </a:lnTo>
                  <a:lnTo>
                    <a:pt x="217347" y="78905"/>
                  </a:lnTo>
                  <a:lnTo>
                    <a:pt x="254330" y="57238"/>
                  </a:lnTo>
                  <a:lnTo>
                    <a:pt x="286727" y="31051"/>
                  </a:lnTo>
                  <a:lnTo>
                    <a:pt x="319417" y="58089"/>
                  </a:lnTo>
                  <a:lnTo>
                    <a:pt x="355866" y="80010"/>
                  </a:lnTo>
                  <a:lnTo>
                    <a:pt x="396557" y="96989"/>
                  </a:lnTo>
                  <a:lnTo>
                    <a:pt x="441934" y="109181"/>
                  </a:lnTo>
                  <a:lnTo>
                    <a:pt x="492480" y="116725"/>
                  </a:lnTo>
                  <a:lnTo>
                    <a:pt x="548652" y="119811"/>
                  </a:lnTo>
                  <a:lnTo>
                    <a:pt x="548652" y="94526"/>
                  </a:lnTo>
                  <a:lnTo>
                    <a:pt x="502691" y="92671"/>
                  </a:lnTo>
                  <a:lnTo>
                    <a:pt x="450697" y="85496"/>
                  </a:lnTo>
                  <a:lnTo>
                    <a:pt x="404545" y="73329"/>
                  </a:lnTo>
                  <a:lnTo>
                    <a:pt x="363702" y="55956"/>
                  </a:lnTo>
                  <a:lnTo>
                    <a:pt x="327621" y="33197"/>
                  </a:lnTo>
                  <a:lnTo>
                    <a:pt x="295732" y="4889"/>
                  </a:lnTo>
                  <a:lnTo>
                    <a:pt x="291045" y="0"/>
                  </a:lnTo>
                  <a:lnTo>
                    <a:pt x="282486" y="0"/>
                  </a:lnTo>
                  <a:lnTo>
                    <a:pt x="246418" y="32321"/>
                  </a:lnTo>
                  <a:lnTo>
                    <a:pt x="209804" y="54825"/>
                  </a:lnTo>
                  <a:lnTo>
                    <a:pt x="168033" y="72377"/>
                  </a:lnTo>
                  <a:lnTo>
                    <a:pt x="121170" y="84937"/>
                  </a:lnTo>
                  <a:lnTo>
                    <a:pt x="69278" y="92494"/>
                  </a:lnTo>
                  <a:lnTo>
                    <a:pt x="12433" y="95021"/>
                  </a:lnTo>
                  <a:lnTo>
                    <a:pt x="5562" y="95021"/>
                  </a:lnTo>
                  <a:lnTo>
                    <a:pt x="0" y="100596"/>
                  </a:lnTo>
                  <a:lnTo>
                    <a:pt x="0" y="419531"/>
                  </a:lnTo>
                  <a:lnTo>
                    <a:pt x="4851" y="471792"/>
                  </a:lnTo>
                  <a:lnTo>
                    <a:pt x="18973" y="521182"/>
                  </a:lnTo>
                  <a:lnTo>
                    <a:pt x="41706" y="566623"/>
                  </a:lnTo>
                  <a:lnTo>
                    <a:pt x="72428" y="607110"/>
                  </a:lnTo>
                  <a:lnTo>
                    <a:pt x="110477" y="641604"/>
                  </a:lnTo>
                  <a:lnTo>
                    <a:pt x="155219" y="669061"/>
                  </a:lnTo>
                  <a:lnTo>
                    <a:pt x="283006" y="732028"/>
                  </a:lnTo>
                  <a:lnTo>
                    <a:pt x="284886" y="732459"/>
                  </a:lnTo>
                  <a:lnTo>
                    <a:pt x="288645" y="732459"/>
                  </a:lnTo>
                  <a:lnTo>
                    <a:pt x="290525" y="732028"/>
                  </a:lnTo>
                  <a:lnTo>
                    <a:pt x="343052" y="706145"/>
                  </a:lnTo>
                  <a:lnTo>
                    <a:pt x="418312" y="669061"/>
                  </a:lnTo>
                  <a:lnTo>
                    <a:pt x="463054" y="641604"/>
                  </a:lnTo>
                  <a:lnTo>
                    <a:pt x="501116" y="607110"/>
                  </a:lnTo>
                  <a:lnTo>
                    <a:pt x="531837" y="566623"/>
                  </a:lnTo>
                  <a:lnTo>
                    <a:pt x="554570" y="521182"/>
                  </a:lnTo>
                  <a:lnTo>
                    <a:pt x="568693" y="471792"/>
                  </a:lnTo>
                  <a:lnTo>
                    <a:pt x="573532" y="419531"/>
                  </a:lnTo>
                  <a:lnTo>
                    <a:pt x="573532" y="100596"/>
                  </a:lnTo>
                  <a:close/>
                </a:path>
              </a:pathLst>
            </a:custGeom>
            <a:solidFill>
              <a:srgbClr val="FFFFFF"/>
            </a:solidFill>
          </p:spPr>
          <p:txBody>
            <a:bodyPr wrap="square" lIns="0" tIns="0" rIns="0" bIns="0" rtlCol="0"/>
            <a:lstStyle/>
            <a:p>
              <a:endParaRPr/>
            </a:p>
          </p:txBody>
        </p:sp>
      </p:grpSp>
      <p:grpSp>
        <p:nvGrpSpPr>
          <p:cNvPr id="31" name="object 81">
            <a:extLst>
              <a:ext uri="{FF2B5EF4-FFF2-40B4-BE49-F238E27FC236}">
                <a16:creationId xmlns:a16="http://schemas.microsoft.com/office/drawing/2014/main" id="{4C80A65F-592A-4119-54CC-78162567B97F}"/>
              </a:ext>
            </a:extLst>
          </p:cNvPr>
          <p:cNvGrpSpPr/>
          <p:nvPr/>
        </p:nvGrpSpPr>
        <p:grpSpPr>
          <a:xfrm>
            <a:off x="652020" y="3072574"/>
            <a:ext cx="909319" cy="909319"/>
            <a:chOff x="5851098" y="4268133"/>
            <a:chExt cx="909319" cy="909319"/>
          </a:xfrm>
        </p:grpSpPr>
        <p:sp>
          <p:nvSpPr>
            <p:cNvPr id="32" name="object 82">
              <a:extLst>
                <a:ext uri="{FF2B5EF4-FFF2-40B4-BE49-F238E27FC236}">
                  <a16:creationId xmlns:a16="http://schemas.microsoft.com/office/drawing/2014/main" id="{6FBB3924-FCAC-6FAD-C671-2E4FC61A2D15}"/>
                </a:ext>
              </a:extLst>
            </p:cNvPr>
            <p:cNvSpPr/>
            <p:nvPr/>
          </p:nvSpPr>
          <p:spPr>
            <a:xfrm>
              <a:off x="5851098" y="4268133"/>
              <a:ext cx="909319" cy="909319"/>
            </a:xfrm>
            <a:custGeom>
              <a:avLst/>
              <a:gdLst/>
              <a:ahLst/>
              <a:cxnLst/>
              <a:rect l="l" t="t" r="r" b="b"/>
              <a:pathLst>
                <a:path w="909320" h="909320">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sp>
          <p:nvSpPr>
            <p:cNvPr id="33" name="object 83">
              <a:extLst>
                <a:ext uri="{FF2B5EF4-FFF2-40B4-BE49-F238E27FC236}">
                  <a16:creationId xmlns:a16="http://schemas.microsoft.com/office/drawing/2014/main" id="{233C5F55-4FD0-51A8-0A57-74B8908FD835}"/>
                </a:ext>
              </a:extLst>
            </p:cNvPr>
            <p:cNvSpPr/>
            <p:nvPr/>
          </p:nvSpPr>
          <p:spPr>
            <a:xfrm>
              <a:off x="6004110" y="4461018"/>
              <a:ext cx="603250" cy="494030"/>
            </a:xfrm>
            <a:custGeom>
              <a:avLst/>
              <a:gdLst/>
              <a:ahLst/>
              <a:cxnLst/>
              <a:rect l="l" t="t" r="r" b="b"/>
              <a:pathLst>
                <a:path w="603250" h="494029">
                  <a:moveTo>
                    <a:pt x="301866" y="223964"/>
                  </a:moveTo>
                  <a:lnTo>
                    <a:pt x="301879" y="215442"/>
                  </a:lnTo>
                  <a:lnTo>
                    <a:pt x="301879" y="209969"/>
                  </a:lnTo>
                  <a:lnTo>
                    <a:pt x="301879" y="208559"/>
                  </a:lnTo>
                  <a:lnTo>
                    <a:pt x="301879" y="118262"/>
                  </a:lnTo>
                  <a:lnTo>
                    <a:pt x="303596" y="109068"/>
                  </a:lnTo>
                  <a:lnTo>
                    <a:pt x="308322" y="101360"/>
                  </a:lnTo>
                  <a:lnTo>
                    <a:pt x="315418" y="95997"/>
                  </a:lnTo>
                  <a:lnTo>
                    <a:pt x="324243" y="93840"/>
                  </a:lnTo>
                  <a:lnTo>
                    <a:pt x="333486" y="95481"/>
                  </a:lnTo>
                  <a:lnTo>
                    <a:pt x="341053" y="100464"/>
                  </a:lnTo>
                  <a:lnTo>
                    <a:pt x="346166" y="107993"/>
                  </a:lnTo>
                  <a:lnTo>
                    <a:pt x="348043" y="117271"/>
                  </a:lnTo>
                  <a:lnTo>
                    <a:pt x="348043" y="71285"/>
                  </a:lnTo>
                  <a:lnTo>
                    <a:pt x="350074" y="61795"/>
                  </a:lnTo>
                  <a:lnTo>
                    <a:pt x="355612" y="54044"/>
                  </a:lnTo>
                  <a:lnTo>
                    <a:pt x="363827" y="48818"/>
                  </a:lnTo>
                  <a:lnTo>
                    <a:pt x="373888" y="46901"/>
                  </a:lnTo>
                  <a:lnTo>
                    <a:pt x="383970" y="48818"/>
                  </a:lnTo>
                  <a:lnTo>
                    <a:pt x="392196" y="54044"/>
                  </a:lnTo>
                  <a:lnTo>
                    <a:pt x="397739" y="61795"/>
                  </a:lnTo>
                  <a:lnTo>
                    <a:pt x="399770" y="71285"/>
                  </a:lnTo>
                  <a:lnTo>
                    <a:pt x="399770" y="30975"/>
                  </a:lnTo>
                  <a:lnTo>
                    <a:pt x="401944" y="18913"/>
                  </a:lnTo>
                  <a:lnTo>
                    <a:pt x="407877" y="9067"/>
                  </a:lnTo>
                  <a:lnTo>
                    <a:pt x="416685" y="2432"/>
                  </a:lnTo>
                  <a:lnTo>
                    <a:pt x="427482" y="0"/>
                  </a:lnTo>
                  <a:lnTo>
                    <a:pt x="438256" y="2432"/>
                  </a:lnTo>
                  <a:lnTo>
                    <a:pt x="447052" y="9067"/>
                  </a:lnTo>
                  <a:lnTo>
                    <a:pt x="452981" y="18913"/>
                  </a:lnTo>
                  <a:lnTo>
                    <a:pt x="455155" y="30975"/>
                  </a:lnTo>
                  <a:lnTo>
                    <a:pt x="455155" y="55359"/>
                  </a:lnTo>
                  <a:lnTo>
                    <a:pt x="457406" y="43297"/>
                  </a:lnTo>
                  <a:lnTo>
                    <a:pt x="463548" y="33451"/>
                  </a:lnTo>
                  <a:lnTo>
                    <a:pt x="472659" y="26816"/>
                  </a:lnTo>
                  <a:lnTo>
                    <a:pt x="483819" y="24383"/>
                  </a:lnTo>
                  <a:lnTo>
                    <a:pt x="494949" y="26816"/>
                  </a:lnTo>
                  <a:lnTo>
                    <a:pt x="504045" y="33451"/>
                  </a:lnTo>
                  <a:lnTo>
                    <a:pt x="510181" y="43297"/>
                  </a:lnTo>
                  <a:lnTo>
                    <a:pt x="512432" y="55359"/>
                  </a:lnTo>
                  <a:lnTo>
                    <a:pt x="512432" y="272059"/>
                  </a:lnTo>
                </a:path>
                <a:path w="603250" h="494029">
                  <a:moveTo>
                    <a:pt x="301485" y="493420"/>
                  </a:moveTo>
                  <a:lnTo>
                    <a:pt x="301504" y="488981"/>
                  </a:lnTo>
                  <a:lnTo>
                    <a:pt x="301523" y="482919"/>
                  </a:lnTo>
                  <a:lnTo>
                    <a:pt x="301542" y="475373"/>
                  </a:lnTo>
                  <a:lnTo>
                    <a:pt x="301561" y="466483"/>
                  </a:lnTo>
                </a:path>
                <a:path w="603250" h="494029">
                  <a:moveTo>
                    <a:pt x="455168" y="55359"/>
                  </a:moveTo>
                  <a:lnTo>
                    <a:pt x="455168" y="189496"/>
                  </a:lnTo>
                </a:path>
                <a:path w="603250" h="494029">
                  <a:moveTo>
                    <a:pt x="399757" y="189496"/>
                  </a:moveTo>
                  <a:lnTo>
                    <a:pt x="399757" y="71272"/>
                  </a:lnTo>
                </a:path>
                <a:path w="603250" h="494029">
                  <a:moveTo>
                    <a:pt x="348043" y="189496"/>
                  </a:moveTo>
                  <a:lnTo>
                    <a:pt x="348043" y="117259"/>
                  </a:lnTo>
                </a:path>
                <a:path w="603250" h="494029">
                  <a:moveTo>
                    <a:pt x="512419" y="272046"/>
                  </a:moveTo>
                  <a:lnTo>
                    <a:pt x="498312" y="275283"/>
                  </a:lnTo>
                  <a:lnTo>
                    <a:pt x="489146" y="278176"/>
                  </a:lnTo>
                  <a:lnTo>
                    <a:pt x="480904" y="282356"/>
                  </a:lnTo>
                  <a:lnTo>
                    <a:pt x="469569" y="289458"/>
                  </a:lnTo>
                </a:path>
                <a:path w="603250" h="494029">
                  <a:moveTo>
                    <a:pt x="492112" y="493420"/>
                  </a:moveTo>
                  <a:lnTo>
                    <a:pt x="492112" y="459651"/>
                  </a:lnTo>
                  <a:lnTo>
                    <a:pt x="504296" y="448743"/>
                  </a:lnTo>
                  <a:lnTo>
                    <a:pt x="511243" y="441590"/>
                  </a:lnTo>
                  <a:lnTo>
                    <a:pt x="529237" y="401880"/>
                  </a:lnTo>
                  <a:lnTo>
                    <a:pt x="545566" y="358970"/>
                  </a:lnTo>
                  <a:lnTo>
                    <a:pt x="561048" y="317962"/>
                  </a:lnTo>
                  <a:lnTo>
                    <a:pt x="567931" y="299669"/>
                  </a:lnTo>
                  <a:lnTo>
                    <a:pt x="600151" y="234035"/>
                  </a:lnTo>
                  <a:lnTo>
                    <a:pt x="602970" y="228307"/>
                  </a:lnTo>
                  <a:lnTo>
                    <a:pt x="599465" y="221462"/>
                  </a:lnTo>
                  <a:lnTo>
                    <a:pt x="593242" y="220522"/>
                  </a:lnTo>
                  <a:lnTo>
                    <a:pt x="586828" y="218782"/>
                  </a:lnTo>
                  <a:lnTo>
                    <a:pt x="582307" y="217550"/>
                  </a:lnTo>
                  <a:lnTo>
                    <a:pt x="577621" y="216903"/>
                  </a:lnTo>
                  <a:lnTo>
                    <a:pt x="572947" y="217233"/>
                  </a:lnTo>
                  <a:lnTo>
                    <a:pt x="561688" y="219629"/>
                  </a:lnTo>
                  <a:lnTo>
                    <a:pt x="551484" y="224872"/>
                  </a:lnTo>
                  <a:lnTo>
                    <a:pt x="542490" y="232563"/>
                  </a:lnTo>
                  <a:lnTo>
                    <a:pt x="534860" y="242303"/>
                  </a:lnTo>
                  <a:lnTo>
                    <a:pt x="512419" y="272046"/>
                  </a:lnTo>
                </a:path>
                <a:path w="603250" h="494029">
                  <a:moveTo>
                    <a:pt x="301091" y="118262"/>
                  </a:moveTo>
                  <a:lnTo>
                    <a:pt x="299372" y="109068"/>
                  </a:lnTo>
                  <a:lnTo>
                    <a:pt x="294643" y="101360"/>
                  </a:lnTo>
                  <a:lnTo>
                    <a:pt x="287547" y="95997"/>
                  </a:lnTo>
                  <a:lnTo>
                    <a:pt x="278726" y="93840"/>
                  </a:lnTo>
                  <a:lnTo>
                    <a:pt x="269482" y="95481"/>
                  </a:lnTo>
                  <a:lnTo>
                    <a:pt x="261910" y="100464"/>
                  </a:lnTo>
                  <a:lnTo>
                    <a:pt x="256793" y="107993"/>
                  </a:lnTo>
                  <a:lnTo>
                    <a:pt x="254914" y="117271"/>
                  </a:lnTo>
                  <a:lnTo>
                    <a:pt x="254914" y="71285"/>
                  </a:lnTo>
                  <a:lnTo>
                    <a:pt x="252883" y="61795"/>
                  </a:lnTo>
                  <a:lnTo>
                    <a:pt x="247346" y="54044"/>
                  </a:lnTo>
                  <a:lnTo>
                    <a:pt x="239135" y="48818"/>
                  </a:lnTo>
                  <a:lnTo>
                    <a:pt x="229082" y="46901"/>
                  </a:lnTo>
                  <a:lnTo>
                    <a:pt x="219000" y="48818"/>
                  </a:lnTo>
                  <a:lnTo>
                    <a:pt x="210773" y="54044"/>
                  </a:lnTo>
                  <a:lnTo>
                    <a:pt x="205231" y="61795"/>
                  </a:lnTo>
                  <a:lnTo>
                    <a:pt x="203200" y="71285"/>
                  </a:lnTo>
                  <a:lnTo>
                    <a:pt x="203200" y="30975"/>
                  </a:lnTo>
                  <a:lnTo>
                    <a:pt x="201023" y="18913"/>
                  </a:lnTo>
                  <a:lnTo>
                    <a:pt x="195087" y="9067"/>
                  </a:lnTo>
                  <a:lnTo>
                    <a:pt x="186280" y="2432"/>
                  </a:lnTo>
                  <a:lnTo>
                    <a:pt x="175488" y="0"/>
                  </a:lnTo>
                  <a:lnTo>
                    <a:pt x="164711" y="2432"/>
                  </a:lnTo>
                  <a:lnTo>
                    <a:pt x="155911" y="9067"/>
                  </a:lnTo>
                  <a:lnTo>
                    <a:pt x="149978" y="18913"/>
                  </a:lnTo>
                  <a:lnTo>
                    <a:pt x="147802" y="30975"/>
                  </a:lnTo>
                  <a:lnTo>
                    <a:pt x="147802" y="55359"/>
                  </a:lnTo>
                  <a:lnTo>
                    <a:pt x="145551" y="43297"/>
                  </a:lnTo>
                  <a:lnTo>
                    <a:pt x="139411" y="33451"/>
                  </a:lnTo>
                  <a:lnTo>
                    <a:pt x="130303" y="26816"/>
                  </a:lnTo>
                  <a:lnTo>
                    <a:pt x="119151" y="24383"/>
                  </a:lnTo>
                  <a:lnTo>
                    <a:pt x="108015" y="26816"/>
                  </a:lnTo>
                  <a:lnTo>
                    <a:pt x="98920" y="33451"/>
                  </a:lnTo>
                  <a:lnTo>
                    <a:pt x="92787" y="43297"/>
                  </a:lnTo>
                  <a:lnTo>
                    <a:pt x="90538" y="55359"/>
                  </a:lnTo>
                  <a:lnTo>
                    <a:pt x="90538" y="272059"/>
                  </a:lnTo>
                </a:path>
                <a:path w="603250" h="494029">
                  <a:moveTo>
                    <a:pt x="147789" y="55359"/>
                  </a:moveTo>
                  <a:lnTo>
                    <a:pt x="147789" y="189496"/>
                  </a:lnTo>
                </a:path>
                <a:path w="603250" h="494029">
                  <a:moveTo>
                    <a:pt x="203200" y="189496"/>
                  </a:moveTo>
                  <a:lnTo>
                    <a:pt x="203200" y="71272"/>
                  </a:lnTo>
                </a:path>
                <a:path w="603250" h="494029">
                  <a:moveTo>
                    <a:pt x="254914" y="189496"/>
                  </a:moveTo>
                  <a:lnTo>
                    <a:pt x="254914" y="117259"/>
                  </a:lnTo>
                </a:path>
                <a:path w="603250" h="494029">
                  <a:moveTo>
                    <a:pt x="90538" y="272046"/>
                  </a:moveTo>
                  <a:lnTo>
                    <a:pt x="102300" y="274735"/>
                  </a:lnTo>
                  <a:lnTo>
                    <a:pt x="110151" y="277126"/>
                  </a:lnTo>
                  <a:lnTo>
                    <a:pt x="117629" y="280565"/>
                  </a:lnTo>
                  <a:lnTo>
                    <a:pt x="128270" y="286397"/>
                  </a:lnTo>
                </a:path>
                <a:path w="603250" h="494029">
                  <a:moveTo>
                    <a:pt x="110858" y="493420"/>
                  </a:moveTo>
                  <a:lnTo>
                    <a:pt x="110858" y="459651"/>
                  </a:lnTo>
                  <a:lnTo>
                    <a:pt x="98673" y="448743"/>
                  </a:lnTo>
                  <a:lnTo>
                    <a:pt x="91725" y="441590"/>
                  </a:lnTo>
                  <a:lnTo>
                    <a:pt x="73728" y="401880"/>
                  </a:lnTo>
                  <a:lnTo>
                    <a:pt x="57402" y="358970"/>
                  </a:lnTo>
                  <a:lnTo>
                    <a:pt x="41922" y="317962"/>
                  </a:lnTo>
                  <a:lnTo>
                    <a:pt x="35039" y="299669"/>
                  </a:lnTo>
                  <a:lnTo>
                    <a:pt x="2806" y="234035"/>
                  </a:lnTo>
                  <a:lnTo>
                    <a:pt x="0" y="228307"/>
                  </a:lnTo>
                  <a:lnTo>
                    <a:pt x="3505" y="221462"/>
                  </a:lnTo>
                  <a:lnTo>
                    <a:pt x="9728" y="220522"/>
                  </a:lnTo>
                  <a:lnTo>
                    <a:pt x="16141" y="218782"/>
                  </a:lnTo>
                  <a:lnTo>
                    <a:pt x="20662" y="217550"/>
                  </a:lnTo>
                  <a:lnTo>
                    <a:pt x="25349" y="216903"/>
                  </a:lnTo>
                  <a:lnTo>
                    <a:pt x="30010" y="217233"/>
                  </a:lnTo>
                  <a:lnTo>
                    <a:pt x="41269" y="219629"/>
                  </a:lnTo>
                  <a:lnTo>
                    <a:pt x="51473" y="224872"/>
                  </a:lnTo>
                  <a:lnTo>
                    <a:pt x="60467" y="232563"/>
                  </a:lnTo>
                  <a:lnTo>
                    <a:pt x="68097" y="242303"/>
                  </a:lnTo>
                  <a:lnTo>
                    <a:pt x="90538" y="272046"/>
                  </a:lnTo>
                </a:path>
                <a:path w="603250" h="494029">
                  <a:moveTo>
                    <a:pt x="301663" y="266712"/>
                  </a:moveTo>
                  <a:lnTo>
                    <a:pt x="333521" y="240084"/>
                  </a:lnTo>
                  <a:lnTo>
                    <a:pt x="397188" y="249555"/>
                  </a:lnTo>
                  <a:lnTo>
                    <a:pt x="424116" y="315188"/>
                  </a:lnTo>
                  <a:lnTo>
                    <a:pt x="403032" y="361595"/>
                  </a:lnTo>
                  <a:lnTo>
                    <a:pt x="361156" y="402621"/>
                  </a:lnTo>
                  <a:lnTo>
                    <a:pt x="320146" y="431903"/>
                  </a:lnTo>
                  <a:lnTo>
                    <a:pt x="301663" y="443077"/>
                  </a:lnTo>
                  <a:lnTo>
                    <a:pt x="233470" y="404374"/>
                  </a:lnTo>
                  <a:lnTo>
                    <a:pt x="197983" y="378152"/>
                  </a:lnTo>
                  <a:lnTo>
                    <a:pt x="183723" y="352419"/>
                  </a:lnTo>
                  <a:lnTo>
                    <a:pt x="179209" y="315188"/>
                  </a:lnTo>
                  <a:lnTo>
                    <a:pt x="185330" y="277412"/>
                  </a:lnTo>
                  <a:lnTo>
                    <a:pt x="206137" y="249555"/>
                  </a:lnTo>
                  <a:lnTo>
                    <a:pt x="236129" y="235739"/>
                  </a:lnTo>
                  <a:lnTo>
                    <a:pt x="269804" y="240084"/>
                  </a:lnTo>
                  <a:lnTo>
                    <a:pt x="301663" y="266712"/>
                  </a:lnTo>
                  <a:close/>
                </a:path>
              </a:pathLst>
            </a:custGeom>
            <a:ln w="20281">
              <a:solidFill>
                <a:srgbClr val="FFFFFF"/>
              </a:solidFill>
            </a:ln>
          </p:spPr>
          <p:txBody>
            <a:bodyPr wrap="square" lIns="0" tIns="0" rIns="0" bIns="0" rtlCol="0"/>
            <a:lstStyle/>
            <a:p>
              <a:endParaRPr/>
            </a:p>
          </p:txBody>
        </p:sp>
      </p:grpSp>
      <p:sp>
        <p:nvSpPr>
          <p:cNvPr id="35" name="Rounded Rectangle 34">
            <a:extLst>
              <a:ext uri="{FF2B5EF4-FFF2-40B4-BE49-F238E27FC236}">
                <a16:creationId xmlns:a16="http://schemas.microsoft.com/office/drawing/2014/main" id="{E0D4B875-E729-C8BE-C574-EE732ED76CA3}"/>
              </a:ext>
            </a:extLst>
          </p:cNvPr>
          <p:cNvSpPr/>
          <p:nvPr/>
        </p:nvSpPr>
        <p:spPr>
          <a:xfrm>
            <a:off x="1008789" y="4157110"/>
            <a:ext cx="7621864" cy="1089599"/>
          </a:xfrm>
          <a:prstGeom prst="roundRect">
            <a:avLst/>
          </a:prstGeom>
          <a:noFill/>
          <a:ln>
            <a:solidFill>
              <a:srgbClr val="ED532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7" name="Group 36">
            <a:extLst>
              <a:ext uri="{FF2B5EF4-FFF2-40B4-BE49-F238E27FC236}">
                <a16:creationId xmlns:a16="http://schemas.microsoft.com/office/drawing/2014/main" id="{CE515B5E-B8EC-288B-0E17-56C27F3DB86C}"/>
              </a:ext>
            </a:extLst>
          </p:cNvPr>
          <p:cNvGrpSpPr/>
          <p:nvPr/>
        </p:nvGrpSpPr>
        <p:grpSpPr>
          <a:xfrm>
            <a:off x="652020" y="4251158"/>
            <a:ext cx="909319" cy="909319"/>
            <a:chOff x="10073705" y="2214937"/>
            <a:chExt cx="909319" cy="909319"/>
          </a:xfrm>
        </p:grpSpPr>
        <p:sp>
          <p:nvSpPr>
            <p:cNvPr id="38" name="object 69">
              <a:extLst>
                <a:ext uri="{FF2B5EF4-FFF2-40B4-BE49-F238E27FC236}">
                  <a16:creationId xmlns:a16="http://schemas.microsoft.com/office/drawing/2014/main" id="{811BB206-84B4-6EA7-2925-6DDB321991D2}"/>
                </a:ext>
              </a:extLst>
            </p:cNvPr>
            <p:cNvSpPr/>
            <p:nvPr/>
          </p:nvSpPr>
          <p:spPr>
            <a:xfrm>
              <a:off x="10073705" y="2214937"/>
              <a:ext cx="909319" cy="909319"/>
            </a:xfrm>
            <a:custGeom>
              <a:avLst/>
              <a:gdLst/>
              <a:ahLst/>
              <a:cxnLst/>
              <a:rect l="l" t="t" r="r" b="b"/>
              <a:pathLst>
                <a:path w="909320" h="909319">
                  <a:moveTo>
                    <a:pt x="454494" y="0"/>
                  </a:moveTo>
                  <a:lnTo>
                    <a:pt x="408024" y="2346"/>
                  </a:lnTo>
                  <a:lnTo>
                    <a:pt x="362896" y="9233"/>
                  </a:lnTo>
                  <a:lnTo>
                    <a:pt x="319340" y="20432"/>
                  </a:lnTo>
                  <a:lnTo>
                    <a:pt x="277582" y="35715"/>
                  </a:lnTo>
                  <a:lnTo>
                    <a:pt x="237853" y="54854"/>
                  </a:lnTo>
                  <a:lnTo>
                    <a:pt x="200380" y="77619"/>
                  </a:lnTo>
                  <a:lnTo>
                    <a:pt x="165391" y="103782"/>
                  </a:lnTo>
                  <a:lnTo>
                    <a:pt x="133116" y="133116"/>
                  </a:lnTo>
                  <a:lnTo>
                    <a:pt x="103782" y="165391"/>
                  </a:lnTo>
                  <a:lnTo>
                    <a:pt x="77619" y="200380"/>
                  </a:lnTo>
                  <a:lnTo>
                    <a:pt x="54854" y="237853"/>
                  </a:lnTo>
                  <a:lnTo>
                    <a:pt x="35715" y="277582"/>
                  </a:lnTo>
                  <a:lnTo>
                    <a:pt x="20432" y="319340"/>
                  </a:lnTo>
                  <a:lnTo>
                    <a:pt x="9233" y="362896"/>
                  </a:lnTo>
                  <a:lnTo>
                    <a:pt x="2346" y="408024"/>
                  </a:lnTo>
                  <a:lnTo>
                    <a:pt x="0" y="454494"/>
                  </a:lnTo>
                  <a:lnTo>
                    <a:pt x="2346" y="500965"/>
                  </a:lnTo>
                  <a:lnTo>
                    <a:pt x="9233" y="546092"/>
                  </a:lnTo>
                  <a:lnTo>
                    <a:pt x="20432" y="589649"/>
                  </a:lnTo>
                  <a:lnTo>
                    <a:pt x="35715" y="631406"/>
                  </a:lnTo>
                  <a:lnTo>
                    <a:pt x="54854" y="671136"/>
                  </a:lnTo>
                  <a:lnTo>
                    <a:pt x="77619" y="708609"/>
                  </a:lnTo>
                  <a:lnTo>
                    <a:pt x="103782" y="743597"/>
                  </a:lnTo>
                  <a:lnTo>
                    <a:pt x="133116" y="775873"/>
                  </a:lnTo>
                  <a:lnTo>
                    <a:pt x="165391" y="805206"/>
                  </a:lnTo>
                  <a:lnTo>
                    <a:pt x="200380" y="831370"/>
                  </a:lnTo>
                  <a:lnTo>
                    <a:pt x="237853" y="854135"/>
                  </a:lnTo>
                  <a:lnTo>
                    <a:pt x="277582" y="873274"/>
                  </a:lnTo>
                  <a:lnTo>
                    <a:pt x="319340" y="888557"/>
                  </a:lnTo>
                  <a:lnTo>
                    <a:pt x="362896" y="899756"/>
                  </a:lnTo>
                  <a:lnTo>
                    <a:pt x="408024" y="906643"/>
                  </a:lnTo>
                  <a:lnTo>
                    <a:pt x="454494" y="908989"/>
                  </a:lnTo>
                  <a:lnTo>
                    <a:pt x="500965" y="906643"/>
                  </a:lnTo>
                  <a:lnTo>
                    <a:pt x="546092" y="899756"/>
                  </a:lnTo>
                  <a:lnTo>
                    <a:pt x="589649" y="888557"/>
                  </a:lnTo>
                  <a:lnTo>
                    <a:pt x="631406" y="873274"/>
                  </a:lnTo>
                  <a:lnTo>
                    <a:pt x="671136" y="854135"/>
                  </a:lnTo>
                  <a:lnTo>
                    <a:pt x="708609" y="831370"/>
                  </a:lnTo>
                  <a:lnTo>
                    <a:pt x="743597" y="805206"/>
                  </a:lnTo>
                  <a:lnTo>
                    <a:pt x="775873" y="775873"/>
                  </a:lnTo>
                  <a:lnTo>
                    <a:pt x="805206" y="743597"/>
                  </a:lnTo>
                  <a:lnTo>
                    <a:pt x="831370" y="708609"/>
                  </a:lnTo>
                  <a:lnTo>
                    <a:pt x="854135" y="671136"/>
                  </a:lnTo>
                  <a:lnTo>
                    <a:pt x="873274" y="631406"/>
                  </a:lnTo>
                  <a:lnTo>
                    <a:pt x="888557" y="589649"/>
                  </a:lnTo>
                  <a:lnTo>
                    <a:pt x="899756" y="546092"/>
                  </a:lnTo>
                  <a:lnTo>
                    <a:pt x="906643" y="500965"/>
                  </a:lnTo>
                  <a:lnTo>
                    <a:pt x="908989" y="454494"/>
                  </a:lnTo>
                  <a:lnTo>
                    <a:pt x="906643" y="408024"/>
                  </a:lnTo>
                  <a:lnTo>
                    <a:pt x="899756" y="362896"/>
                  </a:lnTo>
                  <a:lnTo>
                    <a:pt x="888557" y="319340"/>
                  </a:lnTo>
                  <a:lnTo>
                    <a:pt x="873274" y="277582"/>
                  </a:lnTo>
                  <a:lnTo>
                    <a:pt x="854135" y="237853"/>
                  </a:lnTo>
                  <a:lnTo>
                    <a:pt x="831370" y="200380"/>
                  </a:lnTo>
                  <a:lnTo>
                    <a:pt x="805206" y="165391"/>
                  </a:lnTo>
                  <a:lnTo>
                    <a:pt x="775873" y="133116"/>
                  </a:lnTo>
                  <a:lnTo>
                    <a:pt x="743597" y="103782"/>
                  </a:lnTo>
                  <a:lnTo>
                    <a:pt x="708609" y="77619"/>
                  </a:lnTo>
                  <a:lnTo>
                    <a:pt x="671136" y="54854"/>
                  </a:lnTo>
                  <a:lnTo>
                    <a:pt x="631406" y="35715"/>
                  </a:lnTo>
                  <a:lnTo>
                    <a:pt x="589649" y="20432"/>
                  </a:lnTo>
                  <a:lnTo>
                    <a:pt x="546092" y="9233"/>
                  </a:lnTo>
                  <a:lnTo>
                    <a:pt x="500965" y="2346"/>
                  </a:lnTo>
                  <a:lnTo>
                    <a:pt x="454494" y="0"/>
                  </a:lnTo>
                  <a:close/>
                </a:path>
              </a:pathLst>
            </a:custGeom>
            <a:solidFill>
              <a:srgbClr val="7EBE42"/>
            </a:solidFill>
          </p:spPr>
          <p:txBody>
            <a:bodyPr wrap="square" lIns="0" tIns="0" rIns="0" bIns="0" rtlCol="0"/>
            <a:lstStyle/>
            <a:p>
              <a:endParaRPr/>
            </a:p>
          </p:txBody>
        </p:sp>
        <p:pic>
          <p:nvPicPr>
            <p:cNvPr id="39" name="object 70">
              <a:extLst>
                <a:ext uri="{FF2B5EF4-FFF2-40B4-BE49-F238E27FC236}">
                  <a16:creationId xmlns:a16="http://schemas.microsoft.com/office/drawing/2014/main" id="{276C5420-9438-EDB9-1B96-3AD8B4022C25}"/>
                </a:ext>
              </a:extLst>
            </p:cNvPr>
            <p:cNvPicPr/>
            <p:nvPr/>
          </p:nvPicPr>
          <p:blipFill>
            <a:blip r:embed="rId3" cstate="print"/>
            <a:stretch>
              <a:fillRect/>
            </a:stretch>
          </p:blipFill>
          <p:spPr>
            <a:xfrm>
              <a:off x="10181048" y="2628193"/>
              <a:ext cx="160045" cy="248765"/>
            </a:xfrm>
            <a:prstGeom prst="rect">
              <a:avLst/>
            </a:prstGeom>
          </p:spPr>
        </p:pic>
        <p:pic>
          <p:nvPicPr>
            <p:cNvPr id="40" name="object 71">
              <a:extLst>
                <a:ext uri="{FF2B5EF4-FFF2-40B4-BE49-F238E27FC236}">
                  <a16:creationId xmlns:a16="http://schemas.microsoft.com/office/drawing/2014/main" id="{15722B73-A906-BFF0-3C84-5F014DD61BD5}"/>
                </a:ext>
              </a:extLst>
            </p:cNvPr>
            <p:cNvPicPr/>
            <p:nvPr/>
          </p:nvPicPr>
          <p:blipFill>
            <a:blip r:embed="rId4" cstate="print"/>
            <a:stretch>
              <a:fillRect/>
            </a:stretch>
          </p:blipFill>
          <p:spPr>
            <a:xfrm>
              <a:off x="10715261" y="2628193"/>
              <a:ext cx="160134" cy="247872"/>
            </a:xfrm>
            <a:prstGeom prst="rect">
              <a:avLst/>
            </a:prstGeom>
          </p:spPr>
        </p:pic>
        <p:sp>
          <p:nvSpPr>
            <p:cNvPr id="41" name="object 72">
              <a:extLst>
                <a:ext uri="{FF2B5EF4-FFF2-40B4-BE49-F238E27FC236}">
                  <a16:creationId xmlns:a16="http://schemas.microsoft.com/office/drawing/2014/main" id="{BD58F00B-B921-C412-D4B6-6819D66AAF06}"/>
                </a:ext>
              </a:extLst>
            </p:cNvPr>
            <p:cNvSpPr/>
            <p:nvPr/>
          </p:nvSpPr>
          <p:spPr>
            <a:xfrm>
              <a:off x="10348868" y="2609166"/>
              <a:ext cx="358775" cy="267335"/>
            </a:xfrm>
            <a:custGeom>
              <a:avLst/>
              <a:gdLst/>
              <a:ahLst/>
              <a:cxnLst/>
              <a:rect l="l" t="t" r="r" b="b"/>
              <a:pathLst>
                <a:path w="358775" h="267335">
                  <a:moveTo>
                    <a:pt x="275045" y="0"/>
                  </a:moveTo>
                  <a:lnTo>
                    <a:pt x="245797" y="0"/>
                  </a:lnTo>
                  <a:lnTo>
                    <a:pt x="235467" y="1281"/>
                  </a:lnTo>
                  <a:lnTo>
                    <a:pt x="225891" y="4981"/>
                  </a:lnTo>
                  <a:lnTo>
                    <a:pt x="217470" y="10887"/>
                  </a:lnTo>
                  <a:lnTo>
                    <a:pt x="210605" y="18783"/>
                  </a:lnTo>
                  <a:lnTo>
                    <a:pt x="179325" y="65100"/>
                  </a:lnTo>
                  <a:lnTo>
                    <a:pt x="148058" y="18783"/>
                  </a:lnTo>
                  <a:lnTo>
                    <a:pt x="141185" y="10887"/>
                  </a:lnTo>
                  <a:lnTo>
                    <a:pt x="132761" y="4981"/>
                  </a:lnTo>
                  <a:lnTo>
                    <a:pt x="123183" y="1281"/>
                  </a:lnTo>
                  <a:lnTo>
                    <a:pt x="112853" y="0"/>
                  </a:lnTo>
                  <a:lnTo>
                    <a:pt x="83618" y="0"/>
                  </a:lnTo>
                  <a:lnTo>
                    <a:pt x="48426" y="18783"/>
                  </a:lnTo>
                  <a:lnTo>
                    <a:pt x="2732" y="86448"/>
                  </a:lnTo>
                  <a:lnTo>
                    <a:pt x="0" y="99650"/>
                  </a:lnTo>
                  <a:lnTo>
                    <a:pt x="2476" y="105929"/>
                  </a:lnTo>
                  <a:lnTo>
                    <a:pt x="7316" y="110947"/>
                  </a:lnTo>
                  <a:lnTo>
                    <a:pt x="10326" y="113017"/>
                  </a:lnTo>
                  <a:lnTo>
                    <a:pt x="13742" y="114007"/>
                  </a:lnTo>
                  <a:lnTo>
                    <a:pt x="22696" y="114007"/>
                  </a:lnTo>
                  <a:lnTo>
                    <a:pt x="28182" y="111315"/>
                  </a:lnTo>
                  <a:lnTo>
                    <a:pt x="54890" y="71742"/>
                  </a:lnTo>
                  <a:lnTo>
                    <a:pt x="54890" y="257479"/>
                  </a:lnTo>
                  <a:lnTo>
                    <a:pt x="60834" y="265607"/>
                  </a:lnTo>
                  <a:lnTo>
                    <a:pt x="69407" y="267017"/>
                  </a:lnTo>
                  <a:lnTo>
                    <a:pt x="77205" y="266561"/>
                  </a:lnTo>
                  <a:lnTo>
                    <a:pt x="83699" y="263010"/>
                  </a:lnTo>
                  <a:lnTo>
                    <a:pt x="88143" y="257116"/>
                  </a:lnTo>
                  <a:lnTo>
                    <a:pt x="89790" y="249631"/>
                  </a:lnTo>
                  <a:lnTo>
                    <a:pt x="89790" y="141973"/>
                  </a:lnTo>
                  <a:lnTo>
                    <a:pt x="91530" y="140220"/>
                  </a:lnTo>
                  <a:lnTo>
                    <a:pt x="104941" y="140220"/>
                  </a:lnTo>
                  <a:lnTo>
                    <a:pt x="106681" y="141973"/>
                  </a:lnTo>
                  <a:lnTo>
                    <a:pt x="106681" y="257467"/>
                  </a:lnTo>
                  <a:lnTo>
                    <a:pt x="112625" y="265607"/>
                  </a:lnTo>
                  <a:lnTo>
                    <a:pt x="121197" y="267017"/>
                  </a:lnTo>
                  <a:lnTo>
                    <a:pt x="128995" y="266561"/>
                  </a:lnTo>
                  <a:lnTo>
                    <a:pt x="135489" y="263010"/>
                  </a:lnTo>
                  <a:lnTo>
                    <a:pt x="139933" y="257116"/>
                  </a:lnTo>
                  <a:lnTo>
                    <a:pt x="141581" y="249631"/>
                  </a:lnTo>
                  <a:lnTo>
                    <a:pt x="141581" y="71754"/>
                  </a:lnTo>
                  <a:lnTo>
                    <a:pt x="168162" y="111124"/>
                  </a:lnTo>
                  <a:lnTo>
                    <a:pt x="173559" y="114007"/>
                  </a:lnTo>
                  <a:lnTo>
                    <a:pt x="185091" y="114007"/>
                  </a:lnTo>
                  <a:lnTo>
                    <a:pt x="190488" y="111124"/>
                  </a:lnTo>
                  <a:lnTo>
                    <a:pt x="221921" y="64566"/>
                  </a:lnTo>
                  <a:lnTo>
                    <a:pt x="193054" y="153288"/>
                  </a:lnTo>
                  <a:lnTo>
                    <a:pt x="198985" y="161556"/>
                  </a:lnTo>
                  <a:lnTo>
                    <a:pt x="217768" y="161556"/>
                  </a:lnTo>
                  <a:lnTo>
                    <a:pt x="213552" y="248780"/>
                  </a:lnTo>
                  <a:lnTo>
                    <a:pt x="214589" y="255696"/>
                  </a:lnTo>
                  <a:lnTo>
                    <a:pt x="218052" y="261473"/>
                  </a:lnTo>
                  <a:lnTo>
                    <a:pt x="223408" y="265518"/>
                  </a:lnTo>
                  <a:lnTo>
                    <a:pt x="230989" y="267258"/>
                  </a:lnTo>
                  <a:lnTo>
                    <a:pt x="240234" y="267258"/>
                  </a:lnTo>
                  <a:lnTo>
                    <a:pt x="247943" y="259918"/>
                  </a:lnTo>
                  <a:lnTo>
                    <a:pt x="252668" y="162382"/>
                  </a:lnTo>
                  <a:lnTo>
                    <a:pt x="253518" y="161556"/>
                  </a:lnTo>
                  <a:lnTo>
                    <a:pt x="267323" y="161556"/>
                  </a:lnTo>
                  <a:lnTo>
                    <a:pt x="268174" y="162382"/>
                  </a:lnTo>
                  <a:lnTo>
                    <a:pt x="272810" y="258317"/>
                  </a:lnTo>
                  <a:lnTo>
                    <a:pt x="279134" y="266153"/>
                  </a:lnTo>
                  <a:lnTo>
                    <a:pt x="287770" y="267144"/>
                  </a:lnTo>
                  <a:lnTo>
                    <a:pt x="295537" y="266307"/>
                  </a:lnTo>
                  <a:lnTo>
                    <a:pt x="301848" y="262439"/>
                  </a:lnTo>
                  <a:lnTo>
                    <a:pt x="305998" y="256332"/>
                  </a:lnTo>
                  <a:lnTo>
                    <a:pt x="307278" y="248780"/>
                  </a:lnTo>
                  <a:lnTo>
                    <a:pt x="303074" y="161556"/>
                  </a:lnTo>
                  <a:lnTo>
                    <a:pt x="321857" y="161556"/>
                  </a:lnTo>
                  <a:lnTo>
                    <a:pt x="327788" y="153288"/>
                  </a:lnTo>
                  <a:lnTo>
                    <a:pt x="298908" y="64566"/>
                  </a:lnTo>
                  <a:lnTo>
                    <a:pt x="327102" y="106311"/>
                  </a:lnTo>
                  <a:lnTo>
                    <a:pt x="332056" y="111197"/>
                  </a:lnTo>
                  <a:lnTo>
                    <a:pt x="338266" y="113696"/>
                  </a:lnTo>
                  <a:lnTo>
                    <a:pt x="344951" y="113662"/>
                  </a:lnTo>
                  <a:lnTo>
                    <a:pt x="351334" y="110947"/>
                  </a:lnTo>
                  <a:lnTo>
                    <a:pt x="356174" y="105929"/>
                  </a:lnTo>
                  <a:lnTo>
                    <a:pt x="358652" y="99650"/>
                  </a:lnTo>
                  <a:lnTo>
                    <a:pt x="358621" y="92894"/>
                  </a:lnTo>
                  <a:lnTo>
                    <a:pt x="310237" y="18783"/>
                  </a:lnTo>
                  <a:lnTo>
                    <a:pt x="285375" y="1281"/>
                  </a:lnTo>
                  <a:lnTo>
                    <a:pt x="275045" y="0"/>
                  </a:lnTo>
                  <a:close/>
                </a:path>
              </a:pathLst>
            </a:custGeom>
            <a:solidFill>
              <a:srgbClr val="FFFFFF"/>
            </a:solidFill>
          </p:spPr>
          <p:txBody>
            <a:bodyPr wrap="square" lIns="0" tIns="0" rIns="0" bIns="0" rtlCol="0"/>
            <a:lstStyle/>
            <a:p>
              <a:endParaRPr/>
            </a:p>
          </p:txBody>
        </p:sp>
        <p:pic>
          <p:nvPicPr>
            <p:cNvPr id="42" name="object 73">
              <a:extLst>
                <a:ext uri="{FF2B5EF4-FFF2-40B4-BE49-F238E27FC236}">
                  <a16:creationId xmlns:a16="http://schemas.microsoft.com/office/drawing/2014/main" id="{15449361-17D4-6816-D15A-398F65A03019}"/>
                </a:ext>
              </a:extLst>
            </p:cNvPr>
            <p:cNvPicPr/>
            <p:nvPr/>
          </p:nvPicPr>
          <p:blipFill>
            <a:blip r:embed="rId5" cstate="print"/>
            <a:stretch>
              <a:fillRect/>
            </a:stretch>
          </p:blipFill>
          <p:spPr>
            <a:xfrm>
              <a:off x="10408307" y="2520873"/>
              <a:ext cx="77596" cy="78359"/>
            </a:xfrm>
            <a:prstGeom prst="rect">
              <a:avLst/>
            </a:prstGeom>
          </p:spPr>
        </p:pic>
        <p:pic>
          <p:nvPicPr>
            <p:cNvPr id="43" name="object 74">
              <a:extLst>
                <a:ext uri="{FF2B5EF4-FFF2-40B4-BE49-F238E27FC236}">
                  <a16:creationId xmlns:a16="http://schemas.microsoft.com/office/drawing/2014/main" id="{A0D98C6B-7716-3B40-E3B1-256E54694564}"/>
                </a:ext>
              </a:extLst>
            </p:cNvPr>
            <p:cNvPicPr/>
            <p:nvPr/>
          </p:nvPicPr>
          <p:blipFill>
            <a:blip r:embed="rId6" cstate="print"/>
            <a:stretch>
              <a:fillRect/>
            </a:stretch>
          </p:blipFill>
          <p:spPr>
            <a:xfrm>
              <a:off x="10570486" y="2520873"/>
              <a:ext cx="77596" cy="78359"/>
            </a:xfrm>
            <a:prstGeom prst="rect">
              <a:avLst/>
            </a:prstGeom>
          </p:spPr>
        </p:pic>
        <p:sp>
          <p:nvSpPr>
            <p:cNvPr id="44" name="object 75">
              <a:extLst>
                <a:ext uri="{FF2B5EF4-FFF2-40B4-BE49-F238E27FC236}">
                  <a16:creationId xmlns:a16="http://schemas.microsoft.com/office/drawing/2014/main" id="{FCF3CA3B-7FF1-8AA0-6F84-449A41112ACC}"/>
                </a:ext>
              </a:extLst>
            </p:cNvPr>
            <p:cNvSpPr/>
            <p:nvPr/>
          </p:nvSpPr>
          <p:spPr>
            <a:xfrm>
              <a:off x="10276467" y="2429424"/>
              <a:ext cx="503555" cy="166370"/>
            </a:xfrm>
            <a:custGeom>
              <a:avLst/>
              <a:gdLst/>
              <a:ahLst/>
              <a:cxnLst/>
              <a:rect l="l" t="t" r="r" b="b"/>
              <a:pathLst>
                <a:path w="503554" h="166369">
                  <a:moveTo>
                    <a:pt x="251802" y="0"/>
                  </a:moveTo>
                  <a:lnTo>
                    <a:pt x="200893" y="4637"/>
                  </a:lnTo>
                  <a:lnTo>
                    <a:pt x="152373" y="18138"/>
                  </a:lnTo>
                  <a:lnTo>
                    <a:pt x="107275" y="39885"/>
                  </a:lnTo>
                  <a:lnTo>
                    <a:pt x="66634" y="69262"/>
                  </a:lnTo>
                  <a:lnTo>
                    <a:pt x="31483" y="105652"/>
                  </a:lnTo>
                  <a:lnTo>
                    <a:pt x="2857" y="148437"/>
                  </a:lnTo>
                  <a:lnTo>
                    <a:pt x="0" y="153682"/>
                  </a:lnTo>
                  <a:lnTo>
                    <a:pt x="1879" y="160286"/>
                  </a:lnTo>
                  <a:lnTo>
                    <a:pt x="8724" y="164096"/>
                  </a:lnTo>
                  <a:lnTo>
                    <a:pt x="10502" y="164541"/>
                  </a:lnTo>
                  <a:lnTo>
                    <a:pt x="12255" y="164541"/>
                  </a:lnTo>
                  <a:lnTo>
                    <a:pt x="16040" y="164541"/>
                  </a:lnTo>
                  <a:lnTo>
                    <a:pt x="19710" y="162509"/>
                  </a:lnTo>
                  <a:lnTo>
                    <a:pt x="21666" y="158927"/>
                  </a:lnTo>
                  <a:lnTo>
                    <a:pt x="48132" y="119366"/>
                  </a:lnTo>
                  <a:lnTo>
                    <a:pt x="80628" y="85718"/>
                  </a:lnTo>
                  <a:lnTo>
                    <a:pt x="118198" y="58556"/>
                  </a:lnTo>
                  <a:lnTo>
                    <a:pt x="159888" y="38449"/>
                  </a:lnTo>
                  <a:lnTo>
                    <a:pt x="204741" y="25966"/>
                  </a:lnTo>
                  <a:lnTo>
                    <a:pt x="251802" y="21678"/>
                  </a:lnTo>
                  <a:lnTo>
                    <a:pt x="298807" y="25966"/>
                  </a:lnTo>
                  <a:lnTo>
                    <a:pt x="343614" y="38449"/>
                  </a:lnTo>
                  <a:lnTo>
                    <a:pt x="385270" y="58556"/>
                  </a:lnTo>
                  <a:lnTo>
                    <a:pt x="422817" y="85718"/>
                  </a:lnTo>
                  <a:lnTo>
                    <a:pt x="455299" y="119366"/>
                  </a:lnTo>
                  <a:lnTo>
                    <a:pt x="481761" y="158927"/>
                  </a:lnTo>
                  <a:lnTo>
                    <a:pt x="484632" y="164172"/>
                  </a:lnTo>
                  <a:lnTo>
                    <a:pt x="491159" y="166090"/>
                  </a:lnTo>
                  <a:lnTo>
                    <a:pt x="501548" y="160286"/>
                  </a:lnTo>
                  <a:lnTo>
                    <a:pt x="503428" y="153682"/>
                  </a:lnTo>
                  <a:lnTo>
                    <a:pt x="500570" y="148437"/>
                  </a:lnTo>
                  <a:lnTo>
                    <a:pt x="471944" y="105652"/>
                  </a:lnTo>
                  <a:lnTo>
                    <a:pt x="436806" y="69262"/>
                  </a:lnTo>
                  <a:lnTo>
                    <a:pt x="396189" y="39885"/>
                  </a:lnTo>
                  <a:lnTo>
                    <a:pt x="351127" y="18138"/>
                  </a:lnTo>
                  <a:lnTo>
                    <a:pt x="302653" y="4637"/>
                  </a:lnTo>
                  <a:lnTo>
                    <a:pt x="251802" y="0"/>
                  </a:lnTo>
                  <a:close/>
                </a:path>
              </a:pathLst>
            </a:custGeom>
            <a:solidFill>
              <a:srgbClr val="FFFFFF"/>
            </a:solidFill>
          </p:spPr>
          <p:txBody>
            <a:bodyPr wrap="square" lIns="0" tIns="0" rIns="0" bIns="0" rtlCol="0"/>
            <a:lstStyle/>
            <a:p>
              <a:endParaRPr/>
            </a:p>
          </p:txBody>
        </p:sp>
      </p:grpSp>
      <p:sp>
        <p:nvSpPr>
          <p:cNvPr id="45" name="TextBox 44">
            <a:extLst>
              <a:ext uri="{FF2B5EF4-FFF2-40B4-BE49-F238E27FC236}">
                <a16:creationId xmlns:a16="http://schemas.microsoft.com/office/drawing/2014/main" id="{4E5BDCCA-27A5-D48F-FFCE-9BF8F33A29CD}"/>
              </a:ext>
            </a:extLst>
          </p:cNvPr>
          <p:cNvSpPr txBox="1"/>
          <p:nvPr/>
        </p:nvSpPr>
        <p:spPr>
          <a:xfrm>
            <a:off x="1046538" y="5404544"/>
            <a:ext cx="10531490" cy="584775"/>
          </a:xfrm>
          <a:prstGeom prst="rect">
            <a:avLst/>
          </a:prstGeom>
          <a:noFill/>
        </p:spPr>
        <p:txBody>
          <a:bodyPr wrap="square" rtlCol="0">
            <a:spAutoFit/>
          </a:bodyPr>
          <a:lstStyle/>
          <a:p>
            <a:pPr lvl="0"/>
            <a:r>
              <a:rPr lang="en-US" sz="1600" b="1" dirty="0">
                <a:solidFill>
                  <a:schemeClr val="bg1"/>
                </a:solidFill>
                <a:latin typeface="Lato" panose="020F0502020204030203" pitchFamily="34" charset="77"/>
              </a:rPr>
              <a:t>Value Platinum and Titanium plans - built in Peace of mind – Should your MSA be fully </a:t>
            </a:r>
            <a:r>
              <a:rPr lang="en-US" sz="1600" b="1" dirty="0" err="1">
                <a:solidFill>
                  <a:schemeClr val="bg1"/>
                </a:solidFill>
                <a:latin typeface="Lato" panose="020F0502020204030203" pitchFamily="34" charset="77"/>
              </a:rPr>
              <a:t>utilised</a:t>
            </a:r>
            <a:r>
              <a:rPr lang="en-US" sz="1600" b="1" dirty="0">
                <a:solidFill>
                  <a:schemeClr val="bg1"/>
                </a:solidFill>
                <a:latin typeface="Lato" panose="020F0502020204030203" pitchFamily="34" charset="77"/>
              </a:rPr>
              <a:t>, a small self-funded payment gap applies – and then the Scheme will provide an additional amount of benefit to you  </a:t>
            </a:r>
            <a:r>
              <a:rPr lang="en-US" sz="1600" b="1" i="1" dirty="0">
                <a:solidFill>
                  <a:schemeClr val="bg1"/>
                </a:solidFill>
                <a:latin typeface="Lato" panose="020F0502020204030203" pitchFamily="34" charset="77"/>
              </a:rPr>
              <a:t>–  Your safety net!</a:t>
            </a:r>
          </a:p>
        </p:txBody>
      </p:sp>
      <p:sp>
        <p:nvSpPr>
          <p:cNvPr id="47" name="TextBox 46">
            <a:extLst>
              <a:ext uri="{FF2B5EF4-FFF2-40B4-BE49-F238E27FC236}">
                <a16:creationId xmlns:a16="http://schemas.microsoft.com/office/drawing/2014/main" id="{6095C357-B6A0-0394-C177-E3F96DCFF970}"/>
              </a:ext>
            </a:extLst>
          </p:cNvPr>
          <p:cNvSpPr txBox="1"/>
          <p:nvPr/>
        </p:nvSpPr>
        <p:spPr>
          <a:xfrm>
            <a:off x="1869839" y="1336610"/>
            <a:ext cx="5862455" cy="338554"/>
          </a:xfrm>
          <a:prstGeom prst="rect">
            <a:avLst/>
          </a:prstGeom>
          <a:noFill/>
        </p:spPr>
        <p:txBody>
          <a:bodyPr wrap="square">
            <a:spAutoFit/>
          </a:bodyPr>
          <a:lstStyle/>
          <a:p>
            <a:pPr marL="0" marR="0" lvl="0" indent="0" defTabSz="914400" rtl="0" eaLnBrk="1" fontAlgn="auto" latinLnBrk="0" hangingPunct="1">
              <a:lnSpc>
                <a:spcPct val="100000"/>
              </a:lnSpc>
              <a:spcBef>
                <a:spcPts val="0"/>
              </a:spcBef>
              <a:spcAft>
                <a:spcPts val="800"/>
              </a:spcAft>
              <a:buClrTx/>
              <a:buSzTx/>
              <a:buFontTx/>
              <a:buNone/>
              <a:tabLst/>
              <a:defRPr/>
            </a:pPr>
            <a:r>
              <a:rPr lang="en-ZA" sz="1600" b="1" kern="0" dirty="0">
                <a:solidFill>
                  <a:srgbClr val="7DBF43"/>
                </a:solidFill>
                <a:latin typeface="Lato" panose="020F0502020204030203" pitchFamily="34" charset="77"/>
                <a:ea typeface="Aptos" panose="020B0004020202020204" pitchFamily="34" charset="0"/>
                <a:cs typeface="Times New Roman" panose="02020603050405020304" pitchFamily="18" charset="0"/>
              </a:rPr>
              <a:t>SIMPLICITY OF PLAN STRUCTURES</a:t>
            </a:r>
            <a:endParaRPr kumimoji="0" lang="en-ZA" sz="1600" b="1" u="none" strike="noStrike" kern="100" cap="none" spc="0" normalizeH="0" baseline="0" noProof="0" dirty="0">
              <a:ln>
                <a:noFill/>
              </a:ln>
              <a:solidFill>
                <a:srgbClr val="7DBF43"/>
              </a:solidFill>
              <a:effectLst/>
              <a:uLnTx/>
              <a:uFillTx/>
              <a:latin typeface="Lato" panose="020F0502020204030203" pitchFamily="34" charset="77"/>
              <a:ea typeface="Aptos" panose="020B0004020202020204" pitchFamily="34" charset="0"/>
              <a:cs typeface="Times New Roman" panose="02020603050405020304" pitchFamily="18" charset="0"/>
            </a:endParaRPr>
          </a:p>
        </p:txBody>
      </p:sp>
      <p:pic>
        <p:nvPicPr>
          <p:cNvPr id="48" name="Picture 47" descr="A family posing for a picture&#10;&#10;Description automatically generated">
            <a:extLst>
              <a:ext uri="{FF2B5EF4-FFF2-40B4-BE49-F238E27FC236}">
                <a16:creationId xmlns:a16="http://schemas.microsoft.com/office/drawing/2014/main" id="{A1784981-810B-42CF-E483-2C043D9D71FF}"/>
              </a:ext>
            </a:extLst>
          </p:cNvPr>
          <p:cNvPicPr>
            <a:picLocks noChangeAspect="1"/>
          </p:cNvPicPr>
          <p:nvPr/>
        </p:nvPicPr>
        <p:blipFill>
          <a:blip r:embed="rId7"/>
          <a:stretch>
            <a:fillRect/>
          </a:stretch>
        </p:blipFill>
        <p:spPr>
          <a:xfrm>
            <a:off x="8895573" y="1675164"/>
            <a:ext cx="2752587" cy="3578363"/>
          </a:xfrm>
          <a:prstGeom prst="rect">
            <a:avLst/>
          </a:prstGeom>
        </p:spPr>
      </p:pic>
    </p:spTree>
    <p:extLst>
      <p:ext uri="{BB962C8B-B14F-4D97-AF65-F5344CB8AC3E}">
        <p14:creationId xmlns:p14="http://schemas.microsoft.com/office/powerpoint/2010/main" val="19494735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16">
            <a:extLst>
              <a:ext uri="{FF2B5EF4-FFF2-40B4-BE49-F238E27FC236}">
                <a16:creationId xmlns:a16="http://schemas.microsoft.com/office/drawing/2014/main" id="{E3480199-905B-DFF9-F760-E54AAB9890B2}"/>
              </a:ext>
            </a:extLst>
          </p:cNvPr>
          <p:cNvSpPr txBox="1"/>
          <p:nvPr/>
        </p:nvSpPr>
        <p:spPr>
          <a:xfrm>
            <a:off x="2983832" y="4908283"/>
            <a:ext cx="6224336" cy="1218282"/>
          </a:xfrm>
          <a:prstGeom prst="rect">
            <a:avLst/>
          </a:prstGeom>
        </p:spPr>
        <p:txBody>
          <a:bodyPr vert="horz" wrap="square" lIns="0" tIns="12700" rIns="0" bIns="0" rtlCol="0">
            <a:spAutoFit/>
          </a:bodyPr>
          <a:lstStyle/>
          <a:p>
            <a:pPr marL="1905" algn="ctr">
              <a:lnSpc>
                <a:spcPts val="4660"/>
              </a:lnSpc>
              <a:spcBef>
                <a:spcPts val="100"/>
              </a:spcBef>
            </a:pPr>
            <a:r>
              <a:rPr lang="en-GB" sz="4200" spc="-25" dirty="0">
                <a:solidFill>
                  <a:srgbClr val="E95524"/>
                </a:solidFill>
                <a:latin typeface="Lato Light"/>
                <a:cs typeface="Lato Light"/>
              </a:rPr>
              <a:t>OUR</a:t>
            </a:r>
            <a:endParaRPr sz="4200" dirty="0">
              <a:latin typeface="Lato Light"/>
              <a:cs typeface="Lato Light"/>
            </a:endParaRPr>
          </a:p>
          <a:p>
            <a:pPr algn="ctr">
              <a:lnSpc>
                <a:spcPts val="4660"/>
              </a:lnSpc>
            </a:pPr>
            <a:r>
              <a:rPr lang="en-GB" sz="4200" b="1" spc="-10" dirty="0">
                <a:solidFill>
                  <a:srgbClr val="E95524"/>
                </a:solidFill>
                <a:latin typeface="Lato"/>
                <a:cs typeface="Lato"/>
              </a:rPr>
              <a:t>PLANS</a:t>
            </a:r>
            <a:endParaRPr sz="4200" dirty="0">
              <a:latin typeface="Lato"/>
              <a:cs typeface="Lato"/>
            </a:endParaRPr>
          </a:p>
        </p:txBody>
      </p:sp>
    </p:spTree>
    <p:extLst>
      <p:ext uri="{BB962C8B-B14F-4D97-AF65-F5344CB8AC3E}">
        <p14:creationId xmlns:p14="http://schemas.microsoft.com/office/powerpoint/2010/main" val="23524698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66105E-8D0D-1296-AE11-8E39FF6E4E76}"/>
              </a:ext>
            </a:extLst>
          </p:cNvPr>
          <p:cNvSpPr>
            <a:spLocks noGrp="1"/>
          </p:cNvSpPr>
          <p:nvPr>
            <p:ph type="title"/>
          </p:nvPr>
        </p:nvSpPr>
        <p:spPr/>
        <p:txBody>
          <a:bodyPr/>
          <a:lstStyle/>
          <a:p>
            <a:r>
              <a:rPr lang="en-US" dirty="0"/>
              <a:t>OPEN WINDOW PERIOD</a:t>
            </a:r>
          </a:p>
        </p:txBody>
      </p:sp>
      <p:sp>
        <p:nvSpPr>
          <p:cNvPr id="3" name="object 2">
            <a:extLst>
              <a:ext uri="{FF2B5EF4-FFF2-40B4-BE49-F238E27FC236}">
                <a16:creationId xmlns:a16="http://schemas.microsoft.com/office/drawing/2014/main" id="{6E648A20-D85B-E29C-F544-3494B280515E}"/>
              </a:ext>
            </a:extLst>
          </p:cNvPr>
          <p:cNvSpPr/>
          <p:nvPr/>
        </p:nvSpPr>
        <p:spPr>
          <a:xfrm>
            <a:off x="4872600" y="2288300"/>
            <a:ext cx="6554470" cy="1240155"/>
          </a:xfrm>
          <a:custGeom>
            <a:avLst/>
            <a:gdLst/>
            <a:ahLst/>
            <a:cxnLst/>
            <a:rect l="l" t="t" r="r" b="b"/>
            <a:pathLst>
              <a:path w="6554470" h="1240154">
                <a:moveTo>
                  <a:pt x="6401549" y="0"/>
                </a:moveTo>
                <a:lnTo>
                  <a:pt x="152400" y="0"/>
                </a:lnTo>
                <a:lnTo>
                  <a:pt x="104231" y="7769"/>
                </a:lnTo>
                <a:lnTo>
                  <a:pt x="62396" y="29405"/>
                </a:lnTo>
                <a:lnTo>
                  <a:pt x="29405" y="62396"/>
                </a:lnTo>
                <a:lnTo>
                  <a:pt x="7769" y="104231"/>
                </a:lnTo>
                <a:lnTo>
                  <a:pt x="0" y="152400"/>
                </a:lnTo>
                <a:lnTo>
                  <a:pt x="0" y="1087297"/>
                </a:lnTo>
                <a:lnTo>
                  <a:pt x="7769" y="1135470"/>
                </a:lnTo>
                <a:lnTo>
                  <a:pt x="29405" y="1177306"/>
                </a:lnTo>
                <a:lnTo>
                  <a:pt x="62396" y="1210295"/>
                </a:lnTo>
                <a:lnTo>
                  <a:pt x="104231" y="1231929"/>
                </a:lnTo>
                <a:lnTo>
                  <a:pt x="152400" y="1239697"/>
                </a:lnTo>
                <a:lnTo>
                  <a:pt x="6401549" y="1239697"/>
                </a:lnTo>
                <a:lnTo>
                  <a:pt x="6449717" y="1231929"/>
                </a:lnTo>
                <a:lnTo>
                  <a:pt x="6491552" y="1210295"/>
                </a:lnTo>
                <a:lnTo>
                  <a:pt x="6524543" y="1177306"/>
                </a:lnTo>
                <a:lnTo>
                  <a:pt x="6546179" y="1135470"/>
                </a:lnTo>
                <a:lnTo>
                  <a:pt x="6553949" y="1087297"/>
                </a:lnTo>
                <a:lnTo>
                  <a:pt x="6553949" y="152400"/>
                </a:lnTo>
                <a:lnTo>
                  <a:pt x="6546179" y="104231"/>
                </a:lnTo>
                <a:lnTo>
                  <a:pt x="6524543" y="62396"/>
                </a:lnTo>
                <a:lnTo>
                  <a:pt x="6491552" y="29405"/>
                </a:lnTo>
                <a:lnTo>
                  <a:pt x="6449717" y="7769"/>
                </a:lnTo>
                <a:lnTo>
                  <a:pt x="6401549" y="0"/>
                </a:lnTo>
                <a:close/>
              </a:path>
            </a:pathLst>
          </a:custGeom>
          <a:solidFill>
            <a:srgbClr val="E95524"/>
          </a:solidFill>
        </p:spPr>
        <p:txBody>
          <a:bodyPr wrap="square" lIns="0" tIns="0" rIns="0" bIns="0" rtlCol="0"/>
          <a:lstStyle/>
          <a:p>
            <a:endParaRPr/>
          </a:p>
        </p:txBody>
      </p:sp>
      <p:grpSp>
        <p:nvGrpSpPr>
          <p:cNvPr id="4" name="object 3">
            <a:extLst>
              <a:ext uri="{FF2B5EF4-FFF2-40B4-BE49-F238E27FC236}">
                <a16:creationId xmlns:a16="http://schemas.microsoft.com/office/drawing/2014/main" id="{CFC33D39-74CB-605D-7A7D-2105F4D71384}"/>
              </a:ext>
            </a:extLst>
          </p:cNvPr>
          <p:cNvGrpSpPr/>
          <p:nvPr/>
        </p:nvGrpSpPr>
        <p:grpSpPr>
          <a:xfrm>
            <a:off x="1017374" y="2288301"/>
            <a:ext cx="3336925" cy="3647440"/>
            <a:chOff x="1017374" y="2288301"/>
            <a:chExt cx="3336925" cy="3647440"/>
          </a:xfrm>
        </p:grpSpPr>
        <p:sp>
          <p:nvSpPr>
            <p:cNvPr id="5" name="object 4">
              <a:extLst>
                <a:ext uri="{FF2B5EF4-FFF2-40B4-BE49-F238E27FC236}">
                  <a16:creationId xmlns:a16="http://schemas.microsoft.com/office/drawing/2014/main" id="{63D58BD0-6A5E-1772-B7B4-D100F5B3B05C}"/>
                </a:ext>
              </a:extLst>
            </p:cNvPr>
            <p:cNvSpPr/>
            <p:nvPr/>
          </p:nvSpPr>
          <p:spPr>
            <a:xfrm>
              <a:off x="1030074" y="3004231"/>
              <a:ext cx="3311525" cy="2919095"/>
            </a:xfrm>
            <a:custGeom>
              <a:avLst/>
              <a:gdLst/>
              <a:ahLst/>
              <a:cxnLst/>
              <a:rect l="l" t="t" r="r" b="b"/>
              <a:pathLst>
                <a:path w="3311525" h="2919095">
                  <a:moveTo>
                    <a:pt x="152400" y="0"/>
                  </a:moveTo>
                  <a:lnTo>
                    <a:pt x="104231" y="7769"/>
                  </a:lnTo>
                  <a:lnTo>
                    <a:pt x="62396" y="29405"/>
                  </a:lnTo>
                  <a:lnTo>
                    <a:pt x="29405" y="62396"/>
                  </a:lnTo>
                  <a:lnTo>
                    <a:pt x="7769" y="104231"/>
                  </a:lnTo>
                  <a:lnTo>
                    <a:pt x="0" y="152400"/>
                  </a:lnTo>
                  <a:lnTo>
                    <a:pt x="0" y="2766250"/>
                  </a:lnTo>
                  <a:lnTo>
                    <a:pt x="7769" y="2814418"/>
                  </a:lnTo>
                  <a:lnTo>
                    <a:pt x="29405" y="2856253"/>
                  </a:lnTo>
                  <a:lnTo>
                    <a:pt x="62396" y="2889244"/>
                  </a:lnTo>
                  <a:lnTo>
                    <a:pt x="104231" y="2910880"/>
                  </a:lnTo>
                  <a:lnTo>
                    <a:pt x="152400" y="2918650"/>
                  </a:lnTo>
                  <a:lnTo>
                    <a:pt x="3158883" y="2918650"/>
                  </a:lnTo>
                  <a:lnTo>
                    <a:pt x="3207051" y="2910880"/>
                  </a:lnTo>
                  <a:lnTo>
                    <a:pt x="3248886" y="2889244"/>
                  </a:lnTo>
                  <a:lnTo>
                    <a:pt x="3281877" y="2856253"/>
                  </a:lnTo>
                  <a:lnTo>
                    <a:pt x="3303513" y="2814418"/>
                  </a:lnTo>
                  <a:lnTo>
                    <a:pt x="3311283" y="2766250"/>
                  </a:lnTo>
                  <a:lnTo>
                    <a:pt x="3311283" y="152400"/>
                  </a:lnTo>
                  <a:lnTo>
                    <a:pt x="3303513" y="104231"/>
                  </a:lnTo>
                  <a:lnTo>
                    <a:pt x="3281877" y="62396"/>
                  </a:lnTo>
                  <a:lnTo>
                    <a:pt x="3248886" y="29405"/>
                  </a:lnTo>
                  <a:lnTo>
                    <a:pt x="3207051" y="7769"/>
                  </a:lnTo>
                  <a:lnTo>
                    <a:pt x="3158883" y="0"/>
                  </a:lnTo>
                  <a:lnTo>
                    <a:pt x="152400" y="0"/>
                  </a:lnTo>
                  <a:close/>
                </a:path>
              </a:pathLst>
            </a:custGeom>
            <a:ln w="25400">
              <a:solidFill>
                <a:srgbClr val="7EBE42"/>
              </a:solidFill>
            </a:ln>
          </p:spPr>
          <p:txBody>
            <a:bodyPr wrap="square" lIns="0" tIns="0" rIns="0" bIns="0" rtlCol="0"/>
            <a:lstStyle/>
            <a:p>
              <a:endParaRPr/>
            </a:p>
          </p:txBody>
        </p:sp>
        <p:sp>
          <p:nvSpPr>
            <p:cNvPr id="6" name="object 5">
              <a:extLst>
                <a:ext uri="{FF2B5EF4-FFF2-40B4-BE49-F238E27FC236}">
                  <a16:creationId xmlns:a16="http://schemas.microsoft.com/office/drawing/2014/main" id="{1EA4909A-71C3-FEB2-D2ED-D648CC91966F}"/>
                </a:ext>
              </a:extLst>
            </p:cNvPr>
            <p:cNvSpPr/>
            <p:nvPr/>
          </p:nvSpPr>
          <p:spPr>
            <a:xfrm>
              <a:off x="1526700" y="2301001"/>
              <a:ext cx="2814955" cy="817244"/>
            </a:xfrm>
            <a:custGeom>
              <a:avLst/>
              <a:gdLst/>
              <a:ahLst/>
              <a:cxnLst/>
              <a:rect l="l" t="t" r="r" b="b"/>
              <a:pathLst>
                <a:path w="2814954" h="817244">
                  <a:moveTo>
                    <a:pt x="2662250" y="0"/>
                  </a:moveTo>
                  <a:lnTo>
                    <a:pt x="152400" y="0"/>
                  </a:lnTo>
                  <a:lnTo>
                    <a:pt x="104231" y="7769"/>
                  </a:lnTo>
                  <a:lnTo>
                    <a:pt x="62396" y="29405"/>
                  </a:lnTo>
                  <a:lnTo>
                    <a:pt x="29405" y="62396"/>
                  </a:lnTo>
                  <a:lnTo>
                    <a:pt x="7769" y="104231"/>
                  </a:lnTo>
                  <a:lnTo>
                    <a:pt x="0" y="152400"/>
                  </a:lnTo>
                  <a:lnTo>
                    <a:pt x="0" y="664667"/>
                  </a:lnTo>
                  <a:lnTo>
                    <a:pt x="7769" y="712840"/>
                  </a:lnTo>
                  <a:lnTo>
                    <a:pt x="29405" y="754675"/>
                  </a:lnTo>
                  <a:lnTo>
                    <a:pt x="62396" y="787664"/>
                  </a:lnTo>
                  <a:lnTo>
                    <a:pt x="104231" y="809298"/>
                  </a:lnTo>
                  <a:lnTo>
                    <a:pt x="152400" y="817067"/>
                  </a:lnTo>
                  <a:lnTo>
                    <a:pt x="2662250" y="817067"/>
                  </a:lnTo>
                  <a:lnTo>
                    <a:pt x="2710423" y="809298"/>
                  </a:lnTo>
                  <a:lnTo>
                    <a:pt x="2752258" y="787664"/>
                  </a:lnTo>
                  <a:lnTo>
                    <a:pt x="2785247" y="754675"/>
                  </a:lnTo>
                  <a:lnTo>
                    <a:pt x="2806881" y="712840"/>
                  </a:lnTo>
                  <a:lnTo>
                    <a:pt x="2814650" y="664667"/>
                  </a:lnTo>
                  <a:lnTo>
                    <a:pt x="2814650" y="152400"/>
                  </a:lnTo>
                  <a:lnTo>
                    <a:pt x="2806881" y="104231"/>
                  </a:lnTo>
                  <a:lnTo>
                    <a:pt x="2785247" y="62396"/>
                  </a:lnTo>
                  <a:lnTo>
                    <a:pt x="2752258" y="29405"/>
                  </a:lnTo>
                  <a:lnTo>
                    <a:pt x="2710423" y="7769"/>
                  </a:lnTo>
                  <a:lnTo>
                    <a:pt x="2662250" y="0"/>
                  </a:lnTo>
                  <a:close/>
                </a:path>
              </a:pathLst>
            </a:custGeom>
            <a:solidFill>
              <a:srgbClr val="FFFFFF"/>
            </a:solidFill>
          </p:spPr>
          <p:txBody>
            <a:bodyPr wrap="square" lIns="0" tIns="0" rIns="0" bIns="0" rtlCol="0"/>
            <a:lstStyle/>
            <a:p>
              <a:endParaRPr/>
            </a:p>
          </p:txBody>
        </p:sp>
        <p:sp>
          <p:nvSpPr>
            <p:cNvPr id="7" name="object 6">
              <a:extLst>
                <a:ext uri="{FF2B5EF4-FFF2-40B4-BE49-F238E27FC236}">
                  <a16:creationId xmlns:a16="http://schemas.microsoft.com/office/drawing/2014/main" id="{CCEE2750-0B67-BB1E-9AA6-53DD81E44564}"/>
                </a:ext>
              </a:extLst>
            </p:cNvPr>
            <p:cNvSpPr/>
            <p:nvPr/>
          </p:nvSpPr>
          <p:spPr>
            <a:xfrm>
              <a:off x="1526700" y="2301001"/>
              <a:ext cx="2814955" cy="817244"/>
            </a:xfrm>
            <a:custGeom>
              <a:avLst/>
              <a:gdLst/>
              <a:ahLst/>
              <a:cxnLst/>
              <a:rect l="l" t="t" r="r" b="b"/>
              <a:pathLst>
                <a:path w="2814954" h="817244">
                  <a:moveTo>
                    <a:pt x="152400" y="0"/>
                  </a:moveTo>
                  <a:lnTo>
                    <a:pt x="104231" y="7769"/>
                  </a:lnTo>
                  <a:lnTo>
                    <a:pt x="62396" y="29405"/>
                  </a:lnTo>
                  <a:lnTo>
                    <a:pt x="29405" y="62396"/>
                  </a:lnTo>
                  <a:lnTo>
                    <a:pt x="7769" y="104231"/>
                  </a:lnTo>
                  <a:lnTo>
                    <a:pt x="0" y="152400"/>
                  </a:lnTo>
                  <a:lnTo>
                    <a:pt x="0" y="664667"/>
                  </a:lnTo>
                  <a:lnTo>
                    <a:pt x="7769" y="712840"/>
                  </a:lnTo>
                  <a:lnTo>
                    <a:pt x="29405" y="754675"/>
                  </a:lnTo>
                  <a:lnTo>
                    <a:pt x="62396" y="787664"/>
                  </a:lnTo>
                  <a:lnTo>
                    <a:pt x="104231" y="809298"/>
                  </a:lnTo>
                  <a:lnTo>
                    <a:pt x="152400" y="817067"/>
                  </a:lnTo>
                  <a:lnTo>
                    <a:pt x="2662250" y="817067"/>
                  </a:lnTo>
                  <a:lnTo>
                    <a:pt x="2710423" y="809298"/>
                  </a:lnTo>
                  <a:lnTo>
                    <a:pt x="2752258" y="787664"/>
                  </a:lnTo>
                  <a:lnTo>
                    <a:pt x="2785247" y="754675"/>
                  </a:lnTo>
                  <a:lnTo>
                    <a:pt x="2806881" y="712840"/>
                  </a:lnTo>
                  <a:lnTo>
                    <a:pt x="2814650" y="664667"/>
                  </a:lnTo>
                  <a:lnTo>
                    <a:pt x="2814650" y="152400"/>
                  </a:lnTo>
                  <a:lnTo>
                    <a:pt x="2806881" y="104231"/>
                  </a:lnTo>
                  <a:lnTo>
                    <a:pt x="2785247" y="62396"/>
                  </a:lnTo>
                  <a:lnTo>
                    <a:pt x="2752258" y="29405"/>
                  </a:lnTo>
                  <a:lnTo>
                    <a:pt x="2710423" y="7769"/>
                  </a:lnTo>
                  <a:lnTo>
                    <a:pt x="2662250" y="0"/>
                  </a:lnTo>
                  <a:lnTo>
                    <a:pt x="152400" y="0"/>
                  </a:lnTo>
                  <a:close/>
                </a:path>
              </a:pathLst>
            </a:custGeom>
            <a:ln w="25399">
              <a:solidFill>
                <a:srgbClr val="E95524"/>
              </a:solidFill>
            </a:ln>
          </p:spPr>
          <p:txBody>
            <a:bodyPr wrap="square" lIns="0" tIns="0" rIns="0" bIns="0" rtlCol="0"/>
            <a:lstStyle/>
            <a:p>
              <a:endParaRPr/>
            </a:p>
          </p:txBody>
        </p:sp>
      </p:grpSp>
      <p:pic>
        <p:nvPicPr>
          <p:cNvPr id="8" name="object 7">
            <a:extLst>
              <a:ext uri="{FF2B5EF4-FFF2-40B4-BE49-F238E27FC236}">
                <a16:creationId xmlns:a16="http://schemas.microsoft.com/office/drawing/2014/main" id="{DA108775-ABA1-0502-C795-14782B37057D}"/>
              </a:ext>
            </a:extLst>
          </p:cNvPr>
          <p:cNvPicPr/>
          <p:nvPr/>
        </p:nvPicPr>
        <p:blipFill>
          <a:blip r:embed="rId2" cstate="print"/>
          <a:stretch>
            <a:fillRect/>
          </a:stretch>
        </p:blipFill>
        <p:spPr>
          <a:xfrm>
            <a:off x="1513992" y="1355661"/>
            <a:ext cx="9214015" cy="663016"/>
          </a:xfrm>
          <a:prstGeom prst="rect">
            <a:avLst/>
          </a:prstGeom>
        </p:spPr>
      </p:pic>
      <p:sp>
        <p:nvSpPr>
          <p:cNvPr id="9" name="object 8">
            <a:extLst>
              <a:ext uri="{FF2B5EF4-FFF2-40B4-BE49-F238E27FC236}">
                <a16:creationId xmlns:a16="http://schemas.microsoft.com/office/drawing/2014/main" id="{28904006-13E8-890F-68FA-E64418FB8EE1}"/>
              </a:ext>
            </a:extLst>
          </p:cNvPr>
          <p:cNvSpPr txBox="1"/>
          <p:nvPr/>
        </p:nvSpPr>
        <p:spPr>
          <a:xfrm>
            <a:off x="1581578" y="1411639"/>
            <a:ext cx="9078842" cy="505267"/>
          </a:xfrm>
          <a:prstGeom prst="rect">
            <a:avLst/>
          </a:prstGeom>
        </p:spPr>
        <p:txBody>
          <a:bodyPr vert="horz" wrap="square" lIns="0" tIns="12700" rIns="0" bIns="0" rtlCol="0">
            <a:spAutoFit/>
          </a:bodyPr>
          <a:lstStyle/>
          <a:p>
            <a:pPr marL="497840" marR="5080" indent="-485775">
              <a:lnSpc>
                <a:spcPct val="100000"/>
              </a:lnSpc>
              <a:spcBef>
                <a:spcPts val="100"/>
              </a:spcBef>
            </a:pPr>
            <a:r>
              <a:rPr sz="1600" b="1" dirty="0">
                <a:solidFill>
                  <a:srgbClr val="FFFFFF"/>
                </a:solidFill>
                <a:latin typeface="Lato"/>
                <a:cs typeface="Lato"/>
              </a:rPr>
              <a:t>A</a:t>
            </a:r>
            <a:r>
              <a:rPr sz="1600" b="1" spc="-20" dirty="0">
                <a:solidFill>
                  <a:srgbClr val="FFFFFF"/>
                </a:solidFill>
                <a:latin typeface="Lato"/>
                <a:cs typeface="Lato"/>
              </a:rPr>
              <a:t> </a:t>
            </a:r>
            <a:r>
              <a:rPr sz="1600" b="1" dirty="0">
                <a:solidFill>
                  <a:srgbClr val="FFFFFF"/>
                </a:solidFill>
                <a:latin typeface="Lato"/>
                <a:cs typeface="Lato"/>
              </a:rPr>
              <a:t>special</a:t>
            </a:r>
            <a:r>
              <a:rPr sz="1600" b="1" spc="-15" dirty="0">
                <a:solidFill>
                  <a:srgbClr val="FFFFFF"/>
                </a:solidFill>
                <a:latin typeface="Lato"/>
                <a:cs typeface="Lato"/>
              </a:rPr>
              <a:t> </a:t>
            </a:r>
            <a:r>
              <a:rPr sz="1600" b="1" dirty="0">
                <a:solidFill>
                  <a:srgbClr val="FFFFFF"/>
                </a:solidFill>
                <a:latin typeface="Lato"/>
                <a:cs typeface="Lato"/>
              </a:rPr>
              <a:t>open</a:t>
            </a:r>
            <a:r>
              <a:rPr sz="1600" b="1" spc="-25" dirty="0">
                <a:solidFill>
                  <a:srgbClr val="FFFFFF"/>
                </a:solidFill>
                <a:latin typeface="Lato"/>
                <a:cs typeface="Lato"/>
              </a:rPr>
              <a:t> </a:t>
            </a:r>
            <a:r>
              <a:rPr sz="1600" b="1" dirty="0">
                <a:solidFill>
                  <a:srgbClr val="FFFFFF"/>
                </a:solidFill>
                <a:latin typeface="Lato"/>
                <a:cs typeface="Lato"/>
              </a:rPr>
              <a:t>window</a:t>
            </a:r>
            <a:r>
              <a:rPr sz="1600" b="1" spc="-15" dirty="0">
                <a:solidFill>
                  <a:srgbClr val="FFFFFF"/>
                </a:solidFill>
                <a:latin typeface="Lato"/>
                <a:cs typeface="Lato"/>
              </a:rPr>
              <a:t> </a:t>
            </a:r>
            <a:r>
              <a:rPr sz="1600" b="1" dirty="0">
                <a:solidFill>
                  <a:srgbClr val="FFFFFF"/>
                </a:solidFill>
                <a:latin typeface="Lato"/>
                <a:cs typeface="Lato"/>
              </a:rPr>
              <a:t>period</a:t>
            </a:r>
            <a:r>
              <a:rPr sz="1600" b="1" spc="-20" dirty="0">
                <a:solidFill>
                  <a:srgbClr val="FFFFFF"/>
                </a:solidFill>
                <a:latin typeface="Lato"/>
                <a:cs typeface="Lato"/>
              </a:rPr>
              <a:t> </a:t>
            </a:r>
            <a:r>
              <a:rPr sz="1600" b="1" spc="-10" dirty="0">
                <a:solidFill>
                  <a:srgbClr val="FFFFFF"/>
                </a:solidFill>
                <a:latin typeface="Lato"/>
                <a:cs typeface="Lato"/>
              </a:rPr>
              <a:t>underwriting</a:t>
            </a:r>
            <a:r>
              <a:rPr sz="1600" b="1" spc="-20" dirty="0">
                <a:solidFill>
                  <a:srgbClr val="FFFFFF"/>
                </a:solidFill>
                <a:latin typeface="Lato"/>
                <a:cs typeface="Lato"/>
              </a:rPr>
              <a:t> </a:t>
            </a:r>
            <a:r>
              <a:rPr sz="1600" b="1" spc="-10" dirty="0">
                <a:solidFill>
                  <a:srgbClr val="FFFFFF"/>
                </a:solidFill>
                <a:latin typeface="Lato"/>
                <a:cs typeface="Lato"/>
              </a:rPr>
              <a:t>concession</a:t>
            </a:r>
            <a:r>
              <a:rPr sz="1600" b="1" spc="-25" dirty="0">
                <a:solidFill>
                  <a:srgbClr val="FFFFFF"/>
                </a:solidFill>
                <a:latin typeface="Lato"/>
                <a:cs typeface="Lato"/>
              </a:rPr>
              <a:t> </a:t>
            </a:r>
            <a:r>
              <a:rPr sz="1600" b="1" dirty="0">
                <a:solidFill>
                  <a:srgbClr val="FFFFFF"/>
                </a:solidFill>
                <a:latin typeface="Lato"/>
                <a:cs typeface="Lato"/>
              </a:rPr>
              <a:t>is</a:t>
            </a:r>
            <a:r>
              <a:rPr sz="1600" b="1" spc="-15" dirty="0">
                <a:solidFill>
                  <a:srgbClr val="FFFFFF"/>
                </a:solidFill>
                <a:latin typeface="Lato"/>
                <a:cs typeface="Lato"/>
              </a:rPr>
              <a:t> </a:t>
            </a:r>
            <a:r>
              <a:rPr sz="1600" b="1" dirty="0">
                <a:solidFill>
                  <a:srgbClr val="FFFFFF"/>
                </a:solidFill>
                <a:latin typeface="Lato"/>
                <a:cs typeface="Lato"/>
              </a:rPr>
              <a:t>opened</a:t>
            </a:r>
            <a:r>
              <a:rPr sz="1600" b="1" spc="-20" dirty="0">
                <a:solidFill>
                  <a:srgbClr val="FFFFFF"/>
                </a:solidFill>
                <a:latin typeface="Lato"/>
                <a:cs typeface="Lato"/>
              </a:rPr>
              <a:t> </a:t>
            </a:r>
            <a:r>
              <a:rPr sz="1600" b="1" dirty="0">
                <a:solidFill>
                  <a:srgbClr val="FFFFFF"/>
                </a:solidFill>
                <a:latin typeface="Lato"/>
                <a:cs typeface="Lato"/>
              </a:rPr>
              <a:t>for</a:t>
            </a:r>
            <a:r>
              <a:rPr sz="1600" b="1" spc="-20" dirty="0">
                <a:solidFill>
                  <a:srgbClr val="FFFFFF"/>
                </a:solidFill>
                <a:latin typeface="Lato"/>
                <a:cs typeface="Lato"/>
              </a:rPr>
              <a:t> </a:t>
            </a:r>
            <a:r>
              <a:rPr sz="1600" b="1" dirty="0">
                <a:solidFill>
                  <a:srgbClr val="FFFFFF"/>
                </a:solidFill>
                <a:latin typeface="Lato"/>
                <a:cs typeface="Lato"/>
              </a:rPr>
              <a:t>all</a:t>
            </a:r>
            <a:r>
              <a:rPr sz="1600" b="1" spc="-15" dirty="0">
                <a:solidFill>
                  <a:srgbClr val="FFFFFF"/>
                </a:solidFill>
                <a:latin typeface="Lato"/>
                <a:cs typeface="Lato"/>
              </a:rPr>
              <a:t> </a:t>
            </a:r>
            <a:r>
              <a:rPr sz="1600" b="1" spc="-10" dirty="0">
                <a:solidFill>
                  <a:srgbClr val="FFFFFF"/>
                </a:solidFill>
                <a:latin typeface="Lato"/>
                <a:cs typeface="Lato"/>
              </a:rPr>
              <a:t>existing</a:t>
            </a:r>
            <a:r>
              <a:rPr sz="1600" b="1" spc="-25" dirty="0">
                <a:solidFill>
                  <a:srgbClr val="FFFFFF"/>
                </a:solidFill>
                <a:latin typeface="Lato"/>
                <a:cs typeface="Lato"/>
              </a:rPr>
              <a:t> </a:t>
            </a:r>
            <a:r>
              <a:rPr sz="1600" b="1" dirty="0">
                <a:solidFill>
                  <a:srgbClr val="FFFFFF"/>
                </a:solidFill>
                <a:latin typeface="Lato"/>
                <a:cs typeface="Lato"/>
              </a:rPr>
              <a:t>or</a:t>
            </a:r>
            <a:r>
              <a:rPr sz="1600" b="1" spc="-20" dirty="0">
                <a:solidFill>
                  <a:srgbClr val="FFFFFF"/>
                </a:solidFill>
                <a:latin typeface="Lato"/>
                <a:cs typeface="Lato"/>
              </a:rPr>
              <a:t> </a:t>
            </a:r>
            <a:r>
              <a:rPr sz="1600" b="1" spc="-25" dirty="0">
                <a:solidFill>
                  <a:srgbClr val="FFFFFF"/>
                </a:solidFill>
                <a:latin typeface="Lato"/>
                <a:cs typeface="Lato"/>
              </a:rPr>
              <a:t>new </a:t>
            </a:r>
            <a:r>
              <a:rPr sz="1600" b="1" spc="-10" dirty="0">
                <a:solidFill>
                  <a:srgbClr val="FFFFFF"/>
                </a:solidFill>
                <a:latin typeface="Lato"/>
                <a:cs typeface="Lato"/>
              </a:rPr>
              <a:t>employer</a:t>
            </a:r>
            <a:r>
              <a:rPr sz="1600" b="1" spc="-30" dirty="0">
                <a:solidFill>
                  <a:srgbClr val="FFFFFF"/>
                </a:solidFill>
                <a:latin typeface="Lato"/>
                <a:cs typeface="Lato"/>
              </a:rPr>
              <a:t> </a:t>
            </a:r>
            <a:r>
              <a:rPr sz="1600" b="1" dirty="0">
                <a:solidFill>
                  <a:srgbClr val="FFFFFF"/>
                </a:solidFill>
                <a:latin typeface="Lato"/>
                <a:cs typeface="Lato"/>
              </a:rPr>
              <a:t>groups</a:t>
            </a:r>
            <a:r>
              <a:rPr sz="1600" b="1" spc="-25" dirty="0">
                <a:solidFill>
                  <a:srgbClr val="FFFFFF"/>
                </a:solidFill>
                <a:latin typeface="Lato"/>
                <a:cs typeface="Lato"/>
              </a:rPr>
              <a:t> </a:t>
            </a:r>
            <a:r>
              <a:rPr sz="1600" b="1" spc="-10" dirty="0">
                <a:solidFill>
                  <a:srgbClr val="FFFFFF"/>
                </a:solidFill>
                <a:latin typeface="Lato"/>
                <a:cs typeface="Lato"/>
              </a:rPr>
              <a:t>joining</a:t>
            </a:r>
            <a:r>
              <a:rPr sz="1600" b="1" spc="-25" dirty="0">
                <a:solidFill>
                  <a:srgbClr val="FFFFFF"/>
                </a:solidFill>
                <a:latin typeface="Lato"/>
                <a:cs typeface="Lato"/>
              </a:rPr>
              <a:t> </a:t>
            </a:r>
            <a:r>
              <a:rPr sz="1600" b="1" dirty="0">
                <a:solidFill>
                  <a:srgbClr val="FFFFFF"/>
                </a:solidFill>
                <a:latin typeface="Lato"/>
                <a:cs typeface="Lato"/>
              </a:rPr>
              <a:t>the</a:t>
            </a:r>
            <a:r>
              <a:rPr sz="1600" b="1" spc="-30" dirty="0">
                <a:solidFill>
                  <a:srgbClr val="FFFFFF"/>
                </a:solidFill>
                <a:latin typeface="Lato"/>
                <a:cs typeface="Lato"/>
              </a:rPr>
              <a:t> </a:t>
            </a:r>
            <a:r>
              <a:rPr sz="1600" b="1" dirty="0">
                <a:solidFill>
                  <a:srgbClr val="FFFFFF"/>
                </a:solidFill>
                <a:latin typeface="Lato"/>
                <a:cs typeface="Lato"/>
              </a:rPr>
              <a:t>scheme</a:t>
            </a:r>
            <a:r>
              <a:rPr sz="1600" b="1" spc="-30" dirty="0">
                <a:solidFill>
                  <a:srgbClr val="FFFFFF"/>
                </a:solidFill>
                <a:latin typeface="Lato"/>
                <a:cs typeface="Lato"/>
              </a:rPr>
              <a:t> </a:t>
            </a:r>
            <a:r>
              <a:rPr sz="1600" b="1" dirty="0">
                <a:solidFill>
                  <a:srgbClr val="FFFFFF"/>
                </a:solidFill>
                <a:latin typeface="Lato"/>
                <a:cs typeface="Lato"/>
              </a:rPr>
              <a:t>for</a:t>
            </a:r>
            <a:r>
              <a:rPr sz="1600" b="1" spc="-25" dirty="0">
                <a:solidFill>
                  <a:srgbClr val="FFFFFF"/>
                </a:solidFill>
                <a:latin typeface="Lato"/>
                <a:cs typeface="Lato"/>
              </a:rPr>
              <a:t> </a:t>
            </a:r>
            <a:r>
              <a:rPr sz="1600" b="1" dirty="0">
                <a:solidFill>
                  <a:srgbClr val="FFFFFF"/>
                </a:solidFill>
                <a:latin typeface="Lato"/>
                <a:cs typeface="Lato"/>
              </a:rPr>
              <a:t>effective</a:t>
            </a:r>
            <a:r>
              <a:rPr sz="1600" b="1" spc="-30" dirty="0">
                <a:solidFill>
                  <a:srgbClr val="FFFFFF"/>
                </a:solidFill>
                <a:latin typeface="Lato"/>
                <a:cs typeface="Lato"/>
              </a:rPr>
              <a:t> </a:t>
            </a:r>
            <a:r>
              <a:rPr sz="1600" b="1" dirty="0">
                <a:solidFill>
                  <a:srgbClr val="FFFFFF"/>
                </a:solidFill>
                <a:latin typeface="Lato"/>
                <a:cs typeface="Lato"/>
              </a:rPr>
              <a:t>start</a:t>
            </a:r>
            <a:r>
              <a:rPr sz="1600" b="1" spc="-25" dirty="0">
                <a:solidFill>
                  <a:srgbClr val="FFFFFF"/>
                </a:solidFill>
                <a:latin typeface="Lato"/>
                <a:cs typeface="Lato"/>
              </a:rPr>
              <a:t> </a:t>
            </a:r>
            <a:r>
              <a:rPr sz="1600" b="1" dirty="0">
                <a:solidFill>
                  <a:srgbClr val="FFFFFF"/>
                </a:solidFill>
                <a:latin typeface="Lato"/>
                <a:cs typeface="Lato"/>
              </a:rPr>
              <a:t>date</a:t>
            </a:r>
            <a:r>
              <a:rPr sz="1600" b="1" spc="-25" dirty="0">
                <a:solidFill>
                  <a:srgbClr val="FFFFFF"/>
                </a:solidFill>
                <a:latin typeface="Lato"/>
                <a:cs typeface="Lato"/>
              </a:rPr>
              <a:t> </a:t>
            </a:r>
            <a:r>
              <a:rPr sz="1600" b="1" dirty="0">
                <a:solidFill>
                  <a:srgbClr val="FFFFFF"/>
                </a:solidFill>
                <a:latin typeface="Lato"/>
                <a:cs typeface="Lato"/>
              </a:rPr>
              <a:t>01</a:t>
            </a:r>
            <a:r>
              <a:rPr sz="1600" b="1" spc="-25" dirty="0">
                <a:solidFill>
                  <a:srgbClr val="FFFFFF"/>
                </a:solidFill>
                <a:latin typeface="Lato"/>
                <a:cs typeface="Lato"/>
              </a:rPr>
              <a:t> </a:t>
            </a:r>
            <a:r>
              <a:rPr sz="1600" b="1" dirty="0">
                <a:solidFill>
                  <a:srgbClr val="FFFFFF"/>
                </a:solidFill>
                <a:latin typeface="Lato"/>
                <a:cs typeface="Lato"/>
              </a:rPr>
              <a:t>January</a:t>
            </a:r>
            <a:r>
              <a:rPr sz="1600" b="1" spc="-30" dirty="0">
                <a:solidFill>
                  <a:srgbClr val="FFFFFF"/>
                </a:solidFill>
                <a:latin typeface="Lato"/>
                <a:cs typeface="Lato"/>
              </a:rPr>
              <a:t> </a:t>
            </a:r>
            <a:r>
              <a:rPr sz="1600" b="1" spc="-20" dirty="0">
                <a:solidFill>
                  <a:srgbClr val="FFFFFF"/>
                </a:solidFill>
                <a:latin typeface="Lato"/>
                <a:cs typeface="Lato"/>
              </a:rPr>
              <a:t>2025</a:t>
            </a:r>
            <a:r>
              <a:rPr lang="en-US" sz="1600" b="1" spc="-20" dirty="0">
                <a:solidFill>
                  <a:srgbClr val="FFFFFF"/>
                </a:solidFill>
                <a:latin typeface="Lato"/>
                <a:cs typeface="Lato"/>
              </a:rPr>
              <a:t> – Extended to 01 April 2025</a:t>
            </a:r>
            <a:endParaRPr sz="1600" dirty="0">
              <a:latin typeface="Lato"/>
              <a:cs typeface="Lato"/>
            </a:endParaRPr>
          </a:p>
        </p:txBody>
      </p:sp>
      <p:sp>
        <p:nvSpPr>
          <p:cNvPr id="10" name="object 9">
            <a:extLst>
              <a:ext uri="{FF2B5EF4-FFF2-40B4-BE49-F238E27FC236}">
                <a16:creationId xmlns:a16="http://schemas.microsoft.com/office/drawing/2014/main" id="{157995D9-3259-9A16-F2B7-64728B977C74}"/>
              </a:ext>
            </a:extLst>
          </p:cNvPr>
          <p:cNvSpPr txBox="1"/>
          <p:nvPr/>
        </p:nvSpPr>
        <p:spPr>
          <a:xfrm>
            <a:off x="2009346" y="2349955"/>
            <a:ext cx="2182495" cy="665480"/>
          </a:xfrm>
          <a:prstGeom prst="rect">
            <a:avLst/>
          </a:prstGeom>
        </p:spPr>
        <p:txBody>
          <a:bodyPr vert="horz" wrap="square" lIns="0" tIns="12700" rIns="0" bIns="0" rtlCol="0">
            <a:spAutoFit/>
          </a:bodyPr>
          <a:lstStyle/>
          <a:p>
            <a:pPr marL="12700" marR="5080">
              <a:lnSpc>
                <a:spcPct val="100000"/>
              </a:lnSpc>
              <a:spcBef>
                <a:spcPts val="100"/>
              </a:spcBef>
            </a:pPr>
            <a:r>
              <a:rPr sz="1400" spc="-60" dirty="0">
                <a:latin typeface="Lato"/>
                <a:cs typeface="Lato"/>
              </a:rPr>
              <a:t>Take</a:t>
            </a:r>
            <a:r>
              <a:rPr sz="1400" spc="-10" dirty="0">
                <a:latin typeface="Lato"/>
                <a:cs typeface="Lato"/>
              </a:rPr>
              <a:t> </a:t>
            </a:r>
            <a:r>
              <a:rPr sz="1400" dirty="0">
                <a:latin typeface="Lato"/>
                <a:cs typeface="Lato"/>
              </a:rPr>
              <a:t>advantage</a:t>
            </a:r>
            <a:r>
              <a:rPr sz="1400" spc="-35" dirty="0">
                <a:latin typeface="Lato"/>
                <a:cs typeface="Lato"/>
              </a:rPr>
              <a:t> </a:t>
            </a:r>
            <a:r>
              <a:rPr sz="1400" dirty="0">
                <a:latin typeface="Lato"/>
                <a:cs typeface="Lato"/>
              </a:rPr>
              <a:t>of</a:t>
            </a:r>
            <a:r>
              <a:rPr sz="1400" spc="-25" dirty="0">
                <a:latin typeface="Lato"/>
                <a:cs typeface="Lato"/>
              </a:rPr>
              <a:t> our </a:t>
            </a:r>
            <a:r>
              <a:rPr sz="1400" spc="-10" dirty="0">
                <a:latin typeface="Lato"/>
                <a:cs typeface="Lato"/>
              </a:rPr>
              <a:t>extremely</a:t>
            </a:r>
            <a:r>
              <a:rPr sz="1400" dirty="0">
                <a:latin typeface="Lato"/>
                <a:cs typeface="Lato"/>
              </a:rPr>
              <a:t> </a:t>
            </a:r>
            <a:r>
              <a:rPr sz="1400" spc="-10" dirty="0">
                <a:latin typeface="Lato"/>
                <a:cs typeface="Lato"/>
              </a:rPr>
              <a:t>competitive,</a:t>
            </a:r>
            <a:r>
              <a:rPr sz="1400" spc="5" dirty="0">
                <a:latin typeface="Lato"/>
                <a:cs typeface="Lato"/>
              </a:rPr>
              <a:t> </a:t>
            </a:r>
            <a:r>
              <a:rPr sz="1400" spc="-20" dirty="0">
                <a:latin typeface="Lato"/>
                <a:cs typeface="Lato"/>
              </a:rPr>
              <a:t>well </a:t>
            </a:r>
            <a:r>
              <a:rPr sz="1400" dirty="0">
                <a:latin typeface="Lato"/>
                <a:cs typeface="Lato"/>
              </a:rPr>
              <a:t>price</a:t>
            </a:r>
            <a:r>
              <a:rPr sz="1400" spc="-25" dirty="0">
                <a:latin typeface="Lato"/>
                <a:cs typeface="Lato"/>
              </a:rPr>
              <a:t> </a:t>
            </a:r>
            <a:r>
              <a:rPr sz="1400" dirty="0">
                <a:latin typeface="Lato"/>
                <a:cs typeface="Lato"/>
              </a:rPr>
              <a:t>child</a:t>
            </a:r>
            <a:r>
              <a:rPr sz="1400" spc="-20" dirty="0">
                <a:latin typeface="Lato"/>
                <a:cs typeface="Lato"/>
              </a:rPr>
              <a:t> </a:t>
            </a:r>
            <a:r>
              <a:rPr sz="1400" dirty="0">
                <a:latin typeface="Lato"/>
                <a:cs typeface="Lato"/>
              </a:rPr>
              <a:t>contribution</a:t>
            </a:r>
            <a:r>
              <a:rPr sz="1400" spc="-20" dirty="0">
                <a:latin typeface="Lato"/>
                <a:cs typeface="Lato"/>
              </a:rPr>
              <a:t> rate</a:t>
            </a:r>
            <a:endParaRPr sz="1400" dirty="0">
              <a:latin typeface="Lato"/>
              <a:cs typeface="Lato"/>
            </a:endParaRPr>
          </a:p>
        </p:txBody>
      </p:sp>
      <p:sp>
        <p:nvSpPr>
          <p:cNvPr id="11" name="object 10">
            <a:extLst>
              <a:ext uri="{FF2B5EF4-FFF2-40B4-BE49-F238E27FC236}">
                <a16:creationId xmlns:a16="http://schemas.microsoft.com/office/drawing/2014/main" id="{0D107F06-1B3F-DECB-D0D4-0D8E42FF6BC0}"/>
              </a:ext>
            </a:extLst>
          </p:cNvPr>
          <p:cNvSpPr txBox="1"/>
          <p:nvPr/>
        </p:nvSpPr>
        <p:spPr>
          <a:xfrm>
            <a:off x="1118746" y="3166947"/>
            <a:ext cx="3160395" cy="2585720"/>
          </a:xfrm>
          <a:prstGeom prst="rect">
            <a:avLst/>
          </a:prstGeom>
        </p:spPr>
        <p:txBody>
          <a:bodyPr vert="horz" wrap="square" lIns="0" tIns="12700" rIns="0" bIns="0" rtlCol="0">
            <a:spAutoFit/>
          </a:bodyPr>
          <a:lstStyle/>
          <a:p>
            <a:pPr algn="ctr">
              <a:lnSpc>
                <a:spcPct val="100000"/>
              </a:lnSpc>
              <a:spcBef>
                <a:spcPts val="100"/>
              </a:spcBef>
            </a:pPr>
            <a:r>
              <a:rPr sz="1400" dirty="0">
                <a:latin typeface="Lato"/>
                <a:cs typeface="Lato"/>
              </a:rPr>
              <a:t>One of </a:t>
            </a:r>
            <a:r>
              <a:rPr sz="1400" spc="-25" dirty="0">
                <a:latin typeface="Lato"/>
                <a:cs typeface="Lato"/>
              </a:rPr>
              <a:t>the</a:t>
            </a:r>
            <a:endParaRPr sz="1400">
              <a:latin typeface="Lato"/>
              <a:cs typeface="Lato"/>
            </a:endParaRPr>
          </a:p>
          <a:p>
            <a:pPr marL="635" algn="ctr">
              <a:lnSpc>
                <a:spcPct val="100000"/>
              </a:lnSpc>
            </a:pPr>
            <a:r>
              <a:rPr sz="1400" b="1" dirty="0">
                <a:latin typeface="Lato"/>
                <a:cs typeface="Lato"/>
              </a:rPr>
              <a:t>lowest</a:t>
            </a:r>
            <a:r>
              <a:rPr sz="1400" b="1" spc="-40" dirty="0">
                <a:latin typeface="Lato"/>
                <a:cs typeface="Lato"/>
              </a:rPr>
              <a:t> </a:t>
            </a:r>
            <a:r>
              <a:rPr sz="1400" b="1" dirty="0">
                <a:latin typeface="Lato"/>
                <a:cs typeface="Lato"/>
              </a:rPr>
              <a:t>child</a:t>
            </a:r>
            <a:r>
              <a:rPr sz="1400" b="1" spc="-35" dirty="0">
                <a:latin typeface="Lato"/>
                <a:cs typeface="Lato"/>
              </a:rPr>
              <a:t> </a:t>
            </a:r>
            <a:r>
              <a:rPr sz="1400" b="1" dirty="0">
                <a:latin typeface="Lato"/>
                <a:cs typeface="Lato"/>
              </a:rPr>
              <a:t>dependant</a:t>
            </a:r>
            <a:r>
              <a:rPr sz="1400" b="1" spc="-35" dirty="0">
                <a:latin typeface="Lato"/>
                <a:cs typeface="Lato"/>
              </a:rPr>
              <a:t> </a:t>
            </a:r>
            <a:r>
              <a:rPr sz="1400" b="1" spc="-10" dirty="0">
                <a:latin typeface="Lato"/>
                <a:cs typeface="Lato"/>
              </a:rPr>
              <a:t>rates</a:t>
            </a:r>
            <a:endParaRPr sz="1400">
              <a:latin typeface="Lato"/>
              <a:cs typeface="Lato"/>
            </a:endParaRPr>
          </a:p>
          <a:p>
            <a:pPr marL="1036955" marR="995044" algn="ctr">
              <a:lnSpc>
                <a:spcPct val="100000"/>
              </a:lnSpc>
            </a:pPr>
            <a:r>
              <a:rPr sz="1400" dirty="0">
                <a:latin typeface="Lato"/>
                <a:cs typeface="Lato"/>
              </a:rPr>
              <a:t>in</a:t>
            </a:r>
            <a:r>
              <a:rPr sz="1400" spc="-20" dirty="0">
                <a:latin typeface="Lato"/>
                <a:cs typeface="Lato"/>
              </a:rPr>
              <a:t> </a:t>
            </a:r>
            <a:r>
              <a:rPr sz="1400" dirty="0">
                <a:latin typeface="Lato"/>
                <a:cs typeface="Lato"/>
              </a:rPr>
              <a:t>the</a:t>
            </a:r>
            <a:r>
              <a:rPr sz="1400" spc="-15" dirty="0">
                <a:latin typeface="Lato"/>
                <a:cs typeface="Lato"/>
              </a:rPr>
              <a:t> </a:t>
            </a:r>
            <a:r>
              <a:rPr sz="1400" spc="-10" dirty="0">
                <a:latin typeface="Lato"/>
                <a:cs typeface="Lato"/>
              </a:rPr>
              <a:t>industry </a:t>
            </a:r>
            <a:r>
              <a:rPr sz="1400" spc="-25" dirty="0">
                <a:latin typeface="Lato"/>
                <a:cs typeface="Lato"/>
              </a:rPr>
              <a:t>AND</a:t>
            </a:r>
            <a:endParaRPr sz="1400">
              <a:latin typeface="Lato"/>
              <a:cs typeface="Lato"/>
            </a:endParaRPr>
          </a:p>
          <a:p>
            <a:pPr marL="527685" marR="42545" indent="-477520">
              <a:lnSpc>
                <a:spcPct val="100000"/>
              </a:lnSpc>
            </a:pPr>
            <a:r>
              <a:rPr sz="1400" dirty="0">
                <a:latin typeface="Lato"/>
                <a:cs typeface="Lato"/>
              </a:rPr>
              <a:t>Scheme</a:t>
            </a:r>
            <a:r>
              <a:rPr sz="1400" spc="-20" dirty="0">
                <a:latin typeface="Lato"/>
                <a:cs typeface="Lato"/>
              </a:rPr>
              <a:t> </a:t>
            </a:r>
            <a:r>
              <a:rPr sz="1400" dirty="0">
                <a:latin typeface="Lato"/>
                <a:cs typeface="Lato"/>
              </a:rPr>
              <a:t>members</a:t>
            </a:r>
            <a:r>
              <a:rPr sz="1400" spc="-15" dirty="0">
                <a:latin typeface="Lato"/>
                <a:cs typeface="Lato"/>
              </a:rPr>
              <a:t> </a:t>
            </a:r>
            <a:r>
              <a:rPr sz="1400" dirty="0">
                <a:latin typeface="Lato"/>
                <a:cs typeface="Lato"/>
              </a:rPr>
              <a:t>pay</a:t>
            </a:r>
            <a:r>
              <a:rPr sz="1400" spc="-20" dirty="0">
                <a:latin typeface="Lato"/>
                <a:cs typeface="Lato"/>
              </a:rPr>
              <a:t> </a:t>
            </a:r>
            <a:r>
              <a:rPr sz="1400" dirty="0">
                <a:latin typeface="Lato"/>
                <a:cs typeface="Lato"/>
              </a:rPr>
              <a:t>for</a:t>
            </a:r>
            <a:r>
              <a:rPr sz="1400" spc="-15" dirty="0">
                <a:latin typeface="Lato"/>
                <a:cs typeface="Lato"/>
              </a:rPr>
              <a:t> </a:t>
            </a:r>
            <a:r>
              <a:rPr sz="1400" dirty="0">
                <a:latin typeface="Lato"/>
                <a:cs typeface="Lato"/>
              </a:rPr>
              <a:t>a</a:t>
            </a:r>
            <a:r>
              <a:rPr sz="1400" spc="-20" dirty="0">
                <a:latin typeface="Lato"/>
                <a:cs typeface="Lato"/>
              </a:rPr>
              <a:t> </a:t>
            </a:r>
            <a:r>
              <a:rPr sz="1400" dirty="0">
                <a:latin typeface="Lato"/>
                <a:cs typeface="Lato"/>
              </a:rPr>
              <a:t>maximum</a:t>
            </a:r>
            <a:r>
              <a:rPr sz="1400" spc="-15" dirty="0">
                <a:latin typeface="Lato"/>
                <a:cs typeface="Lato"/>
              </a:rPr>
              <a:t> </a:t>
            </a:r>
            <a:r>
              <a:rPr sz="1400" spc="-25" dirty="0">
                <a:latin typeface="Lato"/>
                <a:cs typeface="Lato"/>
              </a:rPr>
              <a:t>of </a:t>
            </a:r>
            <a:r>
              <a:rPr sz="1400" b="1" dirty="0">
                <a:latin typeface="Lato"/>
                <a:cs typeface="Lato"/>
              </a:rPr>
              <a:t>three</a:t>
            </a:r>
            <a:r>
              <a:rPr sz="1400" b="1" spc="-30" dirty="0">
                <a:latin typeface="Lato"/>
                <a:cs typeface="Lato"/>
              </a:rPr>
              <a:t> </a:t>
            </a:r>
            <a:r>
              <a:rPr sz="1400" b="1" dirty="0">
                <a:latin typeface="Lato"/>
                <a:cs typeface="Lato"/>
              </a:rPr>
              <a:t>(3)</a:t>
            </a:r>
            <a:r>
              <a:rPr sz="1400" b="1" spc="-25" dirty="0">
                <a:latin typeface="Lato"/>
                <a:cs typeface="Lato"/>
              </a:rPr>
              <a:t> </a:t>
            </a:r>
            <a:r>
              <a:rPr sz="1400" b="1" dirty="0">
                <a:latin typeface="Lato"/>
                <a:cs typeface="Lato"/>
              </a:rPr>
              <a:t>child</a:t>
            </a:r>
            <a:r>
              <a:rPr sz="1400" b="1" spc="-25" dirty="0">
                <a:latin typeface="Lato"/>
                <a:cs typeface="Lato"/>
              </a:rPr>
              <a:t> </a:t>
            </a:r>
            <a:r>
              <a:rPr sz="1400" b="1" spc="-10" dirty="0">
                <a:latin typeface="Lato"/>
                <a:cs typeface="Lato"/>
              </a:rPr>
              <a:t>dependants, fourth</a:t>
            </a:r>
            <a:r>
              <a:rPr sz="1400" b="1" spc="-35" dirty="0">
                <a:latin typeface="Lato"/>
                <a:cs typeface="Lato"/>
              </a:rPr>
              <a:t> </a:t>
            </a:r>
            <a:r>
              <a:rPr sz="1400" b="1" dirty="0">
                <a:latin typeface="Lato"/>
                <a:cs typeface="Lato"/>
              </a:rPr>
              <a:t>or</a:t>
            </a:r>
            <a:r>
              <a:rPr sz="1400" b="1" spc="-30" dirty="0">
                <a:latin typeface="Lato"/>
                <a:cs typeface="Lato"/>
              </a:rPr>
              <a:t> </a:t>
            </a:r>
            <a:r>
              <a:rPr sz="1400" b="1" dirty="0">
                <a:latin typeface="Lato"/>
                <a:cs typeface="Lato"/>
              </a:rPr>
              <a:t>more</a:t>
            </a:r>
            <a:r>
              <a:rPr sz="1400" b="1" spc="-30" dirty="0">
                <a:latin typeface="Lato"/>
                <a:cs typeface="Lato"/>
              </a:rPr>
              <a:t> </a:t>
            </a:r>
            <a:r>
              <a:rPr sz="1400" b="1" dirty="0">
                <a:latin typeface="Lato"/>
                <a:cs typeface="Lato"/>
              </a:rPr>
              <a:t>are</a:t>
            </a:r>
            <a:r>
              <a:rPr sz="1400" b="1" spc="-30" dirty="0">
                <a:latin typeface="Lato"/>
                <a:cs typeface="Lato"/>
              </a:rPr>
              <a:t> </a:t>
            </a:r>
            <a:r>
              <a:rPr sz="1400" b="1" spc="-20" dirty="0">
                <a:latin typeface="Lato"/>
                <a:cs typeface="Lato"/>
              </a:rPr>
              <a:t>FREE</a:t>
            </a:r>
            <a:endParaRPr sz="1400">
              <a:latin typeface="Lato"/>
              <a:cs typeface="Lato"/>
            </a:endParaRPr>
          </a:p>
          <a:p>
            <a:pPr algn="ctr">
              <a:lnSpc>
                <a:spcPct val="100000"/>
              </a:lnSpc>
            </a:pPr>
            <a:r>
              <a:rPr sz="1400" spc="-25" dirty="0">
                <a:latin typeface="Lato"/>
                <a:cs typeface="Lato"/>
              </a:rPr>
              <a:t>AND</a:t>
            </a:r>
            <a:endParaRPr sz="1400">
              <a:latin typeface="Lato"/>
              <a:cs typeface="Lato"/>
            </a:endParaRPr>
          </a:p>
          <a:p>
            <a:pPr marL="1073150" marR="5080" indent="-1061085">
              <a:lnSpc>
                <a:spcPct val="100000"/>
              </a:lnSpc>
            </a:pPr>
            <a:r>
              <a:rPr sz="1400" dirty="0">
                <a:latin typeface="Lato"/>
                <a:cs typeface="Lato"/>
              </a:rPr>
              <a:t>Our</a:t>
            </a:r>
            <a:r>
              <a:rPr sz="1400" spc="-30" dirty="0">
                <a:latin typeface="Lato"/>
                <a:cs typeface="Lato"/>
              </a:rPr>
              <a:t> </a:t>
            </a:r>
            <a:r>
              <a:rPr sz="1400" dirty="0">
                <a:latin typeface="Lato"/>
                <a:cs typeface="Lato"/>
              </a:rPr>
              <a:t>unique</a:t>
            </a:r>
            <a:r>
              <a:rPr sz="1400" spc="-25" dirty="0">
                <a:latin typeface="Lato"/>
                <a:cs typeface="Lato"/>
              </a:rPr>
              <a:t> </a:t>
            </a:r>
            <a:r>
              <a:rPr sz="1400" dirty="0">
                <a:latin typeface="Lato"/>
                <a:cs typeface="Lato"/>
              </a:rPr>
              <a:t>definition</a:t>
            </a:r>
            <a:r>
              <a:rPr sz="1400" spc="-25" dirty="0">
                <a:latin typeface="Lato"/>
                <a:cs typeface="Lato"/>
              </a:rPr>
              <a:t> </a:t>
            </a:r>
            <a:r>
              <a:rPr sz="1400" dirty="0">
                <a:latin typeface="Lato"/>
                <a:cs typeface="Lato"/>
              </a:rPr>
              <a:t>of</a:t>
            </a:r>
            <a:r>
              <a:rPr sz="1400" spc="-25" dirty="0">
                <a:latin typeface="Lato"/>
                <a:cs typeface="Lato"/>
              </a:rPr>
              <a:t> </a:t>
            </a:r>
            <a:r>
              <a:rPr sz="1400" dirty="0">
                <a:latin typeface="Lato"/>
                <a:cs typeface="Lato"/>
              </a:rPr>
              <a:t>child</a:t>
            </a:r>
            <a:r>
              <a:rPr sz="1400" spc="-30" dirty="0">
                <a:latin typeface="Lato"/>
                <a:cs typeface="Lato"/>
              </a:rPr>
              <a:t> </a:t>
            </a:r>
            <a:r>
              <a:rPr sz="1400" spc="-10" dirty="0">
                <a:latin typeface="Lato"/>
                <a:cs typeface="Lato"/>
              </a:rPr>
              <a:t>dependant </a:t>
            </a:r>
            <a:r>
              <a:rPr sz="1400" dirty="0">
                <a:latin typeface="Lato"/>
                <a:cs typeface="Lato"/>
              </a:rPr>
              <a:t>allows</a:t>
            </a:r>
            <a:r>
              <a:rPr sz="1400" spc="-30" dirty="0">
                <a:latin typeface="Lato"/>
                <a:cs typeface="Lato"/>
              </a:rPr>
              <a:t> </a:t>
            </a:r>
            <a:r>
              <a:rPr sz="1400" dirty="0">
                <a:latin typeface="Lato"/>
                <a:cs typeface="Lato"/>
              </a:rPr>
              <a:t>you</a:t>
            </a:r>
            <a:r>
              <a:rPr sz="1400" spc="-30" dirty="0">
                <a:latin typeface="Lato"/>
                <a:cs typeface="Lato"/>
              </a:rPr>
              <a:t> </a:t>
            </a:r>
            <a:r>
              <a:rPr sz="1400" spc="-25" dirty="0">
                <a:latin typeface="Lato"/>
                <a:cs typeface="Lato"/>
              </a:rPr>
              <a:t>to</a:t>
            </a:r>
            <a:endParaRPr sz="1400">
              <a:latin typeface="Lato"/>
              <a:cs typeface="Lato"/>
            </a:endParaRPr>
          </a:p>
          <a:p>
            <a:pPr marL="426720" marR="419734" indent="175260">
              <a:lnSpc>
                <a:spcPct val="100000"/>
              </a:lnSpc>
            </a:pPr>
            <a:r>
              <a:rPr sz="1400" b="1" dirty="0">
                <a:latin typeface="Lato"/>
                <a:cs typeface="Lato"/>
              </a:rPr>
              <a:t>pay</a:t>
            </a:r>
            <a:r>
              <a:rPr sz="1400" b="1" spc="-35" dirty="0">
                <a:latin typeface="Lato"/>
                <a:cs typeface="Lato"/>
              </a:rPr>
              <a:t> </a:t>
            </a:r>
            <a:r>
              <a:rPr sz="1400" b="1" dirty="0">
                <a:latin typeface="Lato"/>
                <a:cs typeface="Lato"/>
              </a:rPr>
              <a:t>this</a:t>
            </a:r>
            <a:r>
              <a:rPr sz="1400" b="1" spc="-25" dirty="0">
                <a:latin typeface="Lato"/>
                <a:cs typeface="Lato"/>
              </a:rPr>
              <a:t> </a:t>
            </a:r>
            <a:r>
              <a:rPr sz="1400" b="1" dirty="0">
                <a:latin typeface="Lato"/>
                <a:cs typeface="Lato"/>
              </a:rPr>
              <a:t>low</a:t>
            </a:r>
            <a:r>
              <a:rPr sz="1400" b="1" spc="-25" dirty="0">
                <a:latin typeface="Lato"/>
                <a:cs typeface="Lato"/>
              </a:rPr>
              <a:t> </a:t>
            </a:r>
            <a:r>
              <a:rPr sz="1400" b="1" dirty="0">
                <a:latin typeface="Lato"/>
                <a:cs typeface="Lato"/>
              </a:rPr>
              <a:t>child</a:t>
            </a:r>
            <a:r>
              <a:rPr sz="1400" b="1" spc="-30" dirty="0">
                <a:latin typeface="Lato"/>
                <a:cs typeface="Lato"/>
              </a:rPr>
              <a:t> </a:t>
            </a:r>
            <a:r>
              <a:rPr sz="1400" b="1" dirty="0">
                <a:latin typeface="Lato"/>
                <a:cs typeface="Lato"/>
              </a:rPr>
              <a:t>rate</a:t>
            </a:r>
            <a:r>
              <a:rPr sz="1400" b="1" spc="-30" dirty="0">
                <a:latin typeface="Lato"/>
                <a:cs typeface="Lato"/>
              </a:rPr>
              <a:t> </a:t>
            </a:r>
            <a:r>
              <a:rPr sz="1400" b="1" spc="-25" dirty="0">
                <a:latin typeface="Lato"/>
                <a:cs typeface="Lato"/>
              </a:rPr>
              <a:t>up</a:t>
            </a:r>
            <a:r>
              <a:rPr sz="1400" b="1" spc="500" dirty="0">
                <a:latin typeface="Lato"/>
                <a:cs typeface="Lato"/>
              </a:rPr>
              <a:t> </a:t>
            </a:r>
            <a:r>
              <a:rPr sz="1400" b="1" dirty="0">
                <a:latin typeface="Lato"/>
                <a:cs typeface="Lato"/>
              </a:rPr>
              <a:t>to</a:t>
            </a:r>
            <a:r>
              <a:rPr sz="1400" b="1" spc="-25" dirty="0">
                <a:latin typeface="Lato"/>
                <a:cs typeface="Lato"/>
              </a:rPr>
              <a:t> </a:t>
            </a:r>
            <a:r>
              <a:rPr sz="1400" b="1" dirty="0">
                <a:latin typeface="Lato"/>
                <a:cs typeface="Lato"/>
              </a:rPr>
              <a:t>the</a:t>
            </a:r>
            <a:r>
              <a:rPr sz="1400" b="1" spc="-25" dirty="0">
                <a:latin typeface="Lato"/>
                <a:cs typeface="Lato"/>
              </a:rPr>
              <a:t> </a:t>
            </a:r>
            <a:r>
              <a:rPr sz="1400" b="1" dirty="0">
                <a:latin typeface="Lato"/>
                <a:cs typeface="Lato"/>
              </a:rPr>
              <a:t>age</a:t>
            </a:r>
            <a:r>
              <a:rPr sz="1400" b="1" spc="-20" dirty="0">
                <a:latin typeface="Lato"/>
                <a:cs typeface="Lato"/>
              </a:rPr>
              <a:t> </a:t>
            </a:r>
            <a:r>
              <a:rPr sz="1400" b="1" dirty="0">
                <a:latin typeface="Lato"/>
                <a:cs typeface="Lato"/>
              </a:rPr>
              <a:t>of</a:t>
            </a:r>
            <a:r>
              <a:rPr sz="1400" b="1" spc="-25" dirty="0">
                <a:latin typeface="Lato"/>
                <a:cs typeface="Lato"/>
              </a:rPr>
              <a:t> </a:t>
            </a:r>
            <a:r>
              <a:rPr sz="1400" b="1" spc="-10" dirty="0">
                <a:latin typeface="Lato"/>
                <a:cs typeface="Lato"/>
              </a:rPr>
              <a:t>turning</a:t>
            </a:r>
            <a:r>
              <a:rPr sz="1400" b="1" spc="-20" dirty="0">
                <a:latin typeface="Lato"/>
                <a:cs typeface="Lato"/>
              </a:rPr>
              <a:t> </a:t>
            </a:r>
            <a:r>
              <a:rPr sz="1400" b="1" dirty="0">
                <a:latin typeface="Lato"/>
                <a:cs typeface="Lato"/>
              </a:rPr>
              <a:t>26</a:t>
            </a:r>
            <a:r>
              <a:rPr sz="1400" b="1" spc="-20" dirty="0">
                <a:latin typeface="Lato"/>
                <a:cs typeface="Lato"/>
              </a:rPr>
              <a:t> </a:t>
            </a:r>
            <a:r>
              <a:rPr sz="1400" b="1" spc="-10" dirty="0">
                <a:latin typeface="Lato"/>
                <a:cs typeface="Lato"/>
              </a:rPr>
              <a:t>years</a:t>
            </a:r>
            <a:endParaRPr sz="1400">
              <a:latin typeface="Lato"/>
              <a:cs typeface="Lato"/>
            </a:endParaRPr>
          </a:p>
        </p:txBody>
      </p:sp>
      <p:sp>
        <p:nvSpPr>
          <p:cNvPr id="12" name="object 11">
            <a:extLst>
              <a:ext uri="{FF2B5EF4-FFF2-40B4-BE49-F238E27FC236}">
                <a16:creationId xmlns:a16="http://schemas.microsoft.com/office/drawing/2014/main" id="{DE24185E-9EC6-0557-F758-5C9872BBD855}"/>
              </a:ext>
            </a:extLst>
          </p:cNvPr>
          <p:cNvSpPr txBox="1"/>
          <p:nvPr/>
        </p:nvSpPr>
        <p:spPr>
          <a:xfrm>
            <a:off x="5225454" y="2476465"/>
            <a:ext cx="5847715" cy="756920"/>
          </a:xfrm>
          <a:prstGeom prst="rect">
            <a:avLst/>
          </a:prstGeom>
        </p:spPr>
        <p:txBody>
          <a:bodyPr vert="horz" wrap="square" lIns="0" tIns="12700" rIns="0" bIns="0" rtlCol="0">
            <a:spAutoFit/>
          </a:bodyPr>
          <a:lstStyle/>
          <a:p>
            <a:pPr algn="ctr">
              <a:lnSpc>
                <a:spcPct val="100000"/>
              </a:lnSpc>
              <a:spcBef>
                <a:spcPts val="100"/>
              </a:spcBef>
            </a:pPr>
            <a:r>
              <a:rPr sz="1600" b="1" dirty="0">
                <a:solidFill>
                  <a:srgbClr val="FFFFFF"/>
                </a:solidFill>
                <a:latin typeface="Lato"/>
                <a:cs typeface="Lato"/>
              </a:rPr>
              <a:t>This</a:t>
            </a:r>
            <a:r>
              <a:rPr sz="1600" b="1" spc="-30" dirty="0">
                <a:solidFill>
                  <a:srgbClr val="FFFFFF"/>
                </a:solidFill>
                <a:latin typeface="Lato"/>
                <a:cs typeface="Lato"/>
              </a:rPr>
              <a:t> </a:t>
            </a:r>
            <a:r>
              <a:rPr sz="1600" b="1" spc="-10" dirty="0">
                <a:solidFill>
                  <a:srgbClr val="FFFFFF"/>
                </a:solidFill>
                <a:latin typeface="Lato"/>
                <a:cs typeface="Lato"/>
              </a:rPr>
              <a:t>concession</a:t>
            </a:r>
            <a:r>
              <a:rPr sz="1600" b="1" spc="-35" dirty="0">
                <a:solidFill>
                  <a:srgbClr val="FFFFFF"/>
                </a:solidFill>
                <a:latin typeface="Lato"/>
                <a:cs typeface="Lato"/>
              </a:rPr>
              <a:t> </a:t>
            </a:r>
            <a:r>
              <a:rPr sz="1600" b="1" dirty="0">
                <a:solidFill>
                  <a:srgbClr val="FFFFFF"/>
                </a:solidFill>
                <a:latin typeface="Lato"/>
                <a:cs typeface="Lato"/>
              </a:rPr>
              <a:t>allows</a:t>
            </a:r>
            <a:r>
              <a:rPr sz="1600" b="1" spc="-25" dirty="0">
                <a:solidFill>
                  <a:srgbClr val="FFFFFF"/>
                </a:solidFill>
                <a:latin typeface="Lato"/>
                <a:cs typeface="Lato"/>
              </a:rPr>
              <a:t> </a:t>
            </a:r>
            <a:r>
              <a:rPr sz="1600" b="1" dirty="0">
                <a:solidFill>
                  <a:srgbClr val="FFFFFF"/>
                </a:solidFill>
                <a:latin typeface="Lato"/>
                <a:cs typeface="Lato"/>
              </a:rPr>
              <a:t>any</a:t>
            </a:r>
            <a:r>
              <a:rPr sz="1600" b="1" spc="-35" dirty="0">
                <a:solidFill>
                  <a:srgbClr val="FFFFFF"/>
                </a:solidFill>
                <a:latin typeface="Lato"/>
                <a:cs typeface="Lato"/>
              </a:rPr>
              <a:t> </a:t>
            </a:r>
            <a:r>
              <a:rPr lang="en-US" sz="1600" b="1" spc="-35" dirty="0">
                <a:solidFill>
                  <a:srgbClr val="FFFFFF"/>
                </a:solidFill>
                <a:latin typeface="Lato"/>
                <a:cs typeface="Lato"/>
              </a:rPr>
              <a:t>new member </a:t>
            </a:r>
            <a:r>
              <a:rPr sz="1600" b="1" dirty="0">
                <a:solidFill>
                  <a:srgbClr val="FFFFFF"/>
                </a:solidFill>
                <a:latin typeface="Lato"/>
                <a:cs typeface="Lato"/>
              </a:rPr>
              <a:t>group</a:t>
            </a:r>
            <a:r>
              <a:rPr sz="1600" b="1" spc="-30" dirty="0">
                <a:solidFill>
                  <a:srgbClr val="FFFFFF"/>
                </a:solidFill>
                <a:latin typeface="Lato"/>
                <a:cs typeface="Lato"/>
              </a:rPr>
              <a:t> </a:t>
            </a:r>
            <a:r>
              <a:rPr sz="1600" b="1" spc="-10" dirty="0">
                <a:solidFill>
                  <a:srgbClr val="FFFFFF"/>
                </a:solidFill>
                <a:latin typeface="Lato"/>
                <a:cs typeface="Lato"/>
              </a:rPr>
              <a:t>employee</a:t>
            </a:r>
            <a:r>
              <a:rPr lang="en-US" sz="1600" b="1" spc="-10" dirty="0">
                <a:solidFill>
                  <a:srgbClr val="FFFFFF"/>
                </a:solidFill>
                <a:latin typeface="Lato"/>
                <a:cs typeface="Lato"/>
              </a:rPr>
              <a:t>,</a:t>
            </a:r>
            <a:r>
              <a:rPr sz="1600" b="1" spc="-35" dirty="0">
                <a:solidFill>
                  <a:srgbClr val="FFFFFF"/>
                </a:solidFill>
                <a:latin typeface="Lato"/>
                <a:cs typeface="Lato"/>
              </a:rPr>
              <a:t> </a:t>
            </a:r>
            <a:r>
              <a:rPr sz="1600" b="1" spc="-10" dirty="0">
                <a:solidFill>
                  <a:srgbClr val="FFFFFF"/>
                </a:solidFill>
                <a:latin typeface="Lato"/>
                <a:cs typeface="Lato"/>
              </a:rPr>
              <a:t>joining</a:t>
            </a:r>
            <a:endParaRPr sz="1600" dirty="0">
              <a:latin typeface="Lato"/>
              <a:cs typeface="Lato"/>
            </a:endParaRPr>
          </a:p>
          <a:p>
            <a:pPr marL="12700" marR="5080" algn="ctr">
              <a:lnSpc>
                <a:spcPct val="100000"/>
              </a:lnSpc>
            </a:pPr>
            <a:r>
              <a:rPr sz="1600" b="1" dirty="0">
                <a:solidFill>
                  <a:srgbClr val="FFFFFF"/>
                </a:solidFill>
                <a:latin typeface="Lato"/>
                <a:cs typeface="Lato"/>
              </a:rPr>
              <a:t>the</a:t>
            </a:r>
            <a:r>
              <a:rPr sz="1600" b="1" spc="-35" dirty="0">
                <a:solidFill>
                  <a:srgbClr val="FFFFFF"/>
                </a:solidFill>
                <a:latin typeface="Lato"/>
                <a:cs typeface="Lato"/>
              </a:rPr>
              <a:t> </a:t>
            </a:r>
            <a:r>
              <a:rPr sz="1600" b="1" dirty="0">
                <a:solidFill>
                  <a:srgbClr val="FFFFFF"/>
                </a:solidFill>
                <a:latin typeface="Lato"/>
                <a:cs typeface="Lato"/>
              </a:rPr>
              <a:t>Scheme</a:t>
            </a:r>
            <a:r>
              <a:rPr sz="1600" b="1" spc="-30" dirty="0">
                <a:solidFill>
                  <a:srgbClr val="FFFFFF"/>
                </a:solidFill>
                <a:latin typeface="Lato"/>
                <a:cs typeface="Lato"/>
              </a:rPr>
              <a:t> </a:t>
            </a:r>
            <a:r>
              <a:rPr sz="1600" b="1" dirty="0">
                <a:solidFill>
                  <a:srgbClr val="FFFFFF"/>
                </a:solidFill>
                <a:latin typeface="Lato"/>
                <a:cs typeface="Lato"/>
              </a:rPr>
              <a:t>during</a:t>
            </a:r>
            <a:r>
              <a:rPr sz="1600" b="1" spc="-30" dirty="0">
                <a:solidFill>
                  <a:srgbClr val="FFFFFF"/>
                </a:solidFill>
                <a:latin typeface="Lato"/>
                <a:cs typeface="Lato"/>
              </a:rPr>
              <a:t> </a:t>
            </a:r>
            <a:r>
              <a:rPr sz="1600" b="1" dirty="0">
                <a:solidFill>
                  <a:srgbClr val="FFFFFF"/>
                </a:solidFill>
                <a:latin typeface="Lato"/>
                <a:cs typeface="Lato"/>
              </a:rPr>
              <a:t>this</a:t>
            </a:r>
            <a:r>
              <a:rPr sz="1600" b="1" spc="-25" dirty="0">
                <a:solidFill>
                  <a:srgbClr val="FFFFFF"/>
                </a:solidFill>
                <a:latin typeface="Lato"/>
                <a:cs typeface="Lato"/>
              </a:rPr>
              <a:t> </a:t>
            </a:r>
            <a:r>
              <a:rPr sz="1600" b="1" dirty="0">
                <a:solidFill>
                  <a:srgbClr val="FFFFFF"/>
                </a:solidFill>
                <a:latin typeface="Lato"/>
                <a:cs typeface="Lato"/>
              </a:rPr>
              <a:t>period</a:t>
            </a:r>
            <a:r>
              <a:rPr lang="en-US" sz="1600" b="1" dirty="0">
                <a:solidFill>
                  <a:srgbClr val="FFFFFF"/>
                </a:solidFill>
                <a:latin typeface="Lato"/>
                <a:cs typeface="Lato"/>
              </a:rPr>
              <a:t>,</a:t>
            </a:r>
            <a:r>
              <a:rPr sz="1600" b="1" spc="-25" dirty="0">
                <a:solidFill>
                  <a:srgbClr val="FFFFFF"/>
                </a:solidFill>
                <a:latin typeface="Lato"/>
                <a:cs typeface="Lato"/>
              </a:rPr>
              <a:t> </a:t>
            </a:r>
            <a:r>
              <a:rPr sz="1600" b="1" dirty="0">
                <a:solidFill>
                  <a:srgbClr val="FFFFFF"/>
                </a:solidFill>
                <a:latin typeface="Lato"/>
                <a:cs typeface="Lato"/>
              </a:rPr>
              <a:t>to</a:t>
            </a:r>
            <a:r>
              <a:rPr sz="1600" b="1" spc="-30" dirty="0">
                <a:solidFill>
                  <a:srgbClr val="FFFFFF"/>
                </a:solidFill>
                <a:latin typeface="Lato"/>
                <a:cs typeface="Lato"/>
              </a:rPr>
              <a:t> </a:t>
            </a:r>
            <a:r>
              <a:rPr sz="1600" b="1" dirty="0">
                <a:solidFill>
                  <a:srgbClr val="FFFFFF"/>
                </a:solidFill>
                <a:latin typeface="Lato"/>
                <a:cs typeface="Lato"/>
              </a:rPr>
              <a:t>be</a:t>
            </a:r>
            <a:r>
              <a:rPr sz="1600" b="1" spc="-30" dirty="0">
                <a:solidFill>
                  <a:srgbClr val="FFFFFF"/>
                </a:solidFill>
                <a:latin typeface="Lato"/>
                <a:cs typeface="Lato"/>
              </a:rPr>
              <a:t> </a:t>
            </a:r>
            <a:r>
              <a:rPr sz="1600" b="1" spc="-10" dirty="0">
                <a:solidFill>
                  <a:srgbClr val="FFFFFF"/>
                </a:solidFill>
                <a:latin typeface="Lato"/>
                <a:cs typeface="Lato"/>
              </a:rPr>
              <a:t>exempt</a:t>
            </a:r>
            <a:r>
              <a:rPr sz="1600" b="1" spc="-25" dirty="0">
                <a:solidFill>
                  <a:srgbClr val="FFFFFF"/>
                </a:solidFill>
                <a:latin typeface="Lato"/>
                <a:cs typeface="Lato"/>
              </a:rPr>
              <a:t> </a:t>
            </a:r>
            <a:r>
              <a:rPr sz="1600" b="1" dirty="0">
                <a:solidFill>
                  <a:srgbClr val="FFFFFF"/>
                </a:solidFill>
                <a:latin typeface="Lato"/>
                <a:cs typeface="Lato"/>
              </a:rPr>
              <a:t>from</a:t>
            </a:r>
            <a:r>
              <a:rPr sz="1600" b="1" spc="-30" dirty="0">
                <a:solidFill>
                  <a:srgbClr val="FFFFFF"/>
                </a:solidFill>
                <a:latin typeface="Lato"/>
                <a:cs typeface="Lato"/>
              </a:rPr>
              <a:t> </a:t>
            </a:r>
            <a:r>
              <a:rPr sz="1600" b="1" spc="-10" dirty="0">
                <a:solidFill>
                  <a:srgbClr val="FFFFFF"/>
                </a:solidFill>
                <a:latin typeface="Lato"/>
                <a:cs typeface="Lato"/>
              </a:rPr>
              <a:t>waiting</a:t>
            </a:r>
            <a:r>
              <a:rPr sz="1600" b="1" spc="-30" dirty="0">
                <a:solidFill>
                  <a:srgbClr val="FFFFFF"/>
                </a:solidFill>
                <a:latin typeface="Lato"/>
                <a:cs typeface="Lato"/>
              </a:rPr>
              <a:t> </a:t>
            </a:r>
            <a:r>
              <a:rPr sz="1600" b="1" spc="-10" dirty="0">
                <a:solidFill>
                  <a:srgbClr val="FFFFFF"/>
                </a:solidFill>
                <a:latin typeface="Lato"/>
                <a:cs typeface="Lato"/>
              </a:rPr>
              <a:t>periods </a:t>
            </a:r>
            <a:r>
              <a:rPr sz="1600" b="1" spc="-20" dirty="0">
                <a:solidFill>
                  <a:srgbClr val="FFFFFF"/>
                </a:solidFill>
                <a:latin typeface="Lato"/>
                <a:cs typeface="Lato"/>
              </a:rPr>
              <a:t>and/or</a:t>
            </a:r>
            <a:r>
              <a:rPr sz="1600" b="1" spc="-50" dirty="0">
                <a:solidFill>
                  <a:srgbClr val="FFFFFF"/>
                </a:solidFill>
                <a:latin typeface="Lato"/>
                <a:cs typeface="Lato"/>
              </a:rPr>
              <a:t> </a:t>
            </a:r>
            <a:r>
              <a:rPr sz="1600" b="1" dirty="0">
                <a:solidFill>
                  <a:srgbClr val="FFFFFF"/>
                </a:solidFill>
                <a:latin typeface="Lato"/>
                <a:cs typeface="Lato"/>
              </a:rPr>
              <a:t>Late</a:t>
            </a:r>
            <a:r>
              <a:rPr sz="1600" b="1" spc="-50" dirty="0">
                <a:solidFill>
                  <a:srgbClr val="FFFFFF"/>
                </a:solidFill>
                <a:latin typeface="Lato"/>
                <a:cs typeface="Lato"/>
              </a:rPr>
              <a:t> </a:t>
            </a:r>
            <a:r>
              <a:rPr sz="1600" b="1" dirty="0">
                <a:solidFill>
                  <a:srgbClr val="FFFFFF"/>
                </a:solidFill>
                <a:latin typeface="Lato"/>
                <a:cs typeface="Lato"/>
              </a:rPr>
              <a:t>Joiner</a:t>
            </a:r>
            <a:r>
              <a:rPr sz="1600" b="1" spc="-50" dirty="0">
                <a:solidFill>
                  <a:srgbClr val="FFFFFF"/>
                </a:solidFill>
                <a:latin typeface="Lato"/>
                <a:cs typeface="Lato"/>
              </a:rPr>
              <a:t> </a:t>
            </a:r>
            <a:r>
              <a:rPr sz="1600" b="1" dirty="0">
                <a:solidFill>
                  <a:srgbClr val="FFFFFF"/>
                </a:solidFill>
                <a:latin typeface="Lato"/>
                <a:cs typeface="Lato"/>
              </a:rPr>
              <a:t>Penalties</a:t>
            </a:r>
            <a:r>
              <a:rPr sz="1600" b="1" spc="-45" dirty="0">
                <a:solidFill>
                  <a:srgbClr val="FFFFFF"/>
                </a:solidFill>
                <a:latin typeface="Lato"/>
                <a:cs typeface="Lato"/>
              </a:rPr>
              <a:t> </a:t>
            </a:r>
            <a:r>
              <a:rPr sz="1600" b="1" spc="-10" dirty="0">
                <a:solidFill>
                  <a:srgbClr val="FFFFFF"/>
                </a:solidFill>
                <a:latin typeface="Lato"/>
                <a:cs typeface="Lato"/>
              </a:rPr>
              <a:t>(LJPs).</a:t>
            </a:r>
            <a:endParaRPr sz="1600" dirty="0">
              <a:latin typeface="Lato"/>
              <a:cs typeface="Lato"/>
            </a:endParaRPr>
          </a:p>
        </p:txBody>
      </p:sp>
      <p:sp>
        <p:nvSpPr>
          <p:cNvPr id="13" name="object 12">
            <a:extLst>
              <a:ext uri="{FF2B5EF4-FFF2-40B4-BE49-F238E27FC236}">
                <a16:creationId xmlns:a16="http://schemas.microsoft.com/office/drawing/2014/main" id="{1CB70D97-A885-E33B-E04A-E7A886F9D2C6}"/>
              </a:ext>
            </a:extLst>
          </p:cNvPr>
          <p:cNvSpPr txBox="1"/>
          <p:nvPr/>
        </p:nvSpPr>
        <p:spPr>
          <a:xfrm>
            <a:off x="5159299" y="3543991"/>
            <a:ext cx="6474981" cy="2553904"/>
          </a:xfrm>
          <a:prstGeom prst="rect">
            <a:avLst/>
          </a:prstGeom>
        </p:spPr>
        <p:txBody>
          <a:bodyPr vert="horz" wrap="square" lIns="0" tIns="128905" rIns="0" bIns="0" rtlCol="0">
            <a:spAutoFit/>
          </a:bodyPr>
          <a:lstStyle/>
          <a:p>
            <a:pPr marL="12700">
              <a:lnSpc>
                <a:spcPct val="100000"/>
              </a:lnSpc>
              <a:spcBef>
                <a:spcPts val="1015"/>
              </a:spcBef>
            </a:pPr>
            <a:r>
              <a:rPr sz="1400" b="1" spc="-10" dirty="0">
                <a:latin typeface="Lato"/>
                <a:cs typeface="Lato"/>
              </a:rPr>
              <a:t>Key</a:t>
            </a:r>
            <a:r>
              <a:rPr sz="1400" b="1" spc="-40" dirty="0">
                <a:latin typeface="Lato"/>
                <a:cs typeface="Lato"/>
              </a:rPr>
              <a:t> </a:t>
            </a:r>
            <a:r>
              <a:rPr sz="1400" b="1" spc="-30" dirty="0">
                <a:latin typeface="Lato"/>
                <a:cs typeface="Lato"/>
              </a:rPr>
              <a:t>Terms</a:t>
            </a:r>
            <a:r>
              <a:rPr sz="1400" b="1" spc="-35" dirty="0">
                <a:latin typeface="Lato"/>
                <a:cs typeface="Lato"/>
              </a:rPr>
              <a:t> </a:t>
            </a:r>
            <a:r>
              <a:rPr sz="1400" b="1" dirty="0">
                <a:latin typeface="Lato"/>
                <a:cs typeface="Lato"/>
              </a:rPr>
              <a:t>of</a:t>
            </a:r>
            <a:r>
              <a:rPr sz="1400" b="1" spc="-35" dirty="0">
                <a:latin typeface="Lato"/>
                <a:cs typeface="Lato"/>
              </a:rPr>
              <a:t> </a:t>
            </a:r>
            <a:r>
              <a:rPr sz="1400" b="1" spc="-10" dirty="0">
                <a:latin typeface="Lato"/>
                <a:cs typeface="Lato"/>
              </a:rPr>
              <a:t>Reference:</a:t>
            </a:r>
            <a:endParaRPr sz="1400" dirty="0">
              <a:latin typeface="Lato"/>
              <a:cs typeface="Lato"/>
            </a:endParaRPr>
          </a:p>
          <a:p>
            <a:pPr marL="241300" marR="5080" indent="-229235">
              <a:lnSpc>
                <a:spcPct val="100000"/>
              </a:lnSpc>
              <a:spcBef>
                <a:spcPts val="919"/>
              </a:spcBef>
              <a:buChar char="•"/>
              <a:tabLst>
                <a:tab pos="241300" algn="l"/>
                <a:tab pos="242570" algn="l"/>
              </a:tabLst>
            </a:pPr>
            <a:r>
              <a:rPr sz="1400" dirty="0">
                <a:latin typeface="Lato"/>
                <a:cs typeface="Lato"/>
              </a:rPr>
              <a:t>	The</a:t>
            </a:r>
            <a:r>
              <a:rPr sz="1400" spc="-10" dirty="0">
                <a:latin typeface="Lato"/>
                <a:cs typeface="Lato"/>
              </a:rPr>
              <a:t> </a:t>
            </a:r>
            <a:r>
              <a:rPr sz="1400" dirty="0">
                <a:latin typeface="Lato"/>
                <a:cs typeface="Lato"/>
              </a:rPr>
              <a:t>concession</a:t>
            </a:r>
            <a:r>
              <a:rPr sz="1400" spc="-5" dirty="0">
                <a:latin typeface="Lato"/>
                <a:cs typeface="Lato"/>
              </a:rPr>
              <a:t> </a:t>
            </a:r>
            <a:r>
              <a:rPr sz="1400" dirty="0">
                <a:latin typeface="Lato"/>
                <a:cs typeface="Lato"/>
              </a:rPr>
              <a:t>applies</a:t>
            </a:r>
            <a:r>
              <a:rPr sz="1400" spc="-5" dirty="0">
                <a:latin typeface="Lato"/>
                <a:cs typeface="Lato"/>
              </a:rPr>
              <a:t> </a:t>
            </a:r>
            <a:r>
              <a:rPr sz="1400" dirty="0">
                <a:latin typeface="Lato"/>
                <a:cs typeface="Lato"/>
              </a:rPr>
              <a:t>only</a:t>
            </a:r>
            <a:r>
              <a:rPr sz="1400" spc="-5" dirty="0">
                <a:latin typeface="Lato"/>
                <a:cs typeface="Lato"/>
              </a:rPr>
              <a:t> </a:t>
            </a:r>
            <a:r>
              <a:rPr sz="1400" dirty="0">
                <a:latin typeface="Lato"/>
                <a:cs typeface="Lato"/>
              </a:rPr>
              <a:t>where</a:t>
            </a:r>
            <a:r>
              <a:rPr sz="1400" spc="-5" dirty="0">
                <a:latin typeface="Lato"/>
                <a:cs typeface="Lato"/>
              </a:rPr>
              <a:t> </a:t>
            </a:r>
            <a:r>
              <a:rPr sz="1400" dirty="0">
                <a:latin typeface="Lato"/>
                <a:cs typeface="Lato"/>
              </a:rPr>
              <a:t>there</a:t>
            </a:r>
            <a:r>
              <a:rPr sz="1400" spc="-5" dirty="0">
                <a:latin typeface="Lato"/>
                <a:cs typeface="Lato"/>
              </a:rPr>
              <a:t> </a:t>
            </a:r>
            <a:r>
              <a:rPr sz="1400" dirty="0">
                <a:latin typeface="Lato"/>
                <a:cs typeface="Lato"/>
              </a:rPr>
              <a:t>is</a:t>
            </a:r>
            <a:r>
              <a:rPr sz="1400" spc="-5" dirty="0">
                <a:latin typeface="Lato"/>
                <a:cs typeface="Lato"/>
              </a:rPr>
              <a:t> </a:t>
            </a:r>
            <a:r>
              <a:rPr sz="1400" dirty="0">
                <a:latin typeface="Lato"/>
                <a:cs typeface="Lato"/>
              </a:rPr>
              <a:t>an</a:t>
            </a:r>
            <a:r>
              <a:rPr sz="1400" spc="-5" dirty="0">
                <a:latin typeface="Lato"/>
                <a:cs typeface="Lato"/>
              </a:rPr>
              <a:t> </a:t>
            </a:r>
            <a:r>
              <a:rPr sz="1400" spc="-25" dirty="0">
                <a:latin typeface="Lato"/>
                <a:cs typeface="Lato"/>
              </a:rPr>
              <a:t>employer-</a:t>
            </a:r>
            <a:r>
              <a:rPr sz="1400" spc="-10" dirty="0">
                <a:latin typeface="Lato"/>
                <a:cs typeface="Lato"/>
              </a:rPr>
              <a:t>employee relationship </a:t>
            </a:r>
            <a:r>
              <a:rPr sz="1400" dirty="0">
                <a:latin typeface="Lato"/>
                <a:cs typeface="Lato"/>
              </a:rPr>
              <a:t>between</a:t>
            </a:r>
            <a:r>
              <a:rPr sz="1400" spc="-10" dirty="0">
                <a:latin typeface="Lato"/>
                <a:cs typeface="Lato"/>
              </a:rPr>
              <a:t> </a:t>
            </a:r>
            <a:r>
              <a:rPr sz="1400" dirty="0">
                <a:latin typeface="Lato"/>
                <a:cs typeface="Lato"/>
              </a:rPr>
              <a:t>an</a:t>
            </a:r>
            <a:r>
              <a:rPr sz="1400" spc="-10" dirty="0">
                <a:latin typeface="Lato"/>
                <a:cs typeface="Lato"/>
              </a:rPr>
              <a:t> existing </a:t>
            </a:r>
            <a:r>
              <a:rPr sz="1400" dirty="0">
                <a:latin typeface="Lato"/>
                <a:cs typeface="Lato"/>
              </a:rPr>
              <a:t>group</a:t>
            </a:r>
            <a:r>
              <a:rPr sz="1400" spc="-10" dirty="0">
                <a:latin typeface="Lato"/>
                <a:cs typeface="Lato"/>
              </a:rPr>
              <a:t> </a:t>
            </a:r>
            <a:r>
              <a:rPr sz="1400" dirty="0">
                <a:latin typeface="Lato"/>
                <a:cs typeface="Lato"/>
              </a:rPr>
              <a:t>and</a:t>
            </a:r>
            <a:r>
              <a:rPr sz="1400" spc="-5" dirty="0">
                <a:latin typeface="Lato"/>
                <a:cs typeface="Lato"/>
              </a:rPr>
              <a:t> </a:t>
            </a:r>
            <a:r>
              <a:rPr sz="1400" dirty="0">
                <a:latin typeface="Lato"/>
                <a:cs typeface="Lato"/>
              </a:rPr>
              <a:t>the</a:t>
            </a:r>
            <a:r>
              <a:rPr sz="1400" spc="-10" dirty="0">
                <a:latin typeface="Lato"/>
                <a:cs typeface="Lato"/>
              </a:rPr>
              <a:t> member.</a:t>
            </a:r>
            <a:endParaRPr sz="1400" dirty="0">
              <a:latin typeface="Lato"/>
              <a:cs typeface="Lato"/>
            </a:endParaRPr>
          </a:p>
          <a:p>
            <a:pPr>
              <a:lnSpc>
                <a:spcPct val="100000"/>
              </a:lnSpc>
              <a:buFont typeface="Lato"/>
              <a:buChar char="•"/>
            </a:pPr>
            <a:endParaRPr sz="1400" dirty="0">
              <a:latin typeface="Lato"/>
              <a:cs typeface="Lato"/>
            </a:endParaRPr>
          </a:p>
          <a:p>
            <a:pPr marL="243204" indent="-230504">
              <a:lnSpc>
                <a:spcPct val="100000"/>
              </a:lnSpc>
              <a:buChar char="•"/>
              <a:tabLst>
                <a:tab pos="243204" algn="l"/>
              </a:tabLst>
            </a:pPr>
            <a:r>
              <a:rPr sz="1400" dirty="0">
                <a:latin typeface="Lato"/>
                <a:cs typeface="Lato"/>
              </a:rPr>
              <a:t>No</a:t>
            </a:r>
            <a:r>
              <a:rPr sz="1400" spc="-20" dirty="0">
                <a:latin typeface="Lato"/>
                <a:cs typeface="Lato"/>
              </a:rPr>
              <a:t> </a:t>
            </a:r>
            <a:r>
              <a:rPr sz="1400" spc="-10" dirty="0">
                <a:latin typeface="Lato"/>
                <a:cs typeface="Lato"/>
              </a:rPr>
              <a:t>underwriting</a:t>
            </a:r>
            <a:r>
              <a:rPr sz="1400" spc="-20" dirty="0">
                <a:latin typeface="Lato"/>
                <a:cs typeface="Lato"/>
              </a:rPr>
              <a:t> </a:t>
            </a:r>
            <a:r>
              <a:rPr sz="1400" dirty="0">
                <a:latin typeface="Lato"/>
                <a:cs typeface="Lato"/>
              </a:rPr>
              <a:t>waiting</a:t>
            </a:r>
            <a:r>
              <a:rPr sz="1400" spc="-15" dirty="0">
                <a:latin typeface="Lato"/>
                <a:cs typeface="Lato"/>
              </a:rPr>
              <a:t> </a:t>
            </a:r>
            <a:r>
              <a:rPr sz="1400" dirty="0">
                <a:latin typeface="Lato"/>
                <a:cs typeface="Lato"/>
              </a:rPr>
              <a:t>periods</a:t>
            </a:r>
            <a:r>
              <a:rPr sz="1400" spc="-20" dirty="0">
                <a:latin typeface="Lato"/>
                <a:cs typeface="Lato"/>
              </a:rPr>
              <a:t> </a:t>
            </a:r>
            <a:r>
              <a:rPr sz="1400" dirty="0">
                <a:latin typeface="Lato"/>
                <a:cs typeface="Lato"/>
              </a:rPr>
              <a:t>will</a:t>
            </a:r>
            <a:r>
              <a:rPr sz="1400" spc="-20" dirty="0">
                <a:latin typeface="Lato"/>
                <a:cs typeface="Lato"/>
              </a:rPr>
              <a:t> </a:t>
            </a:r>
            <a:r>
              <a:rPr sz="1400" spc="-10" dirty="0">
                <a:latin typeface="Lato"/>
                <a:cs typeface="Lato"/>
              </a:rPr>
              <a:t>apply.</a:t>
            </a:r>
            <a:endParaRPr lang="en-US" sz="1400" spc="-10" dirty="0">
              <a:latin typeface="Lato"/>
              <a:cs typeface="Lato"/>
            </a:endParaRPr>
          </a:p>
          <a:p>
            <a:pPr marL="243204" indent="-230504">
              <a:lnSpc>
                <a:spcPct val="100000"/>
              </a:lnSpc>
              <a:buChar char="•"/>
              <a:tabLst>
                <a:tab pos="243204" algn="l"/>
              </a:tabLst>
            </a:pPr>
            <a:r>
              <a:rPr lang="en-ZA" sz="1400" spc="-10" dirty="0">
                <a:latin typeface="Lato"/>
                <a:cs typeface="Lato"/>
              </a:rPr>
              <a:t>This concession excludes parents of member applicant</a:t>
            </a:r>
            <a:endParaRPr sz="1400" dirty="0">
              <a:latin typeface="Lato"/>
              <a:cs typeface="Lato"/>
            </a:endParaRPr>
          </a:p>
          <a:p>
            <a:pPr>
              <a:lnSpc>
                <a:spcPct val="100000"/>
              </a:lnSpc>
              <a:buFont typeface="Lato"/>
              <a:buChar char="•"/>
            </a:pPr>
            <a:endParaRPr sz="1400" dirty="0">
              <a:latin typeface="Lato"/>
              <a:cs typeface="Lato"/>
            </a:endParaRPr>
          </a:p>
          <a:p>
            <a:pPr marL="243204" indent="-230504">
              <a:lnSpc>
                <a:spcPct val="100000"/>
              </a:lnSpc>
              <a:buChar char="•"/>
              <a:tabLst>
                <a:tab pos="243204" algn="l"/>
              </a:tabLst>
            </a:pPr>
            <a:r>
              <a:rPr sz="1400" dirty="0">
                <a:latin typeface="Lato"/>
                <a:cs typeface="Lato"/>
              </a:rPr>
              <a:t>Access</a:t>
            </a:r>
            <a:r>
              <a:rPr sz="1400" spc="-20" dirty="0">
                <a:latin typeface="Lato"/>
                <a:cs typeface="Lato"/>
              </a:rPr>
              <a:t> </a:t>
            </a:r>
            <a:r>
              <a:rPr sz="1400" dirty="0">
                <a:latin typeface="Lato"/>
                <a:cs typeface="Lato"/>
              </a:rPr>
              <a:t>your</a:t>
            </a:r>
            <a:r>
              <a:rPr sz="1400" spc="-20" dirty="0">
                <a:latin typeface="Lato"/>
                <a:cs typeface="Lato"/>
              </a:rPr>
              <a:t> </a:t>
            </a:r>
            <a:r>
              <a:rPr sz="1400" spc="-10" dirty="0">
                <a:latin typeface="Lato"/>
                <a:cs typeface="Lato"/>
              </a:rPr>
              <a:t>benefits</a:t>
            </a:r>
            <a:r>
              <a:rPr sz="1400" spc="-20" dirty="0">
                <a:latin typeface="Lato"/>
                <a:cs typeface="Lato"/>
              </a:rPr>
              <a:t> </a:t>
            </a:r>
            <a:r>
              <a:rPr sz="1400" dirty="0">
                <a:latin typeface="Lato"/>
                <a:cs typeface="Lato"/>
              </a:rPr>
              <a:t>from</a:t>
            </a:r>
            <a:r>
              <a:rPr sz="1400" spc="-20" dirty="0">
                <a:latin typeface="Lato"/>
                <a:cs typeface="Lato"/>
              </a:rPr>
              <a:t> </a:t>
            </a:r>
            <a:r>
              <a:rPr sz="1400" dirty="0">
                <a:latin typeface="Lato"/>
                <a:cs typeface="Lato"/>
              </a:rPr>
              <a:t>01</a:t>
            </a:r>
            <a:r>
              <a:rPr sz="1400" spc="-20" dirty="0">
                <a:latin typeface="Lato"/>
                <a:cs typeface="Lato"/>
              </a:rPr>
              <a:t> </a:t>
            </a:r>
            <a:r>
              <a:rPr sz="1400" dirty="0">
                <a:latin typeface="Lato"/>
                <a:cs typeface="Lato"/>
              </a:rPr>
              <a:t>Jan</a:t>
            </a:r>
            <a:r>
              <a:rPr sz="1400" spc="-20" dirty="0">
                <a:latin typeface="Lato"/>
                <a:cs typeface="Lato"/>
              </a:rPr>
              <a:t> </a:t>
            </a:r>
            <a:r>
              <a:rPr sz="1400" spc="-10" dirty="0">
                <a:latin typeface="Lato"/>
                <a:cs typeface="Lato"/>
              </a:rPr>
              <a:t>2025.</a:t>
            </a:r>
            <a:endParaRPr sz="1400" dirty="0">
              <a:latin typeface="Lato"/>
              <a:cs typeface="Lato"/>
            </a:endParaRPr>
          </a:p>
          <a:p>
            <a:pPr marL="12700" marR="308610">
              <a:lnSpc>
                <a:spcPct val="100000"/>
              </a:lnSpc>
              <a:spcBef>
                <a:spcPts val="1205"/>
              </a:spcBef>
            </a:pPr>
            <a:r>
              <a:rPr sz="1400" dirty="0">
                <a:latin typeface="Lato"/>
                <a:cs typeface="Lato"/>
              </a:rPr>
              <a:t>Because</a:t>
            </a:r>
            <a:r>
              <a:rPr sz="1400" spc="-30" dirty="0">
                <a:latin typeface="Lato"/>
                <a:cs typeface="Lato"/>
              </a:rPr>
              <a:t> </a:t>
            </a:r>
            <a:r>
              <a:rPr sz="1400" dirty="0">
                <a:latin typeface="Lato"/>
                <a:cs typeface="Lato"/>
              </a:rPr>
              <a:t>at</a:t>
            </a:r>
            <a:r>
              <a:rPr sz="1400" spc="-25" dirty="0">
                <a:latin typeface="Lato"/>
                <a:cs typeface="Lato"/>
              </a:rPr>
              <a:t> </a:t>
            </a:r>
            <a:r>
              <a:rPr sz="1400" dirty="0">
                <a:latin typeface="Lato"/>
                <a:cs typeface="Lato"/>
              </a:rPr>
              <a:t>Sizwe</a:t>
            </a:r>
            <a:r>
              <a:rPr sz="1400" spc="-25" dirty="0">
                <a:latin typeface="Lato"/>
                <a:cs typeface="Lato"/>
              </a:rPr>
              <a:t> </a:t>
            </a:r>
            <a:r>
              <a:rPr sz="1400" dirty="0">
                <a:latin typeface="Lato"/>
                <a:cs typeface="Lato"/>
              </a:rPr>
              <a:t>Hosmed</a:t>
            </a:r>
            <a:r>
              <a:rPr sz="1400" spc="-25" dirty="0">
                <a:latin typeface="Lato"/>
                <a:cs typeface="Lato"/>
              </a:rPr>
              <a:t> </a:t>
            </a:r>
            <a:r>
              <a:rPr sz="1400" spc="-10" dirty="0">
                <a:latin typeface="Lato"/>
                <a:cs typeface="Lato"/>
              </a:rPr>
              <a:t>we’re</a:t>
            </a:r>
            <a:r>
              <a:rPr sz="1400" spc="-25" dirty="0">
                <a:latin typeface="Lato"/>
                <a:cs typeface="Lato"/>
              </a:rPr>
              <a:t> </a:t>
            </a:r>
            <a:r>
              <a:rPr sz="1400" dirty="0">
                <a:latin typeface="Lato"/>
                <a:cs typeface="Lato"/>
              </a:rPr>
              <a:t>more</a:t>
            </a:r>
            <a:r>
              <a:rPr sz="1400" spc="-25" dirty="0">
                <a:latin typeface="Lato"/>
                <a:cs typeface="Lato"/>
              </a:rPr>
              <a:t> </a:t>
            </a:r>
            <a:r>
              <a:rPr sz="1400" dirty="0">
                <a:latin typeface="Lato"/>
                <a:cs typeface="Lato"/>
              </a:rPr>
              <a:t>than</a:t>
            </a:r>
            <a:r>
              <a:rPr sz="1400" spc="-25" dirty="0">
                <a:latin typeface="Lato"/>
                <a:cs typeface="Lato"/>
              </a:rPr>
              <a:t> </a:t>
            </a:r>
            <a:r>
              <a:rPr sz="1400" dirty="0">
                <a:latin typeface="Lato"/>
                <a:cs typeface="Lato"/>
              </a:rPr>
              <a:t>just</a:t>
            </a:r>
            <a:r>
              <a:rPr sz="1400" spc="-25" dirty="0">
                <a:latin typeface="Lato"/>
                <a:cs typeface="Lato"/>
              </a:rPr>
              <a:t> </a:t>
            </a:r>
            <a:r>
              <a:rPr sz="1400" dirty="0">
                <a:latin typeface="Lato"/>
                <a:cs typeface="Lato"/>
              </a:rPr>
              <a:t>a</a:t>
            </a:r>
            <a:r>
              <a:rPr sz="1400" spc="-25" dirty="0">
                <a:latin typeface="Lato"/>
                <a:cs typeface="Lato"/>
              </a:rPr>
              <a:t> </a:t>
            </a:r>
            <a:r>
              <a:rPr sz="1400" dirty="0">
                <a:latin typeface="Lato"/>
                <a:cs typeface="Lato"/>
              </a:rPr>
              <a:t>medical</a:t>
            </a:r>
            <a:r>
              <a:rPr sz="1400" spc="-25" dirty="0">
                <a:latin typeface="Lato"/>
                <a:cs typeface="Lato"/>
              </a:rPr>
              <a:t> </a:t>
            </a:r>
            <a:r>
              <a:rPr sz="1400" spc="-10" dirty="0">
                <a:latin typeface="Lato"/>
                <a:cs typeface="Lato"/>
              </a:rPr>
              <a:t>scheme </a:t>
            </a:r>
            <a:r>
              <a:rPr sz="1400" dirty="0">
                <a:latin typeface="Lato"/>
                <a:cs typeface="Lato"/>
              </a:rPr>
              <a:t>–</a:t>
            </a:r>
            <a:r>
              <a:rPr sz="1400" spc="-30" dirty="0">
                <a:latin typeface="Lato"/>
                <a:cs typeface="Lato"/>
              </a:rPr>
              <a:t> </a:t>
            </a:r>
            <a:r>
              <a:rPr sz="1400" spc="-10" dirty="0">
                <a:latin typeface="Lato"/>
                <a:cs typeface="Lato"/>
              </a:rPr>
              <a:t>we’re</a:t>
            </a:r>
            <a:r>
              <a:rPr sz="1400" spc="-25" dirty="0">
                <a:latin typeface="Lato"/>
                <a:cs typeface="Lato"/>
              </a:rPr>
              <a:t> </a:t>
            </a:r>
            <a:r>
              <a:rPr sz="1400" dirty="0">
                <a:latin typeface="Lato"/>
                <a:cs typeface="Lato"/>
              </a:rPr>
              <a:t>your</a:t>
            </a:r>
            <a:r>
              <a:rPr sz="1400" spc="-25" dirty="0">
                <a:latin typeface="Lato"/>
                <a:cs typeface="Lato"/>
              </a:rPr>
              <a:t> </a:t>
            </a:r>
            <a:r>
              <a:rPr sz="1400" dirty="0">
                <a:latin typeface="Lato"/>
                <a:cs typeface="Lato"/>
              </a:rPr>
              <a:t>partner</a:t>
            </a:r>
            <a:r>
              <a:rPr sz="1400" spc="-25" dirty="0">
                <a:latin typeface="Lato"/>
                <a:cs typeface="Lato"/>
              </a:rPr>
              <a:t> </a:t>
            </a:r>
            <a:r>
              <a:rPr sz="1400" dirty="0">
                <a:latin typeface="Lato"/>
                <a:cs typeface="Lato"/>
              </a:rPr>
              <a:t>in</a:t>
            </a:r>
            <a:r>
              <a:rPr sz="1400" spc="-25" dirty="0">
                <a:latin typeface="Lato"/>
                <a:cs typeface="Lato"/>
              </a:rPr>
              <a:t> </a:t>
            </a:r>
            <a:r>
              <a:rPr sz="1400" spc="-10" dirty="0">
                <a:latin typeface="Lato"/>
                <a:cs typeface="Lato"/>
              </a:rPr>
              <a:t>health.</a:t>
            </a:r>
            <a:endParaRPr sz="1400" dirty="0">
              <a:latin typeface="Lato"/>
              <a:cs typeface="Lato"/>
            </a:endParaRPr>
          </a:p>
        </p:txBody>
      </p:sp>
      <p:grpSp>
        <p:nvGrpSpPr>
          <p:cNvPr id="14" name="object 15">
            <a:extLst>
              <a:ext uri="{FF2B5EF4-FFF2-40B4-BE49-F238E27FC236}">
                <a16:creationId xmlns:a16="http://schemas.microsoft.com/office/drawing/2014/main" id="{A1A0BB61-B436-0612-6157-7DC7BA3070A0}"/>
              </a:ext>
            </a:extLst>
          </p:cNvPr>
          <p:cNvGrpSpPr/>
          <p:nvPr/>
        </p:nvGrpSpPr>
        <p:grpSpPr>
          <a:xfrm>
            <a:off x="936002" y="2217000"/>
            <a:ext cx="972185" cy="972185"/>
            <a:chOff x="936002" y="2217000"/>
            <a:chExt cx="972185" cy="972185"/>
          </a:xfrm>
        </p:grpSpPr>
        <p:pic>
          <p:nvPicPr>
            <p:cNvPr id="15" name="object 16">
              <a:extLst>
                <a:ext uri="{FF2B5EF4-FFF2-40B4-BE49-F238E27FC236}">
                  <a16:creationId xmlns:a16="http://schemas.microsoft.com/office/drawing/2014/main" id="{F4EE4FAD-83CE-289A-6D8B-87E52BD648D0}"/>
                </a:ext>
              </a:extLst>
            </p:cNvPr>
            <p:cNvPicPr/>
            <p:nvPr/>
          </p:nvPicPr>
          <p:blipFill>
            <a:blip r:embed="rId3" cstate="print"/>
            <a:stretch>
              <a:fillRect/>
            </a:stretch>
          </p:blipFill>
          <p:spPr>
            <a:xfrm>
              <a:off x="936002" y="2217000"/>
              <a:ext cx="971994" cy="971994"/>
            </a:xfrm>
            <a:prstGeom prst="rect">
              <a:avLst/>
            </a:prstGeom>
          </p:spPr>
        </p:pic>
        <p:sp>
          <p:nvSpPr>
            <p:cNvPr id="16" name="object 17">
              <a:extLst>
                <a:ext uri="{FF2B5EF4-FFF2-40B4-BE49-F238E27FC236}">
                  <a16:creationId xmlns:a16="http://schemas.microsoft.com/office/drawing/2014/main" id="{962A475E-8867-62E0-6ACC-338335493E42}"/>
                </a:ext>
              </a:extLst>
            </p:cNvPr>
            <p:cNvSpPr/>
            <p:nvPr/>
          </p:nvSpPr>
          <p:spPr>
            <a:xfrm>
              <a:off x="1100607" y="2414465"/>
              <a:ext cx="340995" cy="577215"/>
            </a:xfrm>
            <a:custGeom>
              <a:avLst/>
              <a:gdLst/>
              <a:ahLst/>
              <a:cxnLst/>
              <a:rect l="l" t="t" r="r" b="b"/>
              <a:pathLst>
                <a:path w="340994" h="577214">
                  <a:moveTo>
                    <a:pt x="62166" y="0"/>
                  </a:moveTo>
                  <a:lnTo>
                    <a:pt x="37970" y="5900"/>
                  </a:lnTo>
                  <a:lnTo>
                    <a:pt x="18210" y="21991"/>
                  </a:lnTo>
                  <a:lnTo>
                    <a:pt x="4886" y="45857"/>
                  </a:lnTo>
                  <a:lnTo>
                    <a:pt x="0" y="75082"/>
                  </a:lnTo>
                  <a:lnTo>
                    <a:pt x="3946" y="101406"/>
                  </a:lnTo>
                  <a:lnTo>
                    <a:pt x="14824" y="123605"/>
                  </a:lnTo>
                  <a:lnTo>
                    <a:pt x="31193" y="139990"/>
                  </a:lnTo>
                  <a:lnTo>
                    <a:pt x="51612" y="148869"/>
                  </a:lnTo>
                  <a:lnTo>
                    <a:pt x="53036" y="168127"/>
                  </a:lnTo>
                  <a:lnTo>
                    <a:pt x="52733" y="191085"/>
                  </a:lnTo>
                  <a:lnTo>
                    <a:pt x="49701" y="216808"/>
                  </a:lnTo>
                  <a:lnTo>
                    <a:pt x="42938" y="244360"/>
                  </a:lnTo>
                  <a:lnTo>
                    <a:pt x="35520" y="281509"/>
                  </a:lnTo>
                  <a:lnTo>
                    <a:pt x="34513" y="318501"/>
                  </a:lnTo>
                  <a:lnTo>
                    <a:pt x="37414" y="351586"/>
                  </a:lnTo>
                  <a:lnTo>
                    <a:pt x="41719" y="377012"/>
                  </a:lnTo>
                  <a:lnTo>
                    <a:pt x="37528" y="380809"/>
                  </a:lnTo>
                  <a:lnTo>
                    <a:pt x="31767" y="388615"/>
                  </a:lnTo>
                  <a:lnTo>
                    <a:pt x="29530" y="397710"/>
                  </a:lnTo>
                  <a:lnTo>
                    <a:pt x="30870" y="406980"/>
                  </a:lnTo>
                  <a:lnTo>
                    <a:pt x="35839" y="415315"/>
                  </a:lnTo>
                  <a:lnTo>
                    <a:pt x="40652" y="420636"/>
                  </a:lnTo>
                  <a:lnTo>
                    <a:pt x="47294" y="423341"/>
                  </a:lnTo>
                  <a:lnTo>
                    <a:pt x="59791" y="423341"/>
                  </a:lnTo>
                  <a:lnTo>
                    <a:pt x="65671" y="421246"/>
                  </a:lnTo>
                  <a:lnTo>
                    <a:pt x="114198" y="377253"/>
                  </a:lnTo>
                  <a:lnTo>
                    <a:pt x="114198" y="552627"/>
                  </a:lnTo>
                  <a:lnTo>
                    <a:pt x="116117" y="562141"/>
                  </a:lnTo>
                  <a:lnTo>
                    <a:pt x="121353" y="569907"/>
                  </a:lnTo>
                  <a:lnTo>
                    <a:pt x="129119" y="575143"/>
                  </a:lnTo>
                  <a:lnTo>
                    <a:pt x="138633" y="577062"/>
                  </a:lnTo>
                  <a:lnTo>
                    <a:pt x="148146" y="575143"/>
                  </a:lnTo>
                  <a:lnTo>
                    <a:pt x="155913" y="569907"/>
                  </a:lnTo>
                  <a:lnTo>
                    <a:pt x="161148" y="562141"/>
                  </a:lnTo>
                  <a:lnTo>
                    <a:pt x="163068" y="552627"/>
                  </a:lnTo>
                  <a:lnTo>
                    <a:pt x="163068" y="451370"/>
                  </a:lnTo>
                  <a:lnTo>
                    <a:pt x="165976" y="448449"/>
                  </a:lnTo>
                  <a:lnTo>
                    <a:pt x="195389" y="448449"/>
                  </a:lnTo>
                  <a:lnTo>
                    <a:pt x="198310" y="451370"/>
                  </a:lnTo>
                  <a:lnTo>
                    <a:pt x="198310" y="552627"/>
                  </a:lnTo>
                  <a:lnTo>
                    <a:pt x="200229" y="562141"/>
                  </a:lnTo>
                  <a:lnTo>
                    <a:pt x="205463" y="569907"/>
                  </a:lnTo>
                  <a:lnTo>
                    <a:pt x="213226" y="575143"/>
                  </a:lnTo>
                  <a:lnTo>
                    <a:pt x="222732" y="577062"/>
                  </a:lnTo>
                  <a:lnTo>
                    <a:pt x="232245" y="575143"/>
                  </a:lnTo>
                  <a:lnTo>
                    <a:pt x="240012" y="569907"/>
                  </a:lnTo>
                  <a:lnTo>
                    <a:pt x="245247" y="562141"/>
                  </a:lnTo>
                  <a:lnTo>
                    <a:pt x="247167" y="552627"/>
                  </a:lnTo>
                  <a:lnTo>
                    <a:pt x="247167" y="339064"/>
                  </a:lnTo>
                  <a:lnTo>
                    <a:pt x="259385" y="333047"/>
                  </a:lnTo>
                  <a:lnTo>
                    <a:pt x="290779" y="306489"/>
                  </a:lnTo>
                  <a:lnTo>
                    <a:pt x="335635" y="251307"/>
                  </a:lnTo>
                  <a:lnTo>
                    <a:pt x="340979" y="233384"/>
                  </a:lnTo>
                  <a:lnTo>
                    <a:pt x="338257" y="224422"/>
                  </a:lnTo>
                  <a:lnTo>
                    <a:pt x="332092" y="216928"/>
                  </a:lnTo>
                  <a:lnTo>
                    <a:pt x="323496" y="212421"/>
                  </a:lnTo>
                  <a:lnTo>
                    <a:pt x="314164" y="211586"/>
                  </a:lnTo>
                  <a:lnTo>
                    <a:pt x="305201" y="214312"/>
                  </a:lnTo>
                  <a:lnTo>
                    <a:pt x="297713" y="220484"/>
                  </a:lnTo>
                  <a:lnTo>
                    <a:pt x="252857" y="275678"/>
                  </a:lnTo>
                  <a:lnTo>
                    <a:pt x="242753" y="285601"/>
                  </a:lnTo>
                  <a:lnTo>
                    <a:pt x="230855" y="292969"/>
                  </a:lnTo>
                  <a:lnTo>
                    <a:pt x="217636" y="297556"/>
                  </a:lnTo>
                  <a:lnTo>
                    <a:pt x="203568" y="299135"/>
                  </a:lnTo>
                  <a:lnTo>
                    <a:pt x="152755" y="299135"/>
                  </a:lnTo>
                  <a:lnTo>
                    <a:pt x="140785" y="300244"/>
                  </a:lnTo>
                  <a:lnTo>
                    <a:pt x="129314" y="303498"/>
                  </a:lnTo>
                  <a:lnTo>
                    <a:pt x="118629" y="308790"/>
                  </a:lnTo>
                  <a:lnTo>
                    <a:pt x="109016" y="316014"/>
                  </a:lnTo>
                  <a:lnTo>
                    <a:pt x="63068" y="357657"/>
                  </a:lnTo>
                  <a:lnTo>
                    <a:pt x="60099" y="334437"/>
                  </a:lnTo>
                  <a:lnTo>
                    <a:pt x="58747" y="307632"/>
                  </a:lnTo>
                  <a:lnTo>
                    <a:pt x="60342" y="279369"/>
                  </a:lnTo>
                  <a:lnTo>
                    <a:pt x="66217" y="251777"/>
                  </a:lnTo>
                  <a:lnTo>
                    <a:pt x="73429" y="222888"/>
                  </a:lnTo>
                  <a:lnTo>
                    <a:pt x="76984" y="195327"/>
                  </a:lnTo>
                  <a:lnTo>
                    <a:pt x="77676" y="170054"/>
                  </a:lnTo>
                  <a:lnTo>
                    <a:pt x="76301" y="148031"/>
                  </a:lnTo>
                  <a:lnTo>
                    <a:pt x="95411" y="138359"/>
                  </a:lnTo>
                  <a:lnTo>
                    <a:pt x="110632" y="121981"/>
                  </a:lnTo>
                  <a:lnTo>
                    <a:pt x="120696" y="100391"/>
                  </a:lnTo>
                  <a:lnTo>
                    <a:pt x="124332" y="75082"/>
                  </a:lnTo>
                  <a:lnTo>
                    <a:pt x="119446" y="45857"/>
                  </a:lnTo>
                  <a:lnTo>
                    <a:pt x="106122" y="21991"/>
                  </a:lnTo>
                  <a:lnTo>
                    <a:pt x="86362" y="5900"/>
                  </a:lnTo>
                  <a:lnTo>
                    <a:pt x="62166" y="0"/>
                  </a:lnTo>
                  <a:close/>
                </a:path>
              </a:pathLst>
            </a:custGeom>
            <a:solidFill>
              <a:srgbClr val="FFFFFF"/>
            </a:solidFill>
          </p:spPr>
          <p:txBody>
            <a:bodyPr wrap="square" lIns="0" tIns="0" rIns="0" bIns="0" rtlCol="0"/>
            <a:lstStyle/>
            <a:p>
              <a:endParaRPr/>
            </a:p>
          </p:txBody>
        </p:sp>
        <p:pic>
          <p:nvPicPr>
            <p:cNvPr id="17" name="object 18">
              <a:extLst>
                <a:ext uri="{FF2B5EF4-FFF2-40B4-BE49-F238E27FC236}">
                  <a16:creationId xmlns:a16="http://schemas.microsoft.com/office/drawing/2014/main" id="{15D0E4C2-CC9D-18BE-9FD1-E47D0568AFB8}"/>
                </a:ext>
              </a:extLst>
            </p:cNvPr>
            <p:cNvPicPr/>
            <p:nvPr/>
          </p:nvPicPr>
          <p:blipFill>
            <a:blip r:embed="rId4" cstate="print"/>
            <a:stretch>
              <a:fillRect/>
            </a:stretch>
          </p:blipFill>
          <p:spPr>
            <a:xfrm>
              <a:off x="1221781" y="2579094"/>
              <a:ext cx="119024" cy="119024"/>
            </a:xfrm>
            <a:prstGeom prst="rect">
              <a:avLst/>
            </a:prstGeom>
          </p:spPr>
        </p:pic>
        <p:sp>
          <p:nvSpPr>
            <p:cNvPr id="18" name="object 19">
              <a:extLst>
                <a:ext uri="{FF2B5EF4-FFF2-40B4-BE49-F238E27FC236}">
                  <a16:creationId xmlns:a16="http://schemas.microsoft.com/office/drawing/2014/main" id="{D3FA2ED9-0518-23E4-5DA2-62A40B26D89D}"/>
                </a:ext>
              </a:extLst>
            </p:cNvPr>
            <p:cNvSpPr/>
            <p:nvPr/>
          </p:nvSpPr>
          <p:spPr>
            <a:xfrm>
              <a:off x="1454983" y="2642045"/>
              <a:ext cx="288925" cy="349885"/>
            </a:xfrm>
            <a:custGeom>
              <a:avLst/>
              <a:gdLst/>
              <a:ahLst/>
              <a:cxnLst/>
              <a:rect l="l" t="t" r="r" b="b"/>
              <a:pathLst>
                <a:path w="288925" h="349885">
                  <a:moveTo>
                    <a:pt x="262609" y="0"/>
                  </a:moveTo>
                  <a:lnTo>
                    <a:pt x="253527" y="2299"/>
                  </a:lnTo>
                  <a:lnTo>
                    <a:pt x="245751" y="8108"/>
                  </a:lnTo>
                  <a:lnTo>
                    <a:pt x="192335" y="67862"/>
                  </a:lnTo>
                  <a:lnTo>
                    <a:pt x="187240" y="72481"/>
                  </a:lnTo>
                  <a:lnTo>
                    <a:pt x="181355" y="75893"/>
                  </a:lnTo>
                  <a:lnTo>
                    <a:pt x="174890" y="78008"/>
                  </a:lnTo>
                  <a:lnTo>
                    <a:pt x="168052" y="78733"/>
                  </a:lnTo>
                  <a:lnTo>
                    <a:pt x="120313" y="78733"/>
                  </a:lnTo>
                  <a:lnTo>
                    <a:pt x="42602" y="8108"/>
                  </a:lnTo>
                  <a:lnTo>
                    <a:pt x="34839" y="2299"/>
                  </a:lnTo>
                  <a:lnTo>
                    <a:pt x="25760" y="0"/>
                  </a:lnTo>
                  <a:lnTo>
                    <a:pt x="16479" y="1272"/>
                  </a:lnTo>
                  <a:lnTo>
                    <a:pt x="8108" y="6178"/>
                  </a:lnTo>
                  <a:lnTo>
                    <a:pt x="2299" y="13946"/>
                  </a:lnTo>
                  <a:lnTo>
                    <a:pt x="0" y="23025"/>
                  </a:lnTo>
                  <a:lnTo>
                    <a:pt x="1272" y="32303"/>
                  </a:lnTo>
                  <a:lnTo>
                    <a:pt x="6178" y="40671"/>
                  </a:lnTo>
                  <a:lnTo>
                    <a:pt x="83229" y="126892"/>
                  </a:lnTo>
                  <a:lnTo>
                    <a:pt x="51466" y="223526"/>
                  </a:lnTo>
                  <a:lnTo>
                    <a:pt x="50815" y="231953"/>
                  </a:lnTo>
                  <a:lnTo>
                    <a:pt x="53936" y="239372"/>
                  </a:lnTo>
                  <a:lnTo>
                    <a:pt x="60010" y="244653"/>
                  </a:lnTo>
                  <a:lnTo>
                    <a:pt x="68218" y="246665"/>
                  </a:lnTo>
                  <a:lnTo>
                    <a:pt x="82861" y="246665"/>
                  </a:lnTo>
                  <a:lnTo>
                    <a:pt x="74174" y="322256"/>
                  </a:lnTo>
                  <a:lnTo>
                    <a:pt x="74999" y="331926"/>
                  </a:lnTo>
                  <a:lnTo>
                    <a:pt x="79317" y="340240"/>
                  </a:lnTo>
                  <a:lnTo>
                    <a:pt x="86436" y="346328"/>
                  </a:lnTo>
                  <a:lnTo>
                    <a:pt x="95662" y="349319"/>
                  </a:lnTo>
                  <a:lnTo>
                    <a:pt x="105331" y="348491"/>
                  </a:lnTo>
                  <a:lnTo>
                    <a:pt x="113642" y="344177"/>
                  </a:lnTo>
                  <a:lnTo>
                    <a:pt x="119730" y="337066"/>
                  </a:lnTo>
                  <a:lnTo>
                    <a:pt x="122726" y="327844"/>
                  </a:lnTo>
                  <a:lnTo>
                    <a:pt x="131908" y="247897"/>
                  </a:lnTo>
                  <a:lnTo>
                    <a:pt x="133292" y="246665"/>
                  </a:lnTo>
                  <a:lnTo>
                    <a:pt x="155073" y="246665"/>
                  </a:lnTo>
                  <a:lnTo>
                    <a:pt x="156457" y="247897"/>
                  </a:lnTo>
                  <a:lnTo>
                    <a:pt x="165639" y="327844"/>
                  </a:lnTo>
                  <a:lnTo>
                    <a:pt x="168304" y="336481"/>
                  </a:lnTo>
                  <a:lnTo>
                    <a:pt x="173699" y="343336"/>
                  </a:lnTo>
                  <a:lnTo>
                    <a:pt x="181125" y="347855"/>
                  </a:lnTo>
                  <a:lnTo>
                    <a:pt x="189884" y="349484"/>
                  </a:lnTo>
                  <a:lnTo>
                    <a:pt x="192703" y="349319"/>
                  </a:lnTo>
                  <a:lnTo>
                    <a:pt x="201927" y="346328"/>
                  </a:lnTo>
                  <a:lnTo>
                    <a:pt x="209041" y="340240"/>
                  </a:lnTo>
                  <a:lnTo>
                    <a:pt x="213356" y="331926"/>
                  </a:lnTo>
                  <a:lnTo>
                    <a:pt x="214179" y="322256"/>
                  </a:lnTo>
                  <a:lnTo>
                    <a:pt x="205505" y="246665"/>
                  </a:lnTo>
                  <a:lnTo>
                    <a:pt x="220160" y="246665"/>
                  </a:lnTo>
                  <a:lnTo>
                    <a:pt x="228366" y="244654"/>
                  </a:lnTo>
                  <a:lnTo>
                    <a:pt x="234435" y="239374"/>
                  </a:lnTo>
                  <a:lnTo>
                    <a:pt x="237552" y="231958"/>
                  </a:lnTo>
                  <a:lnTo>
                    <a:pt x="236899" y="223539"/>
                  </a:lnTo>
                  <a:lnTo>
                    <a:pt x="205136" y="126879"/>
                  </a:lnTo>
                  <a:lnTo>
                    <a:pt x="282187" y="40671"/>
                  </a:lnTo>
                  <a:lnTo>
                    <a:pt x="287093" y="32303"/>
                  </a:lnTo>
                  <a:lnTo>
                    <a:pt x="288366" y="23025"/>
                  </a:lnTo>
                  <a:lnTo>
                    <a:pt x="286066" y="13946"/>
                  </a:lnTo>
                  <a:lnTo>
                    <a:pt x="280257" y="6178"/>
                  </a:lnTo>
                  <a:lnTo>
                    <a:pt x="271888" y="1272"/>
                  </a:lnTo>
                  <a:lnTo>
                    <a:pt x="262609" y="0"/>
                  </a:lnTo>
                  <a:close/>
                </a:path>
              </a:pathLst>
            </a:custGeom>
            <a:solidFill>
              <a:srgbClr val="FFFFFF"/>
            </a:solidFill>
          </p:spPr>
          <p:txBody>
            <a:bodyPr wrap="square" lIns="0" tIns="0" rIns="0" bIns="0" rtlCol="0"/>
            <a:lstStyle/>
            <a:p>
              <a:endParaRPr/>
            </a:p>
          </p:txBody>
        </p:sp>
        <p:pic>
          <p:nvPicPr>
            <p:cNvPr id="19" name="object 20">
              <a:extLst>
                <a:ext uri="{FF2B5EF4-FFF2-40B4-BE49-F238E27FC236}">
                  <a16:creationId xmlns:a16="http://schemas.microsoft.com/office/drawing/2014/main" id="{CD43F11B-9FD2-EDB7-84EF-00AEB7CEF392}"/>
                </a:ext>
              </a:extLst>
            </p:cNvPr>
            <p:cNvPicPr/>
            <p:nvPr/>
          </p:nvPicPr>
          <p:blipFill>
            <a:blip r:embed="rId5" cstate="print"/>
            <a:stretch>
              <a:fillRect/>
            </a:stretch>
          </p:blipFill>
          <p:spPr>
            <a:xfrm>
              <a:off x="1539648" y="2579094"/>
              <a:ext cx="119037" cy="119024"/>
            </a:xfrm>
            <a:prstGeom prst="rect">
              <a:avLst/>
            </a:prstGeom>
          </p:spPr>
        </p:pic>
      </p:grpSp>
    </p:spTree>
    <p:extLst>
      <p:ext uri="{BB962C8B-B14F-4D97-AF65-F5344CB8AC3E}">
        <p14:creationId xmlns:p14="http://schemas.microsoft.com/office/powerpoint/2010/main" val="3900444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500B03D-9195-4E3B-9D43-46788CB9E9BA}"/>
              </a:ext>
            </a:extLst>
          </p:cNvPr>
          <p:cNvPicPr>
            <a:picLocks noChangeAspect="1"/>
          </p:cNvPicPr>
          <p:nvPr/>
        </p:nvPicPr>
        <p:blipFill>
          <a:blip r:embed="rId2">
            <a:alphaModFix amt="50000"/>
          </a:blip>
          <a:stretch>
            <a:fillRect/>
          </a:stretch>
        </p:blipFill>
        <p:spPr>
          <a:xfrm>
            <a:off x="5143187" y="3343714"/>
            <a:ext cx="1754756" cy="1537148"/>
          </a:xfrm>
          <a:prstGeom prst="rect">
            <a:avLst/>
          </a:prstGeom>
        </p:spPr>
      </p:pic>
      <p:sp>
        <p:nvSpPr>
          <p:cNvPr id="2" name="Title 1">
            <a:extLst>
              <a:ext uri="{FF2B5EF4-FFF2-40B4-BE49-F238E27FC236}">
                <a16:creationId xmlns:a16="http://schemas.microsoft.com/office/drawing/2014/main" id="{C9D7A1CE-7CFD-8B66-8D02-170CF1944AC0}"/>
              </a:ext>
            </a:extLst>
          </p:cNvPr>
          <p:cNvSpPr>
            <a:spLocks noGrp="1"/>
          </p:cNvSpPr>
          <p:nvPr>
            <p:ph type="title"/>
          </p:nvPr>
        </p:nvSpPr>
        <p:spPr>
          <a:xfrm>
            <a:off x="0" y="287801"/>
            <a:ext cx="12192000" cy="1039659"/>
          </a:xfrm>
        </p:spPr>
        <p:txBody>
          <a:bodyPr>
            <a:normAutofit/>
          </a:bodyPr>
          <a:lstStyle/>
          <a:p>
            <a:r>
              <a:rPr lang="en-US" sz="1800" dirty="0"/>
              <a:t>BENEFIT DESIGN 2025 – GUIDING PRINCIPLES</a:t>
            </a:r>
          </a:p>
        </p:txBody>
      </p:sp>
      <p:pic>
        <p:nvPicPr>
          <p:cNvPr id="3" name="object 72">
            <a:extLst>
              <a:ext uri="{FF2B5EF4-FFF2-40B4-BE49-F238E27FC236}">
                <a16:creationId xmlns:a16="http://schemas.microsoft.com/office/drawing/2014/main" id="{405E37A2-3135-A497-F735-AD35FE9EC243}"/>
              </a:ext>
            </a:extLst>
          </p:cNvPr>
          <p:cNvPicPr/>
          <p:nvPr/>
        </p:nvPicPr>
        <p:blipFill>
          <a:blip r:embed="rId3" cstate="print"/>
          <a:stretch>
            <a:fillRect/>
          </a:stretch>
        </p:blipFill>
        <p:spPr>
          <a:xfrm>
            <a:off x="1014453" y="1402914"/>
            <a:ext cx="10531490" cy="748866"/>
          </a:xfrm>
          <a:prstGeom prst="rect">
            <a:avLst/>
          </a:prstGeom>
        </p:spPr>
      </p:pic>
      <p:sp>
        <p:nvSpPr>
          <p:cNvPr id="4" name="TextBox 3">
            <a:extLst>
              <a:ext uri="{FF2B5EF4-FFF2-40B4-BE49-F238E27FC236}">
                <a16:creationId xmlns:a16="http://schemas.microsoft.com/office/drawing/2014/main" id="{BFF5DFE4-511C-6C83-C974-0AD5620E26FF}"/>
              </a:ext>
            </a:extLst>
          </p:cNvPr>
          <p:cNvSpPr txBox="1"/>
          <p:nvPr/>
        </p:nvSpPr>
        <p:spPr>
          <a:xfrm>
            <a:off x="1046538" y="1428796"/>
            <a:ext cx="10531490" cy="646331"/>
          </a:xfrm>
          <a:prstGeom prst="rect">
            <a:avLst/>
          </a:prstGeom>
          <a:noFill/>
        </p:spPr>
        <p:txBody>
          <a:bodyPr wrap="square" rtlCol="0">
            <a:spAutoFit/>
          </a:bodyPr>
          <a:lstStyle/>
          <a:p>
            <a:pPr algn="ctr">
              <a:spcAft>
                <a:spcPts val="800"/>
              </a:spcAft>
            </a:pPr>
            <a:r>
              <a:rPr lang="en-ZA" b="1" kern="0" dirty="0">
                <a:solidFill>
                  <a:schemeClr val="bg1"/>
                </a:solidFill>
                <a:latin typeface="Lato" panose="020F0502020204030203" pitchFamily="34" charset="77"/>
                <a:ea typeface="Times New Roman" panose="02020603050405020304" pitchFamily="18" charset="0"/>
                <a:cs typeface="Times New Roman" panose="02020603050405020304" pitchFamily="18" charset="0"/>
              </a:rPr>
              <a:t>W</a:t>
            </a:r>
            <a:r>
              <a:rPr lang="en-ZA" b="1" kern="0" dirty="0">
                <a:solidFill>
                  <a:schemeClr val="bg1"/>
                </a:solidFill>
                <a:effectLst/>
                <a:latin typeface="Lato" panose="020F0502020204030203" pitchFamily="34" charset="77"/>
                <a:ea typeface="Times New Roman" panose="02020603050405020304" pitchFamily="18" charset="0"/>
                <a:cs typeface="Times New Roman" panose="02020603050405020304" pitchFamily="18" charset="0"/>
              </a:rPr>
              <a:t>orking hard to enhance our products and services. </a:t>
            </a:r>
            <a:br>
              <a:rPr lang="en-ZA" b="1" kern="0" dirty="0">
                <a:solidFill>
                  <a:schemeClr val="bg1"/>
                </a:solidFill>
                <a:effectLst/>
                <a:latin typeface="Lato" panose="020F0502020204030203" pitchFamily="34" charset="77"/>
                <a:ea typeface="Times New Roman" panose="02020603050405020304" pitchFamily="18" charset="0"/>
                <a:cs typeface="Times New Roman" panose="02020603050405020304" pitchFamily="18" charset="0"/>
              </a:rPr>
            </a:br>
            <a:r>
              <a:rPr lang="en-ZA" b="1" kern="0" dirty="0">
                <a:solidFill>
                  <a:schemeClr val="bg1"/>
                </a:solidFill>
                <a:effectLst/>
                <a:latin typeface="Lato" panose="020F0502020204030203" pitchFamily="34" charset="77"/>
                <a:ea typeface="Times New Roman" panose="02020603050405020304" pitchFamily="18" charset="0"/>
                <a:cs typeface="Times New Roman" panose="02020603050405020304" pitchFamily="18" charset="0"/>
              </a:rPr>
              <a:t>Ensuring that you receive not just care, but the best care. </a:t>
            </a:r>
            <a:endParaRPr lang="en-ZA" b="1" kern="100" dirty="0">
              <a:solidFill>
                <a:schemeClr val="bg1"/>
              </a:solidFill>
              <a:effectLst/>
              <a:latin typeface="Lato" panose="020F0502020204030203" pitchFamily="34" charset="77"/>
              <a:ea typeface="Aptos" panose="020B0004020202020204" pitchFamily="34" charset="0"/>
              <a:cs typeface="Times New Roman" panose="02020603050405020304" pitchFamily="18" charset="0"/>
            </a:endParaRPr>
          </a:p>
        </p:txBody>
      </p:sp>
      <p:sp>
        <p:nvSpPr>
          <p:cNvPr id="13" name="TextBox 12">
            <a:extLst>
              <a:ext uri="{FF2B5EF4-FFF2-40B4-BE49-F238E27FC236}">
                <a16:creationId xmlns:a16="http://schemas.microsoft.com/office/drawing/2014/main" id="{1B2B60E9-6510-9F74-AED4-7313EA17CF47}"/>
              </a:ext>
            </a:extLst>
          </p:cNvPr>
          <p:cNvSpPr txBox="1"/>
          <p:nvPr/>
        </p:nvSpPr>
        <p:spPr>
          <a:xfrm>
            <a:off x="2571653" y="6149449"/>
            <a:ext cx="9095748" cy="523220"/>
          </a:xfrm>
          <a:prstGeom prst="rect">
            <a:avLst/>
          </a:prstGeom>
          <a:noFill/>
        </p:spPr>
        <p:txBody>
          <a:bodyPr wrap="square">
            <a:spAutoFit/>
          </a:bodyPr>
          <a:lstStyle/>
          <a:p>
            <a:pPr algn="ctr"/>
            <a:r>
              <a:rPr lang="en-ZA" sz="1400" kern="0" dirty="0">
                <a:latin typeface="Lato" panose="020F0502020204030203" pitchFamily="34" charset="77"/>
                <a:ea typeface="Times New Roman" panose="02020603050405020304" pitchFamily="18" charset="0"/>
              </a:rPr>
              <a:t>S</a:t>
            </a:r>
            <a:r>
              <a:rPr lang="en-ZA" sz="1400" kern="0" dirty="0">
                <a:effectLst/>
                <a:latin typeface="Lato" panose="020F0502020204030203" pitchFamily="34" charset="77"/>
                <a:ea typeface="Times New Roman" panose="02020603050405020304" pitchFamily="18" charset="0"/>
              </a:rPr>
              <a:t>implifying the decision-making process, making it easier for you to understand and choose the benefit option that best fits your needs</a:t>
            </a:r>
            <a:endParaRPr lang="en-ZA" sz="1400" dirty="0">
              <a:latin typeface="Lato" panose="020F0502020204030203" pitchFamily="34" charset="77"/>
            </a:endParaRPr>
          </a:p>
        </p:txBody>
      </p:sp>
      <p:pic>
        <p:nvPicPr>
          <p:cNvPr id="6" name="Picture 5">
            <a:extLst>
              <a:ext uri="{FF2B5EF4-FFF2-40B4-BE49-F238E27FC236}">
                <a16:creationId xmlns:a16="http://schemas.microsoft.com/office/drawing/2014/main" id="{24DE3B05-9A11-3BCA-82DA-5581167200A6}"/>
              </a:ext>
            </a:extLst>
          </p:cNvPr>
          <p:cNvPicPr>
            <a:picLocks noChangeAspect="1"/>
          </p:cNvPicPr>
          <p:nvPr/>
        </p:nvPicPr>
        <p:blipFill>
          <a:blip r:embed="rId4"/>
          <a:stretch>
            <a:fillRect/>
          </a:stretch>
        </p:blipFill>
        <p:spPr>
          <a:xfrm>
            <a:off x="1046538" y="2385999"/>
            <a:ext cx="10400677" cy="3395766"/>
          </a:xfrm>
          <a:prstGeom prst="rect">
            <a:avLst/>
          </a:prstGeom>
        </p:spPr>
      </p:pic>
    </p:spTree>
    <p:extLst>
      <p:ext uri="{BB962C8B-B14F-4D97-AF65-F5344CB8AC3E}">
        <p14:creationId xmlns:p14="http://schemas.microsoft.com/office/powerpoint/2010/main" val="409636109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E60AEA-FFC6-0FBF-6258-9AFC7E8758AF}"/>
              </a:ext>
            </a:extLst>
          </p:cNvPr>
          <p:cNvSpPr>
            <a:spLocks noGrp="1"/>
          </p:cNvSpPr>
          <p:nvPr>
            <p:ph type="title"/>
          </p:nvPr>
        </p:nvSpPr>
        <p:spPr/>
        <p:txBody>
          <a:bodyPr/>
          <a:lstStyle/>
          <a:p>
            <a:r>
              <a:rPr lang="en-US" dirty="0"/>
              <a:t>PLANS 2025</a:t>
            </a:r>
          </a:p>
        </p:txBody>
      </p:sp>
      <p:pic>
        <p:nvPicPr>
          <p:cNvPr id="3" name="object 31">
            <a:extLst>
              <a:ext uri="{FF2B5EF4-FFF2-40B4-BE49-F238E27FC236}">
                <a16:creationId xmlns:a16="http://schemas.microsoft.com/office/drawing/2014/main" id="{53E61C50-99EF-9595-44B6-DFB686BA59DB}"/>
              </a:ext>
            </a:extLst>
          </p:cNvPr>
          <p:cNvPicPr/>
          <p:nvPr/>
        </p:nvPicPr>
        <p:blipFill>
          <a:blip r:embed="rId2" cstate="print"/>
          <a:stretch>
            <a:fillRect/>
          </a:stretch>
        </p:blipFill>
        <p:spPr>
          <a:xfrm>
            <a:off x="936000" y="1390185"/>
            <a:ext cx="10184127" cy="821366"/>
          </a:xfrm>
          <a:prstGeom prst="rect">
            <a:avLst/>
          </a:prstGeom>
        </p:spPr>
      </p:pic>
      <p:sp>
        <p:nvSpPr>
          <p:cNvPr id="5" name="object 31">
            <a:extLst>
              <a:ext uri="{FF2B5EF4-FFF2-40B4-BE49-F238E27FC236}">
                <a16:creationId xmlns:a16="http://schemas.microsoft.com/office/drawing/2014/main" id="{5CEC72F2-C864-35F1-1CC4-DF68F19E22F3}"/>
              </a:ext>
            </a:extLst>
          </p:cNvPr>
          <p:cNvSpPr txBox="1"/>
          <p:nvPr/>
        </p:nvSpPr>
        <p:spPr>
          <a:xfrm>
            <a:off x="1562563" y="1416910"/>
            <a:ext cx="8825230" cy="756920"/>
          </a:xfrm>
          <a:prstGeom prst="rect">
            <a:avLst/>
          </a:prstGeom>
        </p:spPr>
        <p:txBody>
          <a:bodyPr vert="horz" wrap="square" lIns="0" tIns="12700" rIns="0" bIns="0" rtlCol="0">
            <a:spAutoFit/>
          </a:bodyPr>
          <a:lstStyle/>
          <a:p>
            <a:pPr marL="12700" marR="5080" algn="ctr">
              <a:lnSpc>
                <a:spcPct val="100000"/>
              </a:lnSpc>
              <a:spcBef>
                <a:spcPts val="100"/>
              </a:spcBef>
            </a:pPr>
            <a:r>
              <a:rPr sz="1600" dirty="0">
                <a:solidFill>
                  <a:srgbClr val="FFFFFF"/>
                </a:solidFill>
                <a:latin typeface="Lato"/>
                <a:cs typeface="Lato"/>
              </a:rPr>
              <a:t>By</a:t>
            </a:r>
            <a:r>
              <a:rPr sz="1600" spc="-30" dirty="0">
                <a:solidFill>
                  <a:srgbClr val="FFFFFF"/>
                </a:solidFill>
                <a:latin typeface="Lato"/>
                <a:cs typeface="Lato"/>
              </a:rPr>
              <a:t> </a:t>
            </a:r>
            <a:r>
              <a:rPr sz="1600" spc="-10" dirty="0">
                <a:solidFill>
                  <a:srgbClr val="FFFFFF"/>
                </a:solidFill>
                <a:latin typeface="Lato"/>
                <a:cs typeface="Lato"/>
              </a:rPr>
              <a:t>consolidating</a:t>
            </a:r>
            <a:r>
              <a:rPr sz="1600" spc="-25" dirty="0">
                <a:solidFill>
                  <a:srgbClr val="FFFFFF"/>
                </a:solidFill>
                <a:latin typeface="Lato"/>
                <a:cs typeface="Lato"/>
              </a:rPr>
              <a:t> </a:t>
            </a:r>
            <a:r>
              <a:rPr sz="1600" dirty="0">
                <a:solidFill>
                  <a:srgbClr val="FFFFFF"/>
                </a:solidFill>
                <a:latin typeface="Lato"/>
                <a:cs typeface="Lato"/>
              </a:rPr>
              <a:t>our</a:t>
            </a:r>
            <a:r>
              <a:rPr sz="1600" spc="-30" dirty="0">
                <a:solidFill>
                  <a:srgbClr val="FFFFFF"/>
                </a:solidFill>
                <a:latin typeface="Lato"/>
                <a:cs typeface="Lato"/>
              </a:rPr>
              <a:t> </a:t>
            </a:r>
            <a:r>
              <a:rPr sz="1600" dirty="0">
                <a:solidFill>
                  <a:srgbClr val="FFFFFF"/>
                </a:solidFill>
                <a:latin typeface="Lato"/>
                <a:cs typeface="Lato"/>
              </a:rPr>
              <a:t>plans</a:t>
            </a:r>
            <a:r>
              <a:rPr sz="1600" spc="-25" dirty="0">
                <a:solidFill>
                  <a:srgbClr val="FFFFFF"/>
                </a:solidFill>
                <a:latin typeface="Lato"/>
                <a:cs typeface="Lato"/>
              </a:rPr>
              <a:t> </a:t>
            </a:r>
            <a:r>
              <a:rPr sz="1600" dirty="0">
                <a:solidFill>
                  <a:srgbClr val="FFFFFF"/>
                </a:solidFill>
                <a:latin typeface="Lato"/>
                <a:cs typeface="Lato"/>
              </a:rPr>
              <a:t>into</a:t>
            </a:r>
            <a:r>
              <a:rPr sz="1600" spc="-30" dirty="0">
                <a:solidFill>
                  <a:srgbClr val="FFFFFF"/>
                </a:solidFill>
                <a:latin typeface="Lato"/>
                <a:cs typeface="Lato"/>
              </a:rPr>
              <a:t> </a:t>
            </a:r>
            <a:r>
              <a:rPr sz="1600" dirty="0">
                <a:solidFill>
                  <a:srgbClr val="FFFFFF"/>
                </a:solidFill>
                <a:latin typeface="Lato"/>
                <a:cs typeface="Lato"/>
              </a:rPr>
              <a:t>a</a:t>
            </a:r>
            <a:r>
              <a:rPr sz="1600" spc="-25" dirty="0">
                <a:solidFill>
                  <a:srgbClr val="FFFFFF"/>
                </a:solidFill>
                <a:latin typeface="Lato"/>
                <a:cs typeface="Lato"/>
              </a:rPr>
              <a:t> </a:t>
            </a:r>
            <a:r>
              <a:rPr sz="1600" dirty="0">
                <a:solidFill>
                  <a:srgbClr val="FFFFFF"/>
                </a:solidFill>
                <a:latin typeface="Lato"/>
                <a:cs typeface="Lato"/>
              </a:rPr>
              <a:t>more</a:t>
            </a:r>
            <a:r>
              <a:rPr sz="1600" spc="-30" dirty="0">
                <a:solidFill>
                  <a:srgbClr val="FFFFFF"/>
                </a:solidFill>
                <a:latin typeface="Lato"/>
                <a:cs typeface="Lato"/>
              </a:rPr>
              <a:t> </a:t>
            </a:r>
            <a:r>
              <a:rPr sz="1600" dirty="0">
                <a:solidFill>
                  <a:srgbClr val="FFFFFF"/>
                </a:solidFill>
                <a:latin typeface="Lato"/>
                <a:cs typeface="Lato"/>
              </a:rPr>
              <a:t>focused</a:t>
            </a:r>
            <a:r>
              <a:rPr sz="1600" spc="-25" dirty="0">
                <a:solidFill>
                  <a:srgbClr val="FFFFFF"/>
                </a:solidFill>
                <a:latin typeface="Lato"/>
                <a:cs typeface="Lato"/>
              </a:rPr>
              <a:t> </a:t>
            </a:r>
            <a:r>
              <a:rPr sz="1600" dirty="0">
                <a:solidFill>
                  <a:srgbClr val="FFFFFF"/>
                </a:solidFill>
                <a:latin typeface="Lato"/>
                <a:cs typeface="Lato"/>
              </a:rPr>
              <a:t>range,</a:t>
            </a:r>
            <a:r>
              <a:rPr sz="1600" spc="-30" dirty="0">
                <a:solidFill>
                  <a:srgbClr val="FFFFFF"/>
                </a:solidFill>
                <a:latin typeface="Lato"/>
                <a:cs typeface="Lato"/>
              </a:rPr>
              <a:t> </a:t>
            </a:r>
            <a:r>
              <a:rPr sz="1600" spc="-10" dirty="0">
                <a:solidFill>
                  <a:srgbClr val="FFFFFF"/>
                </a:solidFill>
                <a:latin typeface="Lato"/>
                <a:cs typeface="Lato"/>
              </a:rPr>
              <a:t>we’re</a:t>
            </a:r>
            <a:r>
              <a:rPr sz="1600" spc="-25" dirty="0">
                <a:solidFill>
                  <a:srgbClr val="FFFFFF"/>
                </a:solidFill>
                <a:latin typeface="Lato"/>
                <a:cs typeface="Lato"/>
              </a:rPr>
              <a:t> </a:t>
            </a:r>
            <a:r>
              <a:rPr sz="1600" dirty="0">
                <a:solidFill>
                  <a:srgbClr val="FFFFFF"/>
                </a:solidFill>
                <a:latin typeface="Lato"/>
                <a:cs typeface="Lato"/>
              </a:rPr>
              <a:t>simplifying</a:t>
            </a:r>
            <a:r>
              <a:rPr sz="1600" spc="-30" dirty="0">
                <a:solidFill>
                  <a:srgbClr val="FFFFFF"/>
                </a:solidFill>
                <a:latin typeface="Lato"/>
                <a:cs typeface="Lato"/>
              </a:rPr>
              <a:t> </a:t>
            </a:r>
            <a:r>
              <a:rPr sz="1600" dirty="0">
                <a:solidFill>
                  <a:srgbClr val="FFFFFF"/>
                </a:solidFill>
                <a:latin typeface="Lato"/>
                <a:cs typeface="Lato"/>
              </a:rPr>
              <a:t>the</a:t>
            </a:r>
            <a:r>
              <a:rPr sz="1600" spc="-25" dirty="0">
                <a:solidFill>
                  <a:srgbClr val="FFFFFF"/>
                </a:solidFill>
                <a:latin typeface="Lato"/>
                <a:cs typeface="Lato"/>
              </a:rPr>
              <a:t> </a:t>
            </a:r>
            <a:r>
              <a:rPr sz="1600" spc="-10" dirty="0">
                <a:solidFill>
                  <a:srgbClr val="FFFFFF"/>
                </a:solidFill>
                <a:latin typeface="Lato"/>
                <a:cs typeface="Lato"/>
              </a:rPr>
              <a:t>decision-</a:t>
            </a:r>
            <a:r>
              <a:rPr sz="1600" dirty="0">
                <a:solidFill>
                  <a:srgbClr val="FFFFFF"/>
                </a:solidFill>
                <a:latin typeface="Lato"/>
                <a:cs typeface="Lato"/>
              </a:rPr>
              <a:t>making</a:t>
            </a:r>
            <a:r>
              <a:rPr sz="1600" spc="-30" dirty="0">
                <a:solidFill>
                  <a:srgbClr val="FFFFFF"/>
                </a:solidFill>
                <a:latin typeface="Lato"/>
                <a:cs typeface="Lato"/>
              </a:rPr>
              <a:t> </a:t>
            </a:r>
            <a:r>
              <a:rPr sz="1600" spc="-10" dirty="0">
                <a:solidFill>
                  <a:srgbClr val="FFFFFF"/>
                </a:solidFill>
                <a:latin typeface="Lato"/>
                <a:cs typeface="Lato"/>
              </a:rPr>
              <a:t>process, </a:t>
            </a:r>
            <a:r>
              <a:rPr sz="1600" dirty="0">
                <a:solidFill>
                  <a:srgbClr val="FFFFFF"/>
                </a:solidFill>
                <a:latin typeface="Lato"/>
                <a:cs typeface="Lato"/>
              </a:rPr>
              <a:t>making</a:t>
            </a:r>
            <a:r>
              <a:rPr sz="1600" spc="-30" dirty="0">
                <a:solidFill>
                  <a:srgbClr val="FFFFFF"/>
                </a:solidFill>
                <a:latin typeface="Lato"/>
                <a:cs typeface="Lato"/>
              </a:rPr>
              <a:t> </a:t>
            </a:r>
            <a:r>
              <a:rPr sz="1600" dirty="0">
                <a:solidFill>
                  <a:srgbClr val="FFFFFF"/>
                </a:solidFill>
                <a:latin typeface="Lato"/>
                <a:cs typeface="Lato"/>
              </a:rPr>
              <a:t>it</a:t>
            </a:r>
            <a:r>
              <a:rPr sz="1600" spc="-30" dirty="0">
                <a:solidFill>
                  <a:srgbClr val="FFFFFF"/>
                </a:solidFill>
                <a:latin typeface="Lato"/>
                <a:cs typeface="Lato"/>
              </a:rPr>
              <a:t> </a:t>
            </a:r>
            <a:r>
              <a:rPr sz="1600" dirty="0">
                <a:solidFill>
                  <a:srgbClr val="FFFFFF"/>
                </a:solidFill>
                <a:latin typeface="Lato"/>
                <a:cs typeface="Lato"/>
              </a:rPr>
              <a:t>easier</a:t>
            </a:r>
            <a:r>
              <a:rPr sz="1600" spc="-30" dirty="0">
                <a:solidFill>
                  <a:srgbClr val="FFFFFF"/>
                </a:solidFill>
                <a:latin typeface="Lato"/>
                <a:cs typeface="Lato"/>
              </a:rPr>
              <a:t> </a:t>
            </a:r>
            <a:r>
              <a:rPr sz="1600" dirty="0">
                <a:solidFill>
                  <a:srgbClr val="FFFFFF"/>
                </a:solidFill>
                <a:latin typeface="Lato"/>
                <a:cs typeface="Lato"/>
              </a:rPr>
              <a:t>for</a:t>
            </a:r>
            <a:r>
              <a:rPr sz="1600" spc="-25" dirty="0">
                <a:solidFill>
                  <a:srgbClr val="FFFFFF"/>
                </a:solidFill>
                <a:latin typeface="Lato"/>
                <a:cs typeface="Lato"/>
              </a:rPr>
              <a:t> </a:t>
            </a:r>
            <a:r>
              <a:rPr sz="1600" dirty="0">
                <a:solidFill>
                  <a:srgbClr val="FFFFFF"/>
                </a:solidFill>
                <a:latin typeface="Lato"/>
                <a:cs typeface="Lato"/>
              </a:rPr>
              <a:t>you</a:t>
            </a:r>
            <a:r>
              <a:rPr sz="1600" spc="-30" dirty="0">
                <a:solidFill>
                  <a:srgbClr val="FFFFFF"/>
                </a:solidFill>
                <a:latin typeface="Lato"/>
                <a:cs typeface="Lato"/>
              </a:rPr>
              <a:t> </a:t>
            </a:r>
            <a:r>
              <a:rPr sz="1600" dirty="0">
                <a:solidFill>
                  <a:srgbClr val="FFFFFF"/>
                </a:solidFill>
                <a:latin typeface="Lato"/>
                <a:cs typeface="Lato"/>
              </a:rPr>
              <a:t>to</a:t>
            </a:r>
            <a:r>
              <a:rPr sz="1600" spc="-30" dirty="0">
                <a:solidFill>
                  <a:srgbClr val="FFFFFF"/>
                </a:solidFill>
                <a:latin typeface="Lato"/>
                <a:cs typeface="Lato"/>
              </a:rPr>
              <a:t> </a:t>
            </a:r>
            <a:r>
              <a:rPr sz="1600" spc="-10" dirty="0">
                <a:solidFill>
                  <a:srgbClr val="FFFFFF"/>
                </a:solidFill>
                <a:latin typeface="Lato"/>
                <a:cs typeface="Lato"/>
              </a:rPr>
              <a:t>understand</a:t>
            </a:r>
            <a:r>
              <a:rPr sz="1600" spc="-30" dirty="0">
                <a:solidFill>
                  <a:srgbClr val="FFFFFF"/>
                </a:solidFill>
                <a:latin typeface="Lato"/>
                <a:cs typeface="Lato"/>
              </a:rPr>
              <a:t> </a:t>
            </a:r>
            <a:r>
              <a:rPr sz="1600" dirty="0">
                <a:solidFill>
                  <a:srgbClr val="FFFFFF"/>
                </a:solidFill>
                <a:latin typeface="Lato"/>
                <a:cs typeface="Lato"/>
              </a:rPr>
              <a:t>and</a:t>
            </a:r>
            <a:r>
              <a:rPr sz="1600" spc="-25" dirty="0">
                <a:solidFill>
                  <a:srgbClr val="FFFFFF"/>
                </a:solidFill>
                <a:latin typeface="Lato"/>
                <a:cs typeface="Lato"/>
              </a:rPr>
              <a:t> </a:t>
            </a:r>
            <a:r>
              <a:rPr sz="1600" dirty="0">
                <a:solidFill>
                  <a:srgbClr val="FFFFFF"/>
                </a:solidFill>
                <a:latin typeface="Lato"/>
                <a:cs typeface="Lato"/>
              </a:rPr>
              <a:t>choose</a:t>
            </a:r>
            <a:r>
              <a:rPr sz="1600" spc="-30" dirty="0">
                <a:solidFill>
                  <a:srgbClr val="FFFFFF"/>
                </a:solidFill>
                <a:latin typeface="Lato"/>
                <a:cs typeface="Lato"/>
              </a:rPr>
              <a:t> </a:t>
            </a:r>
            <a:r>
              <a:rPr sz="1600" dirty="0">
                <a:solidFill>
                  <a:srgbClr val="FFFFFF"/>
                </a:solidFill>
                <a:latin typeface="Lato"/>
                <a:cs typeface="Lato"/>
              </a:rPr>
              <a:t>the</a:t>
            </a:r>
            <a:r>
              <a:rPr sz="1600" spc="-30" dirty="0">
                <a:solidFill>
                  <a:srgbClr val="FFFFFF"/>
                </a:solidFill>
                <a:latin typeface="Lato"/>
                <a:cs typeface="Lato"/>
              </a:rPr>
              <a:t> </a:t>
            </a:r>
            <a:r>
              <a:rPr sz="1600" dirty="0">
                <a:solidFill>
                  <a:srgbClr val="FFFFFF"/>
                </a:solidFill>
                <a:latin typeface="Lato"/>
                <a:cs typeface="Lato"/>
              </a:rPr>
              <a:t>benefit</a:t>
            </a:r>
            <a:r>
              <a:rPr sz="1600" spc="-25" dirty="0">
                <a:solidFill>
                  <a:srgbClr val="FFFFFF"/>
                </a:solidFill>
                <a:latin typeface="Lato"/>
                <a:cs typeface="Lato"/>
              </a:rPr>
              <a:t> </a:t>
            </a:r>
            <a:r>
              <a:rPr sz="1600" dirty="0">
                <a:solidFill>
                  <a:srgbClr val="FFFFFF"/>
                </a:solidFill>
                <a:latin typeface="Lato"/>
                <a:cs typeface="Lato"/>
              </a:rPr>
              <a:t>option</a:t>
            </a:r>
            <a:r>
              <a:rPr sz="1600" spc="-30" dirty="0">
                <a:solidFill>
                  <a:srgbClr val="FFFFFF"/>
                </a:solidFill>
                <a:latin typeface="Lato"/>
                <a:cs typeface="Lato"/>
              </a:rPr>
              <a:t> </a:t>
            </a:r>
            <a:r>
              <a:rPr sz="1600" dirty="0">
                <a:solidFill>
                  <a:srgbClr val="FFFFFF"/>
                </a:solidFill>
                <a:latin typeface="Lato"/>
                <a:cs typeface="Lato"/>
              </a:rPr>
              <a:t>that</a:t>
            </a:r>
            <a:r>
              <a:rPr sz="1600" spc="-30" dirty="0">
                <a:solidFill>
                  <a:srgbClr val="FFFFFF"/>
                </a:solidFill>
                <a:latin typeface="Lato"/>
                <a:cs typeface="Lato"/>
              </a:rPr>
              <a:t> </a:t>
            </a:r>
            <a:r>
              <a:rPr sz="1600" dirty="0">
                <a:solidFill>
                  <a:srgbClr val="FFFFFF"/>
                </a:solidFill>
                <a:latin typeface="Lato"/>
                <a:cs typeface="Lato"/>
              </a:rPr>
              <a:t>best</a:t>
            </a:r>
            <a:r>
              <a:rPr sz="1600" spc="-30" dirty="0">
                <a:solidFill>
                  <a:srgbClr val="FFFFFF"/>
                </a:solidFill>
                <a:latin typeface="Lato"/>
                <a:cs typeface="Lato"/>
              </a:rPr>
              <a:t> </a:t>
            </a:r>
            <a:r>
              <a:rPr sz="1600" dirty="0">
                <a:solidFill>
                  <a:srgbClr val="FFFFFF"/>
                </a:solidFill>
                <a:latin typeface="Lato"/>
                <a:cs typeface="Lato"/>
              </a:rPr>
              <a:t>fits</a:t>
            </a:r>
            <a:r>
              <a:rPr sz="1600" spc="-25" dirty="0">
                <a:solidFill>
                  <a:srgbClr val="FFFFFF"/>
                </a:solidFill>
                <a:latin typeface="Lato"/>
                <a:cs typeface="Lato"/>
              </a:rPr>
              <a:t> </a:t>
            </a:r>
            <a:r>
              <a:rPr sz="1600" dirty="0">
                <a:solidFill>
                  <a:srgbClr val="FFFFFF"/>
                </a:solidFill>
                <a:latin typeface="Lato"/>
                <a:cs typeface="Lato"/>
              </a:rPr>
              <a:t>your</a:t>
            </a:r>
            <a:r>
              <a:rPr sz="1600" spc="-30" dirty="0">
                <a:solidFill>
                  <a:srgbClr val="FFFFFF"/>
                </a:solidFill>
                <a:latin typeface="Lato"/>
                <a:cs typeface="Lato"/>
              </a:rPr>
              <a:t> </a:t>
            </a:r>
            <a:r>
              <a:rPr sz="1600" spc="-10" dirty="0">
                <a:solidFill>
                  <a:srgbClr val="FFFFFF"/>
                </a:solidFill>
                <a:latin typeface="Lato"/>
                <a:cs typeface="Lato"/>
              </a:rPr>
              <a:t>needs,</a:t>
            </a:r>
            <a:endParaRPr sz="1600" dirty="0">
              <a:latin typeface="Lato"/>
              <a:cs typeface="Lato"/>
            </a:endParaRPr>
          </a:p>
          <a:p>
            <a:pPr algn="ctr">
              <a:lnSpc>
                <a:spcPct val="100000"/>
              </a:lnSpc>
            </a:pPr>
            <a:r>
              <a:rPr sz="1600" dirty="0">
                <a:solidFill>
                  <a:srgbClr val="FFFFFF"/>
                </a:solidFill>
                <a:latin typeface="Lato"/>
                <a:cs typeface="Lato"/>
              </a:rPr>
              <a:t>whilst</a:t>
            </a:r>
            <a:r>
              <a:rPr sz="1600" spc="-35" dirty="0">
                <a:solidFill>
                  <a:srgbClr val="FFFFFF"/>
                </a:solidFill>
                <a:latin typeface="Lato"/>
                <a:cs typeface="Lato"/>
              </a:rPr>
              <a:t> </a:t>
            </a:r>
            <a:r>
              <a:rPr sz="1600" dirty="0">
                <a:solidFill>
                  <a:srgbClr val="FFFFFF"/>
                </a:solidFill>
                <a:latin typeface="Lato"/>
                <a:cs typeface="Lato"/>
              </a:rPr>
              <a:t>allowing</a:t>
            </a:r>
            <a:r>
              <a:rPr sz="1600" spc="-30" dirty="0">
                <a:solidFill>
                  <a:srgbClr val="FFFFFF"/>
                </a:solidFill>
                <a:latin typeface="Lato"/>
                <a:cs typeface="Lato"/>
              </a:rPr>
              <a:t> </a:t>
            </a:r>
            <a:r>
              <a:rPr sz="1600" dirty="0">
                <a:solidFill>
                  <a:srgbClr val="FFFFFF"/>
                </a:solidFill>
                <a:latin typeface="Lato"/>
                <a:cs typeface="Lato"/>
              </a:rPr>
              <a:t>us</a:t>
            </a:r>
            <a:r>
              <a:rPr sz="1600" spc="-30" dirty="0">
                <a:solidFill>
                  <a:srgbClr val="FFFFFF"/>
                </a:solidFill>
                <a:latin typeface="Lato"/>
                <a:cs typeface="Lato"/>
              </a:rPr>
              <a:t> </a:t>
            </a:r>
            <a:r>
              <a:rPr sz="1600" dirty="0">
                <a:solidFill>
                  <a:srgbClr val="FFFFFF"/>
                </a:solidFill>
                <a:latin typeface="Lato"/>
                <a:cs typeface="Lato"/>
              </a:rPr>
              <a:t>to</a:t>
            </a:r>
            <a:r>
              <a:rPr sz="1600" spc="-30" dirty="0">
                <a:solidFill>
                  <a:srgbClr val="FFFFFF"/>
                </a:solidFill>
                <a:latin typeface="Lato"/>
                <a:cs typeface="Lato"/>
              </a:rPr>
              <a:t> </a:t>
            </a:r>
            <a:r>
              <a:rPr sz="1600" dirty="0">
                <a:solidFill>
                  <a:srgbClr val="FFFFFF"/>
                </a:solidFill>
                <a:latin typeface="Lato"/>
                <a:cs typeface="Lato"/>
              </a:rPr>
              <a:t>allocate</a:t>
            </a:r>
            <a:r>
              <a:rPr sz="1600" spc="-30" dirty="0">
                <a:solidFill>
                  <a:srgbClr val="FFFFFF"/>
                </a:solidFill>
                <a:latin typeface="Lato"/>
                <a:cs typeface="Lato"/>
              </a:rPr>
              <a:t> </a:t>
            </a:r>
            <a:r>
              <a:rPr sz="1600" dirty="0">
                <a:solidFill>
                  <a:srgbClr val="FFFFFF"/>
                </a:solidFill>
                <a:latin typeface="Lato"/>
                <a:cs typeface="Lato"/>
              </a:rPr>
              <a:t>resources</a:t>
            </a:r>
            <a:r>
              <a:rPr sz="1600" spc="-30" dirty="0">
                <a:solidFill>
                  <a:srgbClr val="FFFFFF"/>
                </a:solidFill>
                <a:latin typeface="Lato"/>
                <a:cs typeface="Lato"/>
              </a:rPr>
              <a:t> </a:t>
            </a:r>
            <a:r>
              <a:rPr sz="1600" dirty="0">
                <a:solidFill>
                  <a:srgbClr val="FFFFFF"/>
                </a:solidFill>
                <a:latin typeface="Lato"/>
                <a:cs typeface="Lato"/>
              </a:rPr>
              <a:t>more</a:t>
            </a:r>
            <a:r>
              <a:rPr sz="1600" spc="-30" dirty="0">
                <a:solidFill>
                  <a:srgbClr val="FFFFFF"/>
                </a:solidFill>
                <a:latin typeface="Lato"/>
                <a:cs typeface="Lato"/>
              </a:rPr>
              <a:t> </a:t>
            </a:r>
            <a:r>
              <a:rPr sz="1600" spc="-10" dirty="0">
                <a:solidFill>
                  <a:srgbClr val="FFFFFF"/>
                </a:solidFill>
                <a:latin typeface="Lato"/>
                <a:cs typeface="Lato"/>
              </a:rPr>
              <a:t>effectively</a:t>
            </a:r>
            <a:r>
              <a:rPr sz="1600" spc="-35" dirty="0">
                <a:solidFill>
                  <a:srgbClr val="FFFFFF"/>
                </a:solidFill>
                <a:latin typeface="Lato"/>
                <a:cs typeface="Lato"/>
              </a:rPr>
              <a:t> </a:t>
            </a:r>
            <a:r>
              <a:rPr sz="1600" dirty="0">
                <a:solidFill>
                  <a:srgbClr val="FFFFFF"/>
                </a:solidFill>
                <a:latin typeface="Lato"/>
                <a:cs typeface="Lato"/>
              </a:rPr>
              <a:t>to</a:t>
            </a:r>
            <a:r>
              <a:rPr sz="1600" spc="-30" dirty="0">
                <a:solidFill>
                  <a:srgbClr val="FFFFFF"/>
                </a:solidFill>
                <a:latin typeface="Lato"/>
                <a:cs typeface="Lato"/>
              </a:rPr>
              <a:t> </a:t>
            </a:r>
            <a:r>
              <a:rPr sz="1600" dirty="0">
                <a:solidFill>
                  <a:srgbClr val="FFFFFF"/>
                </a:solidFill>
                <a:latin typeface="Lato"/>
                <a:cs typeface="Lato"/>
              </a:rPr>
              <a:t>better</a:t>
            </a:r>
            <a:r>
              <a:rPr sz="1600" spc="-30" dirty="0">
                <a:solidFill>
                  <a:srgbClr val="FFFFFF"/>
                </a:solidFill>
                <a:latin typeface="Lato"/>
                <a:cs typeface="Lato"/>
              </a:rPr>
              <a:t> </a:t>
            </a:r>
            <a:r>
              <a:rPr sz="1600" dirty="0">
                <a:solidFill>
                  <a:srgbClr val="FFFFFF"/>
                </a:solidFill>
                <a:latin typeface="Lato"/>
                <a:cs typeface="Lato"/>
              </a:rPr>
              <a:t>serve</a:t>
            </a:r>
            <a:r>
              <a:rPr sz="1600" spc="-30" dirty="0">
                <a:solidFill>
                  <a:srgbClr val="FFFFFF"/>
                </a:solidFill>
                <a:latin typeface="Lato"/>
                <a:cs typeface="Lato"/>
              </a:rPr>
              <a:t> </a:t>
            </a:r>
            <a:r>
              <a:rPr sz="1600" spc="-20" dirty="0">
                <a:solidFill>
                  <a:srgbClr val="FFFFFF"/>
                </a:solidFill>
                <a:latin typeface="Lato"/>
                <a:cs typeface="Lato"/>
              </a:rPr>
              <a:t>you.</a:t>
            </a:r>
            <a:endParaRPr sz="1600" dirty="0">
              <a:latin typeface="Lato"/>
              <a:cs typeface="Lato"/>
            </a:endParaRPr>
          </a:p>
        </p:txBody>
      </p:sp>
      <p:sp>
        <p:nvSpPr>
          <p:cNvPr id="6" name="object 95">
            <a:extLst>
              <a:ext uri="{FF2B5EF4-FFF2-40B4-BE49-F238E27FC236}">
                <a16:creationId xmlns:a16="http://schemas.microsoft.com/office/drawing/2014/main" id="{EF81A148-A6A6-C90F-BB5E-CAF5CDB9044E}"/>
              </a:ext>
            </a:extLst>
          </p:cNvPr>
          <p:cNvSpPr txBox="1"/>
          <p:nvPr/>
        </p:nvSpPr>
        <p:spPr>
          <a:xfrm>
            <a:off x="2321900" y="6449497"/>
            <a:ext cx="9448800" cy="162560"/>
          </a:xfrm>
          <a:prstGeom prst="rect">
            <a:avLst/>
          </a:prstGeom>
        </p:spPr>
        <p:txBody>
          <a:bodyPr vert="horz" wrap="square" lIns="0" tIns="10795" rIns="0" bIns="0" rtlCol="0">
            <a:spAutoFit/>
          </a:bodyPr>
          <a:lstStyle/>
          <a:p>
            <a:pPr marL="12700">
              <a:lnSpc>
                <a:spcPct val="100000"/>
              </a:lnSpc>
              <a:spcBef>
                <a:spcPts val="85"/>
              </a:spcBef>
            </a:pPr>
            <a:r>
              <a:rPr sz="900" dirty="0">
                <a:latin typeface="Lato"/>
                <a:cs typeface="Lato"/>
              </a:rPr>
              <a:t>Subject</a:t>
            </a:r>
            <a:r>
              <a:rPr sz="900" spc="-10" dirty="0">
                <a:latin typeface="Lato"/>
                <a:cs typeface="Lato"/>
              </a:rPr>
              <a:t> </a:t>
            </a:r>
            <a:r>
              <a:rPr sz="900" dirty="0">
                <a:latin typeface="Lato"/>
                <a:cs typeface="Lato"/>
              </a:rPr>
              <a:t>to</a:t>
            </a:r>
            <a:r>
              <a:rPr sz="900" spc="-10" dirty="0">
                <a:latin typeface="Lato"/>
                <a:cs typeface="Lato"/>
              </a:rPr>
              <a:t> approval </a:t>
            </a:r>
            <a:r>
              <a:rPr sz="900" dirty="0">
                <a:latin typeface="Lato"/>
                <a:cs typeface="Lato"/>
              </a:rPr>
              <a:t>by</a:t>
            </a:r>
            <a:r>
              <a:rPr sz="900" spc="-10" dirty="0">
                <a:latin typeface="Lato"/>
                <a:cs typeface="Lato"/>
              </a:rPr>
              <a:t> </a:t>
            </a:r>
            <a:r>
              <a:rPr sz="900" dirty="0">
                <a:latin typeface="Lato"/>
                <a:cs typeface="Lato"/>
              </a:rPr>
              <a:t>Council</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Medical</a:t>
            </a:r>
            <a:r>
              <a:rPr sz="900" spc="-10" dirty="0">
                <a:latin typeface="Lato"/>
                <a:cs typeface="Lato"/>
              </a:rPr>
              <a:t> </a:t>
            </a:r>
            <a:r>
              <a:rPr sz="900" dirty="0">
                <a:latin typeface="Lato"/>
                <a:cs typeface="Lato"/>
              </a:rPr>
              <a:t>Schemes.</a:t>
            </a:r>
            <a:r>
              <a:rPr sz="900" spc="-10" dirty="0">
                <a:latin typeface="Lato"/>
                <a:cs typeface="Lato"/>
              </a:rPr>
              <a:t> </a:t>
            </a:r>
            <a:r>
              <a:rPr sz="900" dirty="0">
                <a:latin typeface="Lato"/>
                <a:cs typeface="Lato"/>
              </a:rPr>
              <a:t>This</a:t>
            </a:r>
            <a:r>
              <a:rPr sz="900" spc="-10" dirty="0">
                <a:latin typeface="Lato"/>
                <a:cs typeface="Lato"/>
              </a:rPr>
              <a:t> </a:t>
            </a:r>
            <a:r>
              <a:rPr sz="900" dirty="0">
                <a:latin typeface="Lato"/>
                <a:cs typeface="Lato"/>
              </a:rPr>
              <a:t>highlight</a:t>
            </a:r>
            <a:r>
              <a:rPr sz="900" spc="-10" dirty="0">
                <a:latin typeface="Lato"/>
                <a:cs typeface="Lato"/>
              </a:rPr>
              <a:t> overview </a:t>
            </a:r>
            <a:r>
              <a:rPr sz="900" dirty="0">
                <a:latin typeface="Lato"/>
                <a:cs typeface="Lato"/>
              </a:rPr>
              <a:t>is</a:t>
            </a:r>
            <a:r>
              <a:rPr sz="900" spc="-10" dirty="0">
                <a:latin typeface="Lato"/>
                <a:cs typeface="Lato"/>
              </a:rPr>
              <a:t> </a:t>
            </a:r>
            <a:r>
              <a:rPr sz="900" dirty="0">
                <a:latin typeface="Lato"/>
                <a:cs typeface="Lato"/>
              </a:rPr>
              <a:t>in</a:t>
            </a:r>
            <a:r>
              <a:rPr sz="900" spc="-10" dirty="0">
                <a:latin typeface="Lato"/>
                <a:cs typeface="Lato"/>
              </a:rPr>
              <a:t> </a:t>
            </a:r>
            <a:r>
              <a:rPr sz="900" dirty="0">
                <a:latin typeface="Lato"/>
                <a:cs typeface="Lato"/>
              </a:rPr>
              <a:t>summary</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benefits</a:t>
            </a:r>
            <a:r>
              <a:rPr sz="900" spc="-5" dirty="0">
                <a:latin typeface="Lato"/>
                <a:cs typeface="Lato"/>
              </a:rPr>
              <a:t> </a:t>
            </a:r>
            <a:r>
              <a:rPr sz="900" dirty="0">
                <a:latin typeface="Lato"/>
                <a:cs typeface="Lato"/>
              </a:rPr>
              <a:t>&amp;</a:t>
            </a:r>
            <a:r>
              <a:rPr sz="900" spc="-10" dirty="0">
                <a:latin typeface="Lato"/>
                <a:cs typeface="Lato"/>
              </a:rPr>
              <a:t> </a:t>
            </a:r>
            <a:r>
              <a:rPr sz="900" dirty="0">
                <a:latin typeface="Lato"/>
                <a:cs typeface="Lato"/>
              </a:rPr>
              <a:t>contributions</a:t>
            </a:r>
            <a:r>
              <a:rPr sz="900" spc="-10" dirty="0">
                <a:latin typeface="Lato"/>
                <a:cs typeface="Lato"/>
              </a:rPr>
              <a:t> </a:t>
            </a:r>
            <a:r>
              <a:rPr sz="900" dirty="0">
                <a:latin typeface="Lato"/>
                <a:cs typeface="Lato"/>
              </a:rPr>
              <a:t>and</a:t>
            </a:r>
            <a:r>
              <a:rPr sz="900" spc="-10" dirty="0">
                <a:latin typeface="Lato"/>
                <a:cs typeface="Lato"/>
              </a:rPr>
              <a:t> </a:t>
            </a:r>
            <a:r>
              <a:rPr sz="900" dirty="0">
                <a:latin typeface="Lato"/>
                <a:cs typeface="Lato"/>
              </a:rPr>
              <a:t>does</a:t>
            </a:r>
            <a:r>
              <a:rPr sz="900" spc="-10" dirty="0">
                <a:latin typeface="Lato"/>
                <a:cs typeface="Lato"/>
              </a:rPr>
              <a:t> </a:t>
            </a:r>
            <a:r>
              <a:rPr sz="900" dirty="0">
                <a:latin typeface="Lato"/>
                <a:cs typeface="Lato"/>
              </a:rPr>
              <a:t>not</a:t>
            </a:r>
            <a:r>
              <a:rPr sz="900" spc="-10" dirty="0">
                <a:latin typeface="Lato"/>
                <a:cs typeface="Lato"/>
              </a:rPr>
              <a:t> </a:t>
            </a:r>
            <a:r>
              <a:rPr sz="900" dirty="0">
                <a:latin typeface="Lato"/>
                <a:cs typeface="Lato"/>
              </a:rPr>
              <a:t>supersede</a:t>
            </a:r>
            <a:r>
              <a:rPr sz="900" spc="-10" dirty="0">
                <a:latin typeface="Lato"/>
                <a:cs typeface="Lato"/>
              </a:rPr>
              <a:t> </a:t>
            </a:r>
            <a:r>
              <a:rPr sz="900" dirty="0">
                <a:latin typeface="Lato"/>
                <a:cs typeface="Lato"/>
              </a:rPr>
              <a:t>the</a:t>
            </a:r>
            <a:r>
              <a:rPr sz="900" spc="-10" dirty="0">
                <a:latin typeface="Lato"/>
                <a:cs typeface="Lato"/>
              </a:rPr>
              <a:t> </a:t>
            </a:r>
            <a:r>
              <a:rPr sz="900" dirty="0">
                <a:latin typeface="Lato"/>
                <a:cs typeface="Lato"/>
              </a:rPr>
              <a:t>registered</a:t>
            </a:r>
            <a:r>
              <a:rPr sz="900" spc="-10" dirty="0">
                <a:latin typeface="Lato"/>
                <a:cs typeface="Lato"/>
              </a:rPr>
              <a:t> </a:t>
            </a:r>
            <a:r>
              <a:rPr sz="900" dirty="0">
                <a:latin typeface="Lato"/>
                <a:cs typeface="Lato"/>
              </a:rPr>
              <a:t>benefits</a:t>
            </a:r>
            <a:r>
              <a:rPr sz="900" spc="-10" dirty="0">
                <a:latin typeface="Lato"/>
                <a:cs typeface="Lato"/>
              </a:rPr>
              <a:t> </a:t>
            </a:r>
            <a:r>
              <a:rPr sz="900" dirty="0">
                <a:latin typeface="Lato"/>
                <a:cs typeface="Lato"/>
              </a:rPr>
              <a:t>&amp;</a:t>
            </a:r>
            <a:r>
              <a:rPr sz="900" spc="-10" dirty="0">
                <a:latin typeface="Lato"/>
                <a:cs typeface="Lato"/>
              </a:rPr>
              <a:t> </a:t>
            </a:r>
            <a:r>
              <a:rPr sz="900" dirty="0">
                <a:latin typeface="Lato"/>
                <a:cs typeface="Lato"/>
              </a:rPr>
              <a:t>rules</a:t>
            </a:r>
            <a:r>
              <a:rPr sz="900" spc="-10" dirty="0">
                <a:latin typeface="Lato"/>
                <a:cs typeface="Lato"/>
              </a:rPr>
              <a:t> </a:t>
            </a:r>
            <a:r>
              <a:rPr sz="900" dirty="0">
                <a:latin typeface="Lato"/>
                <a:cs typeface="Lato"/>
              </a:rPr>
              <a:t>of</a:t>
            </a:r>
            <a:r>
              <a:rPr sz="900" spc="-10" dirty="0">
                <a:latin typeface="Lato"/>
                <a:cs typeface="Lato"/>
              </a:rPr>
              <a:t> </a:t>
            </a:r>
            <a:r>
              <a:rPr sz="900" dirty="0">
                <a:latin typeface="Lato"/>
                <a:cs typeface="Lato"/>
              </a:rPr>
              <a:t>the</a:t>
            </a:r>
            <a:r>
              <a:rPr sz="900" spc="-10" dirty="0">
                <a:latin typeface="Lato"/>
                <a:cs typeface="Lato"/>
              </a:rPr>
              <a:t> Scheme.</a:t>
            </a:r>
            <a:endParaRPr sz="900" dirty="0">
              <a:latin typeface="Lato"/>
              <a:cs typeface="Lato"/>
            </a:endParaRPr>
          </a:p>
        </p:txBody>
      </p:sp>
      <p:pic>
        <p:nvPicPr>
          <p:cNvPr id="7" name="Picture 6">
            <a:extLst>
              <a:ext uri="{FF2B5EF4-FFF2-40B4-BE49-F238E27FC236}">
                <a16:creationId xmlns:a16="http://schemas.microsoft.com/office/drawing/2014/main" id="{A9239667-1C5A-5F40-BBCE-695897EDAAD5}"/>
              </a:ext>
            </a:extLst>
          </p:cNvPr>
          <p:cNvPicPr>
            <a:picLocks noChangeAspect="1"/>
          </p:cNvPicPr>
          <p:nvPr/>
        </p:nvPicPr>
        <p:blipFill>
          <a:blip r:embed="rId3"/>
          <a:stretch>
            <a:fillRect/>
          </a:stretch>
        </p:blipFill>
        <p:spPr>
          <a:xfrm>
            <a:off x="1073941" y="2429844"/>
            <a:ext cx="10297036" cy="3566469"/>
          </a:xfrm>
          <a:prstGeom prst="rect">
            <a:avLst/>
          </a:prstGeom>
        </p:spPr>
      </p:pic>
    </p:spTree>
    <p:extLst>
      <p:ext uri="{BB962C8B-B14F-4D97-AF65-F5344CB8AC3E}">
        <p14:creationId xmlns:p14="http://schemas.microsoft.com/office/powerpoint/2010/main" val="4787117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DC587D-0147-3B6A-7A1D-8166923DD2D5}"/>
              </a:ext>
            </a:extLst>
          </p:cNvPr>
          <p:cNvSpPr>
            <a:spLocks noGrp="1"/>
          </p:cNvSpPr>
          <p:nvPr>
            <p:ph type="title"/>
          </p:nvPr>
        </p:nvSpPr>
        <p:spPr/>
        <p:txBody>
          <a:bodyPr/>
          <a:lstStyle/>
          <a:p>
            <a:r>
              <a:rPr lang="en-US" dirty="0"/>
              <a:t>BENEFIT CHANGES AND ENHANCEMENTS 2025</a:t>
            </a:r>
          </a:p>
        </p:txBody>
      </p:sp>
      <p:sp>
        <p:nvSpPr>
          <p:cNvPr id="3" name="object 2">
            <a:extLst>
              <a:ext uri="{FF2B5EF4-FFF2-40B4-BE49-F238E27FC236}">
                <a16:creationId xmlns:a16="http://schemas.microsoft.com/office/drawing/2014/main" id="{E069CC9D-EA31-0417-C89E-9E63C5A7504F}"/>
              </a:ext>
            </a:extLst>
          </p:cNvPr>
          <p:cNvSpPr/>
          <p:nvPr/>
        </p:nvSpPr>
        <p:spPr>
          <a:xfrm>
            <a:off x="844777" y="2135267"/>
            <a:ext cx="2378710" cy="4106410"/>
          </a:xfrm>
          <a:custGeom>
            <a:avLst/>
            <a:gdLst/>
            <a:ahLst/>
            <a:cxnLst/>
            <a:rect l="l" t="t" r="r" b="b"/>
            <a:pathLst>
              <a:path w="2378710" h="4121150">
                <a:moveTo>
                  <a:pt x="1187996" y="0"/>
                </a:moveTo>
                <a:lnTo>
                  <a:pt x="1140214" y="943"/>
                </a:lnTo>
                <a:lnTo>
                  <a:pt x="1092912" y="3749"/>
                </a:lnTo>
                <a:lnTo>
                  <a:pt x="1046125" y="8383"/>
                </a:lnTo>
                <a:lnTo>
                  <a:pt x="999887" y="14809"/>
                </a:lnTo>
                <a:lnTo>
                  <a:pt x="954234" y="22991"/>
                </a:lnTo>
                <a:lnTo>
                  <a:pt x="909203" y="32894"/>
                </a:lnTo>
                <a:lnTo>
                  <a:pt x="864828" y="44483"/>
                </a:lnTo>
                <a:lnTo>
                  <a:pt x="821144" y="57722"/>
                </a:lnTo>
                <a:lnTo>
                  <a:pt x="778188" y="72576"/>
                </a:lnTo>
                <a:lnTo>
                  <a:pt x="735995" y="89008"/>
                </a:lnTo>
                <a:lnTo>
                  <a:pt x="694601" y="106984"/>
                </a:lnTo>
                <a:lnTo>
                  <a:pt x="654040" y="126468"/>
                </a:lnTo>
                <a:lnTo>
                  <a:pt x="614348" y="147425"/>
                </a:lnTo>
                <a:lnTo>
                  <a:pt x="575561" y="169819"/>
                </a:lnTo>
                <a:lnTo>
                  <a:pt x="537715" y="193614"/>
                </a:lnTo>
                <a:lnTo>
                  <a:pt x="500844" y="218776"/>
                </a:lnTo>
                <a:lnTo>
                  <a:pt x="464985" y="245268"/>
                </a:lnTo>
                <a:lnTo>
                  <a:pt x="430172" y="273056"/>
                </a:lnTo>
                <a:lnTo>
                  <a:pt x="396441" y="302103"/>
                </a:lnTo>
                <a:lnTo>
                  <a:pt x="363829" y="332374"/>
                </a:lnTo>
                <a:lnTo>
                  <a:pt x="332369" y="363834"/>
                </a:lnTo>
                <a:lnTo>
                  <a:pt x="302098" y="396447"/>
                </a:lnTo>
                <a:lnTo>
                  <a:pt x="273051" y="430177"/>
                </a:lnTo>
                <a:lnTo>
                  <a:pt x="245264" y="464990"/>
                </a:lnTo>
                <a:lnTo>
                  <a:pt x="218772" y="500850"/>
                </a:lnTo>
                <a:lnTo>
                  <a:pt x="193611" y="537721"/>
                </a:lnTo>
                <a:lnTo>
                  <a:pt x="169816" y="575567"/>
                </a:lnTo>
                <a:lnTo>
                  <a:pt x="147422" y="614354"/>
                </a:lnTo>
                <a:lnTo>
                  <a:pt x="126466" y="654045"/>
                </a:lnTo>
                <a:lnTo>
                  <a:pt x="106982" y="694606"/>
                </a:lnTo>
                <a:lnTo>
                  <a:pt x="89006" y="736001"/>
                </a:lnTo>
                <a:lnTo>
                  <a:pt x="72574" y="778194"/>
                </a:lnTo>
                <a:lnTo>
                  <a:pt x="57721" y="821149"/>
                </a:lnTo>
                <a:lnTo>
                  <a:pt x="44482" y="864832"/>
                </a:lnTo>
                <a:lnTo>
                  <a:pt x="32894" y="909207"/>
                </a:lnTo>
                <a:lnTo>
                  <a:pt x="22991" y="954238"/>
                </a:lnTo>
                <a:lnTo>
                  <a:pt x="14808" y="999890"/>
                </a:lnTo>
                <a:lnTo>
                  <a:pt x="8383" y="1046127"/>
                </a:lnTo>
                <a:lnTo>
                  <a:pt x="3749" y="1092914"/>
                </a:lnTo>
                <a:lnTo>
                  <a:pt x="943" y="1140215"/>
                </a:lnTo>
                <a:lnTo>
                  <a:pt x="0" y="1187996"/>
                </a:lnTo>
                <a:lnTo>
                  <a:pt x="0" y="2932785"/>
                </a:lnTo>
                <a:lnTo>
                  <a:pt x="943" y="2980565"/>
                </a:lnTo>
                <a:lnTo>
                  <a:pt x="3749" y="3027867"/>
                </a:lnTo>
                <a:lnTo>
                  <a:pt x="8383" y="3074654"/>
                </a:lnTo>
                <a:lnTo>
                  <a:pt x="14808" y="3120891"/>
                </a:lnTo>
                <a:lnTo>
                  <a:pt x="22991" y="3166543"/>
                </a:lnTo>
                <a:lnTo>
                  <a:pt x="32894" y="3211574"/>
                </a:lnTo>
                <a:lnTo>
                  <a:pt x="44482" y="3255949"/>
                </a:lnTo>
                <a:lnTo>
                  <a:pt x="57721" y="3299631"/>
                </a:lnTo>
                <a:lnTo>
                  <a:pt x="72574" y="3342587"/>
                </a:lnTo>
                <a:lnTo>
                  <a:pt x="89006" y="3384780"/>
                </a:lnTo>
                <a:lnTo>
                  <a:pt x="106982" y="3426174"/>
                </a:lnTo>
                <a:lnTo>
                  <a:pt x="126466" y="3466735"/>
                </a:lnTo>
                <a:lnTo>
                  <a:pt x="147422" y="3506427"/>
                </a:lnTo>
                <a:lnTo>
                  <a:pt x="169816" y="3545214"/>
                </a:lnTo>
                <a:lnTo>
                  <a:pt x="193611" y="3583060"/>
                </a:lnTo>
                <a:lnTo>
                  <a:pt x="218772" y="3619931"/>
                </a:lnTo>
                <a:lnTo>
                  <a:pt x="245264" y="3655791"/>
                </a:lnTo>
                <a:lnTo>
                  <a:pt x="273051" y="3690603"/>
                </a:lnTo>
                <a:lnTo>
                  <a:pt x="302098" y="3724334"/>
                </a:lnTo>
                <a:lnTo>
                  <a:pt x="332369" y="3756947"/>
                </a:lnTo>
                <a:lnTo>
                  <a:pt x="363829" y="3788407"/>
                </a:lnTo>
                <a:lnTo>
                  <a:pt x="396441" y="3818678"/>
                </a:lnTo>
                <a:lnTo>
                  <a:pt x="430172" y="3847725"/>
                </a:lnTo>
                <a:lnTo>
                  <a:pt x="464985" y="3875512"/>
                </a:lnTo>
                <a:lnTo>
                  <a:pt x="500844" y="3902005"/>
                </a:lnTo>
                <a:lnTo>
                  <a:pt x="537715" y="3927166"/>
                </a:lnTo>
                <a:lnTo>
                  <a:pt x="575561" y="3950962"/>
                </a:lnTo>
                <a:lnTo>
                  <a:pt x="614348" y="3973356"/>
                </a:lnTo>
                <a:lnTo>
                  <a:pt x="654040" y="3994312"/>
                </a:lnTo>
                <a:lnTo>
                  <a:pt x="694601" y="4013797"/>
                </a:lnTo>
                <a:lnTo>
                  <a:pt x="735995" y="4031773"/>
                </a:lnTo>
                <a:lnTo>
                  <a:pt x="778188" y="4048205"/>
                </a:lnTo>
                <a:lnTo>
                  <a:pt x="821144" y="4063059"/>
                </a:lnTo>
                <a:lnTo>
                  <a:pt x="864828" y="4076297"/>
                </a:lnTo>
                <a:lnTo>
                  <a:pt x="909203" y="4087886"/>
                </a:lnTo>
                <a:lnTo>
                  <a:pt x="954234" y="4097790"/>
                </a:lnTo>
                <a:lnTo>
                  <a:pt x="999887" y="4105972"/>
                </a:lnTo>
                <a:lnTo>
                  <a:pt x="1046125" y="4112398"/>
                </a:lnTo>
                <a:lnTo>
                  <a:pt x="1092912" y="4117032"/>
                </a:lnTo>
                <a:lnTo>
                  <a:pt x="1140214" y="4119838"/>
                </a:lnTo>
                <a:lnTo>
                  <a:pt x="1187996" y="4120781"/>
                </a:lnTo>
                <a:lnTo>
                  <a:pt x="1190320" y="4120781"/>
                </a:lnTo>
                <a:lnTo>
                  <a:pt x="1238101" y="4119838"/>
                </a:lnTo>
                <a:lnTo>
                  <a:pt x="1285403" y="4117032"/>
                </a:lnTo>
                <a:lnTo>
                  <a:pt x="1332191" y="4112398"/>
                </a:lnTo>
                <a:lnTo>
                  <a:pt x="1378429" y="4105972"/>
                </a:lnTo>
                <a:lnTo>
                  <a:pt x="1424082" y="4097790"/>
                </a:lnTo>
                <a:lnTo>
                  <a:pt x="1469113" y="4087886"/>
                </a:lnTo>
                <a:lnTo>
                  <a:pt x="1513489" y="4076297"/>
                </a:lnTo>
                <a:lnTo>
                  <a:pt x="1557172" y="4063059"/>
                </a:lnTo>
                <a:lnTo>
                  <a:pt x="1600128" y="4048205"/>
                </a:lnTo>
                <a:lnTo>
                  <a:pt x="1642322" y="4031773"/>
                </a:lnTo>
                <a:lnTo>
                  <a:pt x="1683717" y="4013797"/>
                </a:lnTo>
                <a:lnTo>
                  <a:pt x="1724278" y="3994312"/>
                </a:lnTo>
                <a:lnTo>
                  <a:pt x="1763970" y="3973356"/>
                </a:lnTo>
                <a:lnTo>
                  <a:pt x="1802757" y="3950962"/>
                </a:lnTo>
                <a:lnTo>
                  <a:pt x="1840604" y="3927166"/>
                </a:lnTo>
                <a:lnTo>
                  <a:pt x="1877475" y="3902005"/>
                </a:lnTo>
                <a:lnTo>
                  <a:pt x="1913335" y="3875512"/>
                </a:lnTo>
                <a:lnTo>
                  <a:pt x="1948149" y="3847725"/>
                </a:lnTo>
                <a:lnTo>
                  <a:pt x="1981879" y="3818678"/>
                </a:lnTo>
                <a:lnTo>
                  <a:pt x="2014493" y="3788407"/>
                </a:lnTo>
                <a:lnTo>
                  <a:pt x="2045953" y="3756947"/>
                </a:lnTo>
                <a:lnTo>
                  <a:pt x="2076224" y="3724334"/>
                </a:lnTo>
                <a:lnTo>
                  <a:pt x="2105271" y="3690603"/>
                </a:lnTo>
                <a:lnTo>
                  <a:pt x="2133059" y="3655791"/>
                </a:lnTo>
                <a:lnTo>
                  <a:pt x="2159551" y="3619931"/>
                </a:lnTo>
                <a:lnTo>
                  <a:pt x="2184713" y="3583060"/>
                </a:lnTo>
                <a:lnTo>
                  <a:pt x="2208509" y="3545214"/>
                </a:lnTo>
                <a:lnTo>
                  <a:pt x="2230903" y="3506427"/>
                </a:lnTo>
                <a:lnTo>
                  <a:pt x="2251859" y="3466735"/>
                </a:lnTo>
                <a:lnTo>
                  <a:pt x="2271344" y="3426174"/>
                </a:lnTo>
                <a:lnTo>
                  <a:pt x="2289320" y="3384780"/>
                </a:lnTo>
                <a:lnTo>
                  <a:pt x="2305752" y="3342587"/>
                </a:lnTo>
                <a:lnTo>
                  <a:pt x="2320606" y="3299631"/>
                </a:lnTo>
                <a:lnTo>
                  <a:pt x="2333845" y="3255949"/>
                </a:lnTo>
                <a:lnTo>
                  <a:pt x="2345434" y="3211574"/>
                </a:lnTo>
                <a:lnTo>
                  <a:pt x="2355337" y="3166543"/>
                </a:lnTo>
                <a:lnTo>
                  <a:pt x="2363519" y="3120891"/>
                </a:lnTo>
                <a:lnTo>
                  <a:pt x="2369945" y="3074654"/>
                </a:lnTo>
                <a:lnTo>
                  <a:pt x="2374579" y="3027867"/>
                </a:lnTo>
                <a:lnTo>
                  <a:pt x="2377385" y="2980565"/>
                </a:lnTo>
                <a:lnTo>
                  <a:pt x="2378329" y="2932785"/>
                </a:lnTo>
                <a:lnTo>
                  <a:pt x="2378329" y="1187996"/>
                </a:lnTo>
                <a:lnTo>
                  <a:pt x="2377385" y="1140215"/>
                </a:lnTo>
                <a:lnTo>
                  <a:pt x="2374579" y="1092914"/>
                </a:lnTo>
                <a:lnTo>
                  <a:pt x="2369945" y="1046127"/>
                </a:lnTo>
                <a:lnTo>
                  <a:pt x="2363519" y="999890"/>
                </a:lnTo>
                <a:lnTo>
                  <a:pt x="2355337" y="954238"/>
                </a:lnTo>
                <a:lnTo>
                  <a:pt x="2345434" y="909207"/>
                </a:lnTo>
                <a:lnTo>
                  <a:pt x="2333845" y="864832"/>
                </a:lnTo>
                <a:lnTo>
                  <a:pt x="2320606" y="821149"/>
                </a:lnTo>
                <a:lnTo>
                  <a:pt x="2305752" y="778194"/>
                </a:lnTo>
                <a:lnTo>
                  <a:pt x="2289320" y="736001"/>
                </a:lnTo>
                <a:lnTo>
                  <a:pt x="2271344" y="694606"/>
                </a:lnTo>
                <a:lnTo>
                  <a:pt x="2251859" y="654045"/>
                </a:lnTo>
                <a:lnTo>
                  <a:pt x="2230903" y="614354"/>
                </a:lnTo>
                <a:lnTo>
                  <a:pt x="2208509" y="575567"/>
                </a:lnTo>
                <a:lnTo>
                  <a:pt x="2184713" y="537721"/>
                </a:lnTo>
                <a:lnTo>
                  <a:pt x="2159551" y="500850"/>
                </a:lnTo>
                <a:lnTo>
                  <a:pt x="2133059" y="464990"/>
                </a:lnTo>
                <a:lnTo>
                  <a:pt x="2105271" y="430177"/>
                </a:lnTo>
                <a:lnTo>
                  <a:pt x="2076224" y="396447"/>
                </a:lnTo>
                <a:lnTo>
                  <a:pt x="2045953" y="363834"/>
                </a:lnTo>
                <a:lnTo>
                  <a:pt x="2014493" y="332374"/>
                </a:lnTo>
                <a:lnTo>
                  <a:pt x="1981879" y="302103"/>
                </a:lnTo>
                <a:lnTo>
                  <a:pt x="1948149" y="273056"/>
                </a:lnTo>
                <a:lnTo>
                  <a:pt x="1913335" y="245268"/>
                </a:lnTo>
                <a:lnTo>
                  <a:pt x="1877475" y="218776"/>
                </a:lnTo>
                <a:lnTo>
                  <a:pt x="1840604" y="193614"/>
                </a:lnTo>
                <a:lnTo>
                  <a:pt x="1802757" y="169819"/>
                </a:lnTo>
                <a:lnTo>
                  <a:pt x="1763970" y="147425"/>
                </a:lnTo>
                <a:lnTo>
                  <a:pt x="1724278" y="126468"/>
                </a:lnTo>
                <a:lnTo>
                  <a:pt x="1683717" y="106984"/>
                </a:lnTo>
                <a:lnTo>
                  <a:pt x="1642322" y="89008"/>
                </a:lnTo>
                <a:lnTo>
                  <a:pt x="1600128" y="72576"/>
                </a:lnTo>
                <a:lnTo>
                  <a:pt x="1557172" y="57722"/>
                </a:lnTo>
                <a:lnTo>
                  <a:pt x="1513489" y="44483"/>
                </a:lnTo>
                <a:lnTo>
                  <a:pt x="1469113" y="32894"/>
                </a:lnTo>
                <a:lnTo>
                  <a:pt x="1424082" y="22991"/>
                </a:lnTo>
                <a:lnTo>
                  <a:pt x="1378429" y="14809"/>
                </a:lnTo>
                <a:lnTo>
                  <a:pt x="1332191" y="8383"/>
                </a:lnTo>
                <a:lnTo>
                  <a:pt x="1285403" y="3749"/>
                </a:lnTo>
                <a:lnTo>
                  <a:pt x="1238101" y="943"/>
                </a:lnTo>
                <a:lnTo>
                  <a:pt x="1190320" y="0"/>
                </a:lnTo>
                <a:lnTo>
                  <a:pt x="1187996" y="0"/>
                </a:lnTo>
                <a:close/>
              </a:path>
            </a:pathLst>
          </a:custGeom>
          <a:ln w="38100">
            <a:solidFill>
              <a:srgbClr val="7EBE42"/>
            </a:solidFill>
          </a:ln>
        </p:spPr>
        <p:txBody>
          <a:bodyPr wrap="square" lIns="0" tIns="0" rIns="0" bIns="0" rtlCol="0"/>
          <a:lstStyle/>
          <a:p>
            <a:endParaRPr/>
          </a:p>
        </p:txBody>
      </p:sp>
      <p:sp>
        <p:nvSpPr>
          <p:cNvPr id="4" name="object 3">
            <a:extLst>
              <a:ext uri="{FF2B5EF4-FFF2-40B4-BE49-F238E27FC236}">
                <a16:creationId xmlns:a16="http://schemas.microsoft.com/office/drawing/2014/main" id="{E81C3785-5A0B-3DC6-003C-86C321815BB9}"/>
              </a:ext>
            </a:extLst>
          </p:cNvPr>
          <p:cNvSpPr/>
          <p:nvPr/>
        </p:nvSpPr>
        <p:spPr>
          <a:xfrm>
            <a:off x="9117752" y="2120527"/>
            <a:ext cx="2378710" cy="4121150"/>
          </a:xfrm>
          <a:custGeom>
            <a:avLst/>
            <a:gdLst/>
            <a:ahLst/>
            <a:cxnLst/>
            <a:rect l="l" t="t" r="r" b="b"/>
            <a:pathLst>
              <a:path w="2378709" h="4121150">
                <a:moveTo>
                  <a:pt x="1187996" y="0"/>
                </a:moveTo>
                <a:lnTo>
                  <a:pt x="1140214" y="943"/>
                </a:lnTo>
                <a:lnTo>
                  <a:pt x="1092912" y="3749"/>
                </a:lnTo>
                <a:lnTo>
                  <a:pt x="1046125" y="8383"/>
                </a:lnTo>
                <a:lnTo>
                  <a:pt x="999887" y="14809"/>
                </a:lnTo>
                <a:lnTo>
                  <a:pt x="954234" y="22991"/>
                </a:lnTo>
                <a:lnTo>
                  <a:pt x="909203" y="32894"/>
                </a:lnTo>
                <a:lnTo>
                  <a:pt x="864828" y="44483"/>
                </a:lnTo>
                <a:lnTo>
                  <a:pt x="821144" y="57722"/>
                </a:lnTo>
                <a:lnTo>
                  <a:pt x="778188" y="72576"/>
                </a:lnTo>
                <a:lnTo>
                  <a:pt x="735995" y="89008"/>
                </a:lnTo>
                <a:lnTo>
                  <a:pt x="694601" y="106984"/>
                </a:lnTo>
                <a:lnTo>
                  <a:pt x="654040" y="126468"/>
                </a:lnTo>
                <a:lnTo>
                  <a:pt x="614348" y="147425"/>
                </a:lnTo>
                <a:lnTo>
                  <a:pt x="575561" y="169819"/>
                </a:lnTo>
                <a:lnTo>
                  <a:pt x="537715" y="193614"/>
                </a:lnTo>
                <a:lnTo>
                  <a:pt x="500844" y="218776"/>
                </a:lnTo>
                <a:lnTo>
                  <a:pt x="464985" y="245268"/>
                </a:lnTo>
                <a:lnTo>
                  <a:pt x="430172" y="273056"/>
                </a:lnTo>
                <a:lnTo>
                  <a:pt x="396441" y="302103"/>
                </a:lnTo>
                <a:lnTo>
                  <a:pt x="363829" y="332374"/>
                </a:lnTo>
                <a:lnTo>
                  <a:pt x="332369" y="363834"/>
                </a:lnTo>
                <a:lnTo>
                  <a:pt x="302098" y="396447"/>
                </a:lnTo>
                <a:lnTo>
                  <a:pt x="273051" y="430177"/>
                </a:lnTo>
                <a:lnTo>
                  <a:pt x="245264" y="464990"/>
                </a:lnTo>
                <a:lnTo>
                  <a:pt x="218772" y="500850"/>
                </a:lnTo>
                <a:lnTo>
                  <a:pt x="193611" y="537721"/>
                </a:lnTo>
                <a:lnTo>
                  <a:pt x="169816" y="575567"/>
                </a:lnTo>
                <a:lnTo>
                  <a:pt x="147422" y="614354"/>
                </a:lnTo>
                <a:lnTo>
                  <a:pt x="126466" y="654045"/>
                </a:lnTo>
                <a:lnTo>
                  <a:pt x="106982" y="694606"/>
                </a:lnTo>
                <a:lnTo>
                  <a:pt x="89006" y="736001"/>
                </a:lnTo>
                <a:lnTo>
                  <a:pt x="72574" y="778194"/>
                </a:lnTo>
                <a:lnTo>
                  <a:pt x="57721" y="821149"/>
                </a:lnTo>
                <a:lnTo>
                  <a:pt x="44482" y="864832"/>
                </a:lnTo>
                <a:lnTo>
                  <a:pt x="32894" y="909207"/>
                </a:lnTo>
                <a:lnTo>
                  <a:pt x="22991" y="954238"/>
                </a:lnTo>
                <a:lnTo>
                  <a:pt x="14808" y="999890"/>
                </a:lnTo>
                <a:lnTo>
                  <a:pt x="8383" y="1046127"/>
                </a:lnTo>
                <a:lnTo>
                  <a:pt x="3749" y="1092914"/>
                </a:lnTo>
                <a:lnTo>
                  <a:pt x="943" y="1140215"/>
                </a:lnTo>
                <a:lnTo>
                  <a:pt x="0" y="1187996"/>
                </a:lnTo>
                <a:lnTo>
                  <a:pt x="0" y="2932785"/>
                </a:lnTo>
                <a:lnTo>
                  <a:pt x="943" y="2980565"/>
                </a:lnTo>
                <a:lnTo>
                  <a:pt x="3749" y="3027867"/>
                </a:lnTo>
                <a:lnTo>
                  <a:pt x="8383" y="3074654"/>
                </a:lnTo>
                <a:lnTo>
                  <a:pt x="14808" y="3120891"/>
                </a:lnTo>
                <a:lnTo>
                  <a:pt x="22991" y="3166543"/>
                </a:lnTo>
                <a:lnTo>
                  <a:pt x="32894" y="3211574"/>
                </a:lnTo>
                <a:lnTo>
                  <a:pt x="44482" y="3255949"/>
                </a:lnTo>
                <a:lnTo>
                  <a:pt x="57721" y="3299631"/>
                </a:lnTo>
                <a:lnTo>
                  <a:pt x="72574" y="3342587"/>
                </a:lnTo>
                <a:lnTo>
                  <a:pt x="89006" y="3384780"/>
                </a:lnTo>
                <a:lnTo>
                  <a:pt x="106982" y="3426174"/>
                </a:lnTo>
                <a:lnTo>
                  <a:pt x="126466" y="3466735"/>
                </a:lnTo>
                <a:lnTo>
                  <a:pt x="147422" y="3506427"/>
                </a:lnTo>
                <a:lnTo>
                  <a:pt x="169816" y="3545214"/>
                </a:lnTo>
                <a:lnTo>
                  <a:pt x="193611" y="3583060"/>
                </a:lnTo>
                <a:lnTo>
                  <a:pt x="218772" y="3619931"/>
                </a:lnTo>
                <a:lnTo>
                  <a:pt x="245264" y="3655791"/>
                </a:lnTo>
                <a:lnTo>
                  <a:pt x="273051" y="3690603"/>
                </a:lnTo>
                <a:lnTo>
                  <a:pt x="302098" y="3724334"/>
                </a:lnTo>
                <a:lnTo>
                  <a:pt x="332369" y="3756947"/>
                </a:lnTo>
                <a:lnTo>
                  <a:pt x="363829" y="3788407"/>
                </a:lnTo>
                <a:lnTo>
                  <a:pt x="396441" y="3818678"/>
                </a:lnTo>
                <a:lnTo>
                  <a:pt x="430172" y="3847725"/>
                </a:lnTo>
                <a:lnTo>
                  <a:pt x="464985" y="3875512"/>
                </a:lnTo>
                <a:lnTo>
                  <a:pt x="500844" y="3902005"/>
                </a:lnTo>
                <a:lnTo>
                  <a:pt x="537715" y="3927166"/>
                </a:lnTo>
                <a:lnTo>
                  <a:pt x="575561" y="3950962"/>
                </a:lnTo>
                <a:lnTo>
                  <a:pt x="614348" y="3973356"/>
                </a:lnTo>
                <a:lnTo>
                  <a:pt x="654040" y="3994312"/>
                </a:lnTo>
                <a:lnTo>
                  <a:pt x="694601" y="4013797"/>
                </a:lnTo>
                <a:lnTo>
                  <a:pt x="735995" y="4031773"/>
                </a:lnTo>
                <a:lnTo>
                  <a:pt x="778188" y="4048205"/>
                </a:lnTo>
                <a:lnTo>
                  <a:pt x="821144" y="4063059"/>
                </a:lnTo>
                <a:lnTo>
                  <a:pt x="864828" y="4076297"/>
                </a:lnTo>
                <a:lnTo>
                  <a:pt x="909203" y="4087886"/>
                </a:lnTo>
                <a:lnTo>
                  <a:pt x="954234" y="4097790"/>
                </a:lnTo>
                <a:lnTo>
                  <a:pt x="999887" y="4105972"/>
                </a:lnTo>
                <a:lnTo>
                  <a:pt x="1046125" y="4112398"/>
                </a:lnTo>
                <a:lnTo>
                  <a:pt x="1092912" y="4117032"/>
                </a:lnTo>
                <a:lnTo>
                  <a:pt x="1140214" y="4119838"/>
                </a:lnTo>
                <a:lnTo>
                  <a:pt x="1187996" y="4120781"/>
                </a:lnTo>
                <a:lnTo>
                  <a:pt x="1190320" y="4120781"/>
                </a:lnTo>
                <a:lnTo>
                  <a:pt x="1238101" y="4119838"/>
                </a:lnTo>
                <a:lnTo>
                  <a:pt x="1285403" y="4117032"/>
                </a:lnTo>
                <a:lnTo>
                  <a:pt x="1332191" y="4112398"/>
                </a:lnTo>
                <a:lnTo>
                  <a:pt x="1378429" y="4105972"/>
                </a:lnTo>
                <a:lnTo>
                  <a:pt x="1424082" y="4097790"/>
                </a:lnTo>
                <a:lnTo>
                  <a:pt x="1469113" y="4087886"/>
                </a:lnTo>
                <a:lnTo>
                  <a:pt x="1513489" y="4076297"/>
                </a:lnTo>
                <a:lnTo>
                  <a:pt x="1557172" y="4063059"/>
                </a:lnTo>
                <a:lnTo>
                  <a:pt x="1600128" y="4048205"/>
                </a:lnTo>
                <a:lnTo>
                  <a:pt x="1642322" y="4031773"/>
                </a:lnTo>
                <a:lnTo>
                  <a:pt x="1683717" y="4013797"/>
                </a:lnTo>
                <a:lnTo>
                  <a:pt x="1724278" y="3994312"/>
                </a:lnTo>
                <a:lnTo>
                  <a:pt x="1763970" y="3973356"/>
                </a:lnTo>
                <a:lnTo>
                  <a:pt x="1802757" y="3950962"/>
                </a:lnTo>
                <a:lnTo>
                  <a:pt x="1840604" y="3927166"/>
                </a:lnTo>
                <a:lnTo>
                  <a:pt x="1877475" y="3902005"/>
                </a:lnTo>
                <a:lnTo>
                  <a:pt x="1913335" y="3875512"/>
                </a:lnTo>
                <a:lnTo>
                  <a:pt x="1948149" y="3847725"/>
                </a:lnTo>
                <a:lnTo>
                  <a:pt x="1981879" y="3818678"/>
                </a:lnTo>
                <a:lnTo>
                  <a:pt x="2014493" y="3788407"/>
                </a:lnTo>
                <a:lnTo>
                  <a:pt x="2045953" y="3756947"/>
                </a:lnTo>
                <a:lnTo>
                  <a:pt x="2076224" y="3724334"/>
                </a:lnTo>
                <a:lnTo>
                  <a:pt x="2105271" y="3690603"/>
                </a:lnTo>
                <a:lnTo>
                  <a:pt x="2133059" y="3655791"/>
                </a:lnTo>
                <a:lnTo>
                  <a:pt x="2159551" y="3619931"/>
                </a:lnTo>
                <a:lnTo>
                  <a:pt x="2184713" y="3583060"/>
                </a:lnTo>
                <a:lnTo>
                  <a:pt x="2208509" y="3545214"/>
                </a:lnTo>
                <a:lnTo>
                  <a:pt x="2230903" y="3506427"/>
                </a:lnTo>
                <a:lnTo>
                  <a:pt x="2251859" y="3466735"/>
                </a:lnTo>
                <a:lnTo>
                  <a:pt x="2271344" y="3426174"/>
                </a:lnTo>
                <a:lnTo>
                  <a:pt x="2289320" y="3384780"/>
                </a:lnTo>
                <a:lnTo>
                  <a:pt x="2305752" y="3342587"/>
                </a:lnTo>
                <a:lnTo>
                  <a:pt x="2320606" y="3299631"/>
                </a:lnTo>
                <a:lnTo>
                  <a:pt x="2333845" y="3255949"/>
                </a:lnTo>
                <a:lnTo>
                  <a:pt x="2345434" y="3211574"/>
                </a:lnTo>
                <a:lnTo>
                  <a:pt x="2355337" y="3166543"/>
                </a:lnTo>
                <a:lnTo>
                  <a:pt x="2363519" y="3120891"/>
                </a:lnTo>
                <a:lnTo>
                  <a:pt x="2369945" y="3074654"/>
                </a:lnTo>
                <a:lnTo>
                  <a:pt x="2374579" y="3027867"/>
                </a:lnTo>
                <a:lnTo>
                  <a:pt x="2377385" y="2980565"/>
                </a:lnTo>
                <a:lnTo>
                  <a:pt x="2378329" y="2932785"/>
                </a:lnTo>
                <a:lnTo>
                  <a:pt x="2378329" y="1187996"/>
                </a:lnTo>
                <a:lnTo>
                  <a:pt x="2377385" y="1140215"/>
                </a:lnTo>
                <a:lnTo>
                  <a:pt x="2374579" y="1092914"/>
                </a:lnTo>
                <a:lnTo>
                  <a:pt x="2369945" y="1046127"/>
                </a:lnTo>
                <a:lnTo>
                  <a:pt x="2363519" y="999890"/>
                </a:lnTo>
                <a:lnTo>
                  <a:pt x="2355337" y="954238"/>
                </a:lnTo>
                <a:lnTo>
                  <a:pt x="2345434" y="909207"/>
                </a:lnTo>
                <a:lnTo>
                  <a:pt x="2333845" y="864832"/>
                </a:lnTo>
                <a:lnTo>
                  <a:pt x="2320606" y="821149"/>
                </a:lnTo>
                <a:lnTo>
                  <a:pt x="2305752" y="778194"/>
                </a:lnTo>
                <a:lnTo>
                  <a:pt x="2289320" y="736001"/>
                </a:lnTo>
                <a:lnTo>
                  <a:pt x="2271344" y="694606"/>
                </a:lnTo>
                <a:lnTo>
                  <a:pt x="2251859" y="654045"/>
                </a:lnTo>
                <a:lnTo>
                  <a:pt x="2230903" y="614354"/>
                </a:lnTo>
                <a:lnTo>
                  <a:pt x="2208509" y="575567"/>
                </a:lnTo>
                <a:lnTo>
                  <a:pt x="2184713" y="537721"/>
                </a:lnTo>
                <a:lnTo>
                  <a:pt x="2159551" y="500850"/>
                </a:lnTo>
                <a:lnTo>
                  <a:pt x="2133059" y="464990"/>
                </a:lnTo>
                <a:lnTo>
                  <a:pt x="2105271" y="430177"/>
                </a:lnTo>
                <a:lnTo>
                  <a:pt x="2076224" y="396447"/>
                </a:lnTo>
                <a:lnTo>
                  <a:pt x="2045953" y="363834"/>
                </a:lnTo>
                <a:lnTo>
                  <a:pt x="2014493" y="332374"/>
                </a:lnTo>
                <a:lnTo>
                  <a:pt x="1981879" y="302103"/>
                </a:lnTo>
                <a:lnTo>
                  <a:pt x="1948149" y="273056"/>
                </a:lnTo>
                <a:lnTo>
                  <a:pt x="1913335" y="245268"/>
                </a:lnTo>
                <a:lnTo>
                  <a:pt x="1877475" y="218776"/>
                </a:lnTo>
                <a:lnTo>
                  <a:pt x="1840604" y="193614"/>
                </a:lnTo>
                <a:lnTo>
                  <a:pt x="1802757" y="169819"/>
                </a:lnTo>
                <a:lnTo>
                  <a:pt x="1763970" y="147425"/>
                </a:lnTo>
                <a:lnTo>
                  <a:pt x="1724278" y="126468"/>
                </a:lnTo>
                <a:lnTo>
                  <a:pt x="1683717" y="106984"/>
                </a:lnTo>
                <a:lnTo>
                  <a:pt x="1642322" y="89008"/>
                </a:lnTo>
                <a:lnTo>
                  <a:pt x="1600128" y="72576"/>
                </a:lnTo>
                <a:lnTo>
                  <a:pt x="1557172" y="57722"/>
                </a:lnTo>
                <a:lnTo>
                  <a:pt x="1513489" y="44483"/>
                </a:lnTo>
                <a:lnTo>
                  <a:pt x="1469113" y="32894"/>
                </a:lnTo>
                <a:lnTo>
                  <a:pt x="1424082" y="22991"/>
                </a:lnTo>
                <a:lnTo>
                  <a:pt x="1378429" y="14809"/>
                </a:lnTo>
                <a:lnTo>
                  <a:pt x="1332191" y="8383"/>
                </a:lnTo>
                <a:lnTo>
                  <a:pt x="1285403" y="3749"/>
                </a:lnTo>
                <a:lnTo>
                  <a:pt x="1238101" y="943"/>
                </a:lnTo>
                <a:lnTo>
                  <a:pt x="1190320" y="0"/>
                </a:lnTo>
                <a:lnTo>
                  <a:pt x="1187996" y="0"/>
                </a:lnTo>
                <a:close/>
              </a:path>
            </a:pathLst>
          </a:custGeom>
          <a:ln w="38100">
            <a:solidFill>
              <a:srgbClr val="7EBE42"/>
            </a:solidFill>
          </a:ln>
        </p:spPr>
        <p:txBody>
          <a:bodyPr wrap="square" lIns="0" tIns="0" rIns="0" bIns="0" rtlCol="0"/>
          <a:lstStyle/>
          <a:p>
            <a:endParaRPr/>
          </a:p>
        </p:txBody>
      </p:sp>
      <p:sp>
        <p:nvSpPr>
          <p:cNvPr id="5" name="object 4">
            <a:extLst>
              <a:ext uri="{FF2B5EF4-FFF2-40B4-BE49-F238E27FC236}">
                <a16:creationId xmlns:a16="http://schemas.microsoft.com/office/drawing/2014/main" id="{F2FD9EB7-1DD1-EA6F-F5BB-928740FC9BC3}"/>
              </a:ext>
            </a:extLst>
          </p:cNvPr>
          <p:cNvSpPr/>
          <p:nvPr/>
        </p:nvSpPr>
        <p:spPr>
          <a:xfrm>
            <a:off x="3602436" y="2120527"/>
            <a:ext cx="2378710" cy="4121150"/>
          </a:xfrm>
          <a:custGeom>
            <a:avLst/>
            <a:gdLst/>
            <a:ahLst/>
            <a:cxnLst/>
            <a:rect l="l" t="t" r="r" b="b"/>
            <a:pathLst>
              <a:path w="2378710" h="4121150">
                <a:moveTo>
                  <a:pt x="1187996" y="0"/>
                </a:moveTo>
                <a:lnTo>
                  <a:pt x="1140214" y="943"/>
                </a:lnTo>
                <a:lnTo>
                  <a:pt x="1092912" y="3749"/>
                </a:lnTo>
                <a:lnTo>
                  <a:pt x="1046125" y="8383"/>
                </a:lnTo>
                <a:lnTo>
                  <a:pt x="999887" y="14809"/>
                </a:lnTo>
                <a:lnTo>
                  <a:pt x="954234" y="22991"/>
                </a:lnTo>
                <a:lnTo>
                  <a:pt x="909203" y="32894"/>
                </a:lnTo>
                <a:lnTo>
                  <a:pt x="864828" y="44483"/>
                </a:lnTo>
                <a:lnTo>
                  <a:pt x="821144" y="57722"/>
                </a:lnTo>
                <a:lnTo>
                  <a:pt x="778188" y="72576"/>
                </a:lnTo>
                <a:lnTo>
                  <a:pt x="735995" y="89008"/>
                </a:lnTo>
                <a:lnTo>
                  <a:pt x="694601" y="106984"/>
                </a:lnTo>
                <a:lnTo>
                  <a:pt x="654040" y="126468"/>
                </a:lnTo>
                <a:lnTo>
                  <a:pt x="614348" y="147425"/>
                </a:lnTo>
                <a:lnTo>
                  <a:pt x="575561" y="169819"/>
                </a:lnTo>
                <a:lnTo>
                  <a:pt x="537715" y="193614"/>
                </a:lnTo>
                <a:lnTo>
                  <a:pt x="500844" y="218776"/>
                </a:lnTo>
                <a:lnTo>
                  <a:pt x="464985" y="245268"/>
                </a:lnTo>
                <a:lnTo>
                  <a:pt x="430172" y="273056"/>
                </a:lnTo>
                <a:lnTo>
                  <a:pt x="396441" y="302103"/>
                </a:lnTo>
                <a:lnTo>
                  <a:pt x="363829" y="332374"/>
                </a:lnTo>
                <a:lnTo>
                  <a:pt x="332369" y="363834"/>
                </a:lnTo>
                <a:lnTo>
                  <a:pt x="302098" y="396447"/>
                </a:lnTo>
                <a:lnTo>
                  <a:pt x="273051" y="430177"/>
                </a:lnTo>
                <a:lnTo>
                  <a:pt x="245264" y="464990"/>
                </a:lnTo>
                <a:lnTo>
                  <a:pt x="218772" y="500850"/>
                </a:lnTo>
                <a:lnTo>
                  <a:pt x="193611" y="537721"/>
                </a:lnTo>
                <a:lnTo>
                  <a:pt x="169816" y="575567"/>
                </a:lnTo>
                <a:lnTo>
                  <a:pt x="147422" y="614354"/>
                </a:lnTo>
                <a:lnTo>
                  <a:pt x="126466" y="654045"/>
                </a:lnTo>
                <a:lnTo>
                  <a:pt x="106982" y="694606"/>
                </a:lnTo>
                <a:lnTo>
                  <a:pt x="89006" y="736001"/>
                </a:lnTo>
                <a:lnTo>
                  <a:pt x="72574" y="778194"/>
                </a:lnTo>
                <a:lnTo>
                  <a:pt x="57721" y="821149"/>
                </a:lnTo>
                <a:lnTo>
                  <a:pt x="44482" y="864832"/>
                </a:lnTo>
                <a:lnTo>
                  <a:pt x="32894" y="909207"/>
                </a:lnTo>
                <a:lnTo>
                  <a:pt x="22991" y="954238"/>
                </a:lnTo>
                <a:lnTo>
                  <a:pt x="14808" y="999890"/>
                </a:lnTo>
                <a:lnTo>
                  <a:pt x="8383" y="1046127"/>
                </a:lnTo>
                <a:lnTo>
                  <a:pt x="3749" y="1092914"/>
                </a:lnTo>
                <a:lnTo>
                  <a:pt x="943" y="1140215"/>
                </a:lnTo>
                <a:lnTo>
                  <a:pt x="0" y="1187996"/>
                </a:lnTo>
                <a:lnTo>
                  <a:pt x="0" y="2932785"/>
                </a:lnTo>
                <a:lnTo>
                  <a:pt x="943" y="2980565"/>
                </a:lnTo>
                <a:lnTo>
                  <a:pt x="3749" y="3027867"/>
                </a:lnTo>
                <a:lnTo>
                  <a:pt x="8383" y="3074654"/>
                </a:lnTo>
                <a:lnTo>
                  <a:pt x="14808" y="3120891"/>
                </a:lnTo>
                <a:lnTo>
                  <a:pt x="22991" y="3166543"/>
                </a:lnTo>
                <a:lnTo>
                  <a:pt x="32894" y="3211574"/>
                </a:lnTo>
                <a:lnTo>
                  <a:pt x="44482" y="3255949"/>
                </a:lnTo>
                <a:lnTo>
                  <a:pt x="57721" y="3299631"/>
                </a:lnTo>
                <a:lnTo>
                  <a:pt x="72574" y="3342587"/>
                </a:lnTo>
                <a:lnTo>
                  <a:pt x="89006" y="3384780"/>
                </a:lnTo>
                <a:lnTo>
                  <a:pt x="106982" y="3426174"/>
                </a:lnTo>
                <a:lnTo>
                  <a:pt x="126466" y="3466735"/>
                </a:lnTo>
                <a:lnTo>
                  <a:pt x="147422" y="3506427"/>
                </a:lnTo>
                <a:lnTo>
                  <a:pt x="169816" y="3545214"/>
                </a:lnTo>
                <a:lnTo>
                  <a:pt x="193611" y="3583060"/>
                </a:lnTo>
                <a:lnTo>
                  <a:pt x="218772" y="3619931"/>
                </a:lnTo>
                <a:lnTo>
                  <a:pt x="245264" y="3655791"/>
                </a:lnTo>
                <a:lnTo>
                  <a:pt x="273051" y="3690603"/>
                </a:lnTo>
                <a:lnTo>
                  <a:pt x="302098" y="3724334"/>
                </a:lnTo>
                <a:lnTo>
                  <a:pt x="332369" y="3756947"/>
                </a:lnTo>
                <a:lnTo>
                  <a:pt x="363829" y="3788407"/>
                </a:lnTo>
                <a:lnTo>
                  <a:pt x="396441" y="3818678"/>
                </a:lnTo>
                <a:lnTo>
                  <a:pt x="430172" y="3847725"/>
                </a:lnTo>
                <a:lnTo>
                  <a:pt x="464985" y="3875512"/>
                </a:lnTo>
                <a:lnTo>
                  <a:pt x="500844" y="3902005"/>
                </a:lnTo>
                <a:lnTo>
                  <a:pt x="537715" y="3927166"/>
                </a:lnTo>
                <a:lnTo>
                  <a:pt x="575561" y="3950962"/>
                </a:lnTo>
                <a:lnTo>
                  <a:pt x="614348" y="3973356"/>
                </a:lnTo>
                <a:lnTo>
                  <a:pt x="654040" y="3994312"/>
                </a:lnTo>
                <a:lnTo>
                  <a:pt x="694601" y="4013797"/>
                </a:lnTo>
                <a:lnTo>
                  <a:pt x="735995" y="4031773"/>
                </a:lnTo>
                <a:lnTo>
                  <a:pt x="778188" y="4048205"/>
                </a:lnTo>
                <a:lnTo>
                  <a:pt x="821144" y="4063059"/>
                </a:lnTo>
                <a:lnTo>
                  <a:pt x="864828" y="4076297"/>
                </a:lnTo>
                <a:lnTo>
                  <a:pt x="909203" y="4087886"/>
                </a:lnTo>
                <a:lnTo>
                  <a:pt x="954234" y="4097790"/>
                </a:lnTo>
                <a:lnTo>
                  <a:pt x="999887" y="4105972"/>
                </a:lnTo>
                <a:lnTo>
                  <a:pt x="1046125" y="4112398"/>
                </a:lnTo>
                <a:lnTo>
                  <a:pt x="1092912" y="4117032"/>
                </a:lnTo>
                <a:lnTo>
                  <a:pt x="1140214" y="4119838"/>
                </a:lnTo>
                <a:lnTo>
                  <a:pt x="1187996" y="4120781"/>
                </a:lnTo>
                <a:lnTo>
                  <a:pt x="1190320" y="4120781"/>
                </a:lnTo>
                <a:lnTo>
                  <a:pt x="1238101" y="4119838"/>
                </a:lnTo>
                <a:lnTo>
                  <a:pt x="1285403" y="4117032"/>
                </a:lnTo>
                <a:lnTo>
                  <a:pt x="1332191" y="4112398"/>
                </a:lnTo>
                <a:lnTo>
                  <a:pt x="1378429" y="4105972"/>
                </a:lnTo>
                <a:lnTo>
                  <a:pt x="1424082" y="4097790"/>
                </a:lnTo>
                <a:lnTo>
                  <a:pt x="1469113" y="4087886"/>
                </a:lnTo>
                <a:lnTo>
                  <a:pt x="1513489" y="4076297"/>
                </a:lnTo>
                <a:lnTo>
                  <a:pt x="1557172" y="4063059"/>
                </a:lnTo>
                <a:lnTo>
                  <a:pt x="1600128" y="4048205"/>
                </a:lnTo>
                <a:lnTo>
                  <a:pt x="1642322" y="4031773"/>
                </a:lnTo>
                <a:lnTo>
                  <a:pt x="1683717" y="4013797"/>
                </a:lnTo>
                <a:lnTo>
                  <a:pt x="1724278" y="3994312"/>
                </a:lnTo>
                <a:lnTo>
                  <a:pt x="1763970" y="3973356"/>
                </a:lnTo>
                <a:lnTo>
                  <a:pt x="1802757" y="3950962"/>
                </a:lnTo>
                <a:lnTo>
                  <a:pt x="1840604" y="3927166"/>
                </a:lnTo>
                <a:lnTo>
                  <a:pt x="1877475" y="3902005"/>
                </a:lnTo>
                <a:lnTo>
                  <a:pt x="1913335" y="3875512"/>
                </a:lnTo>
                <a:lnTo>
                  <a:pt x="1948149" y="3847725"/>
                </a:lnTo>
                <a:lnTo>
                  <a:pt x="1981879" y="3818678"/>
                </a:lnTo>
                <a:lnTo>
                  <a:pt x="2014493" y="3788407"/>
                </a:lnTo>
                <a:lnTo>
                  <a:pt x="2045953" y="3756947"/>
                </a:lnTo>
                <a:lnTo>
                  <a:pt x="2076224" y="3724334"/>
                </a:lnTo>
                <a:lnTo>
                  <a:pt x="2105271" y="3690603"/>
                </a:lnTo>
                <a:lnTo>
                  <a:pt x="2133059" y="3655791"/>
                </a:lnTo>
                <a:lnTo>
                  <a:pt x="2159551" y="3619931"/>
                </a:lnTo>
                <a:lnTo>
                  <a:pt x="2184713" y="3583060"/>
                </a:lnTo>
                <a:lnTo>
                  <a:pt x="2208509" y="3545214"/>
                </a:lnTo>
                <a:lnTo>
                  <a:pt x="2230903" y="3506427"/>
                </a:lnTo>
                <a:lnTo>
                  <a:pt x="2251859" y="3466735"/>
                </a:lnTo>
                <a:lnTo>
                  <a:pt x="2271344" y="3426174"/>
                </a:lnTo>
                <a:lnTo>
                  <a:pt x="2289320" y="3384780"/>
                </a:lnTo>
                <a:lnTo>
                  <a:pt x="2305752" y="3342587"/>
                </a:lnTo>
                <a:lnTo>
                  <a:pt x="2320606" y="3299631"/>
                </a:lnTo>
                <a:lnTo>
                  <a:pt x="2333845" y="3255949"/>
                </a:lnTo>
                <a:lnTo>
                  <a:pt x="2345434" y="3211574"/>
                </a:lnTo>
                <a:lnTo>
                  <a:pt x="2355337" y="3166543"/>
                </a:lnTo>
                <a:lnTo>
                  <a:pt x="2363519" y="3120891"/>
                </a:lnTo>
                <a:lnTo>
                  <a:pt x="2369945" y="3074654"/>
                </a:lnTo>
                <a:lnTo>
                  <a:pt x="2374579" y="3027867"/>
                </a:lnTo>
                <a:lnTo>
                  <a:pt x="2377385" y="2980565"/>
                </a:lnTo>
                <a:lnTo>
                  <a:pt x="2378329" y="2932785"/>
                </a:lnTo>
                <a:lnTo>
                  <a:pt x="2378329" y="1187996"/>
                </a:lnTo>
                <a:lnTo>
                  <a:pt x="2377385" y="1140215"/>
                </a:lnTo>
                <a:lnTo>
                  <a:pt x="2374579" y="1092914"/>
                </a:lnTo>
                <a:lnTo>
                  <a:pt x="2369945" y="1046127"/>
                </a:lnTo>
                <a:lnTo>
                  <a:pt x="2363519" y="999890"/>
                </a:lnTo>
                <a:lnTo>
                  <a:pt x="2355337" y="954238"/>
                </a:lnTo>
                <a:lnTo>
                  <a:pt x="2345434" y="909207"/>
                </a:lnTo>
                <a:lnTo>
                  <a:pt x="2333845" y="864832"/>
                </a:lnTo>
                <a:lnTo>
                  <a:pt x="2320606" y="821149"/>
                </a:lnTo>
                <a:lnTo>
                  <a:pt x="2305752" y="778194"/>
                </a:lnTo>
                <a:lnTo>
                  <a:pt x="2289320" y="736001"/>
                </a:lnTo>
                <a:lnTo>
                  <a:pt x="2271344" y="694606"/>
                </a:lnTo>
                <a:lnTo>
                  <a:pt x="2251859" y="654045"/>
                </a:lnTo>
                <a:lnTo>
                  <a:pt x="2230903" y="614354"/>
                </a:lnTo>
                <a:lnTo>
                  <a:pt x="2208509" y="575567"/>
                </a:lnTo>
                <a:lnTo>
                  <a:pt x="2184713" y="537721"/>
                </a:lnTo>
                <a:lnTo>
                  <a:pt x="2159551" y="500850"/>
                </a:lnTo>
                <a:lnTo>
                  <a:pt x="2133059" y="464990"/>
                </a:lnTo>
                <a:lnTo>
                  <a:pt x="2105271" y="430177"/>
                </a:lnTo>
                <a:lnTo>
                  <a:pt x="2076224" y="396447"/>
                </a:lnTo>
                <a:lnTo>
                  <a:pt x="2045953" y="363834"/>
                </a:lnTo>
                <a:lnTo>
                  <a:pt x="2014493" y="332374"/>
                </a:lnTo>
                <a:lnTo>
                  <a:pt x="1981879" y="302103"/>
                </a:lnTo>
                <a:lnTo>
                  <a:pt x="1948149" y="273056"/>
                </a:lnTo>
                <a:lnTo>
                  <a:pt x="1913335" y="245268"/>
                </a:lnTo>
                <a:lnTo>
                  <a:pt x="1877475" y="218776"/>
                </a:lnTo>
                <a:lnTo>
                  <a:pt x="1840604" y="193614"/>
                </a:lnTo>
                <a:lnTo>
                  <a:pt x="1802757" y="169819"/>
                </a:lnTo>
                <a:lnTo>
                  <a:pt x="1763970" y="147425"/>
                </a:lnTo>
                <a:lnTo>
                  <a:pt x="1724278" y="126468"/>
                </a:lnTo>
                <a:lnTo>
                  <a:pt x="1683717" y="106984"/>
                </a:lnTo>
                <a:lnTo>
                  <a:pt x="1642322" y="89008"/>
                </a:lnTo>
                <a:lnTo>
                  <a:pt x="1600128" y="72576"/>
                </a:lnTo>
                <a:lnTo>
                  <a:pt x="1557172" y="57722"/>
                </a:lnTo>
                <a:lnTo>
                  <a:pt x="1513489" y="44483"/>
                </a:lnTo>
                <a:lnTo>
                  <a:pt x="1469113" y="32894"/>
                </a:lnTo>
                <a:lnTo>
                  <a:pt x="1424082" y="22991"/>
                </a:lnTo>
                <a:lnTo>
                  <a:pt x="1378429" y="14809"/>
                </a:lnTo>
                <a:lnTo>
                  <a:pt x="1332191" y="8383"/>
                </a:lnTo>
                <a:lnTo>
                  <a:pt x="1285403" y="3749"/>
                </a:lnTo>
                <a:lnTo>
                  <a:pt x="1238101" y="943"/>
                </a:lnTo>
                <a:lnTo>
                  <a:pt x="1190320" y="0"/>
                </a:lnTo>
                <a:lnTo>
                  <a:pt x="1187996" y="0"/>
                </a:lnTo>
                <a:close/>
              </a:path>
            </a:pathLst>
          </a:custGeom>
          <a:ln w="38100">
            <a:solidFill>
              <a:srgbClr val="7EBE42"/>
            </a:solidFill>
          </a:ln>
        </p:spPr>
        <p:txBody>
          <a:bodyPr wrap="square" lIns="0" tIns="0" rIns="0" bIns="0" rtlCol="0"/>
          <a:lstStyle/>
          <a:p>
            <a:endParaRPr/>
          </a:p>
        </p:txBody>
      </p:sp>
      <p:sp>
        <p:nvSpPr>
          <p:cNvPr id="6" name="object 5">
            <a:extLst>
              <a:ext uri="{FF2B5EF4-FFF2-40B4-BE49-F238E27FC236}">
                <a16:creationId xmlns:a16="http://schemas.microsoft.com/office/drawing/2014/main" id="{E444AF06-9CB7-246D-15F8-DF1B0ADF5DB1}"/>
              </a:ext>
            </a:extLst>
          </p:cNvPr>
          <p:cNvSpPr/>
          <p:nvPr/>
        </p:nvSpPr>
        <p:spPr>
          <a:xfrm>
            <a:off x="6360095" y="2120527"/>
            <a:ext cx="2378710" cy="4121150"/>
          </a:xfrm>
          <a:custGeom>
            <a:avLst/>
            <a:gdLst/>
            <a:ahLst/>
            <a:cxnLst/>
            <a:rect l="l" t="t" r="r" b="b"/>
            <a:pathLst>
              <a:path w="2378709" h="4121150">
                <a:moveTo>
                  <a:pt x="1187996" y="0"/>
                </a:moveTo>
                <a:lnTo>
                  <a:pt x="1140214" y="943"/>
                </a:lnTo>
                <a:lnTo>
                  <a:pt x="1092912" y="3749"/>
                </a:lnTo>
                <a:lnTo>
                  <a:pt x="1046125" y="8383"/>
                </a:lnTo>
                <a:lnTo>
                  <a:pt x="999887" y="14809"/>
                </a:lnTo>
                <a:lnTo>
                  <a:pt x="954234" y="22991"/>
                </a:lnTo>
                <a:lnTo>
                  <a:pt x="909203" y="32894"/>
                </a:lnTo>
                <a:lnTo>
                  <a:pt x="864828" y="44483"/>
                </a:lnTo>
                <a:lnTo>
                  <a:pt x="821144" y="57722"/>
                </a:lnTo>
                <a:lnTo>
                  <a:pt x="778188" y="72576"/>
                </a:lnTo>
                <a:lnTo>
                  <a:pt x="735995" y="89008"/>
                </a:lnTo>
                <a:lnTo>
                  <a:pt x="694601" y="106984"/>
                </a:lnTo>
                <a:lnTo>
                  <a:pt x="654040" y="126468"/>
                </a:lnTo>
                <a:lnTo>
                  <a:pt x="614348" y="147425"/>
                </a:lnTo>
                <a:lnTo>
                  <a:pt x="575561" y="169819"/>
                </a:lnTo>
                <a:lnTo>
                  <a:pt x="537715" y="193614"/>
                </a:lnTo>
                <a:lnTo>
                  <a:pt x="500844" y="218776"/>
                </a:lnTo>
                <a:lnTo>
                  <a:pt x="464985" y="245268"/>
                </a:lnTo>
                <a:lnTo>
                  <a:pt x="430172" y="273056"/>
                </a:lnTo>
                <a:lnTo>
                  <a:pt x="396441" y="302103"/>
                </a:lnTo>
                <a:lnTo>
                  <a:pt x="363829" y="332374"/>
                </a:lnTo>
                <a:lnTo>
                  <a:pt x="332369" y="363834"/>
                </a:lnTo>
                <a:lnTo>
                  <a:pt x="302098" y="396447"/>
                </a:lnTo>
                <a:lnTo>
                  <a:pt x="273051" y="430177"/>
                </a:lnTo>
                <a:lnTo>
                  <a:pt x="245264" y="464990"/>
                </a:lnTo>
                <a:lnTo>
                  <a:pt x="218772" y="500850"/>
                </a:lnTo>
                <a:lnTo>
                  <a:pt x="193611" y="537721"/>
                </a:lnTo>
                <a:lnTo>
                  <a:pt x="169816" y="575567"/>
                </a:lnTo>
                <a:lnTo>
                  <a:pt x="147422" y="614354"/>
                </a:lnTo>
                <a:lnTo>
                  <a:pt x="126466" y="654045"/>
                </a:lnTo>
                <a:lnTo>
                  <a:pt x="106982" y="694606"/>
                </a:lnTo>
                <a:lnTo>
                  <a:pt x="89006" y="736001"/>
                </a:lnTo>
                <a:lnTo>
                  <a:pt x="72574" y="778194"/>
                </a:lnTo>
                <a:lnTo>
                  <a:pt x="57721" y="821149"/>
                </a:lnTo>
                <a:lnTo>
                  <a:pt x="44482" y="864832"/>
                </a:lnTo>
                <a:lnTo>
                  <a:pt x="32894" y="909207"/>
                </a:lnTo>
                <a:lnTo>
                  <a:pt x="22991" y="954238"/>
                </a:lnTo>
                <a:lnTo>
                  <a:pt x="14808" y="999890"/>
                </a:lnTo>
                <a:lnTo>
                  <a:pt x="8383" y="1046127"/>
                </a:lnTo>
                <a:lnTo>
                  <a:pt x="3749" y="1092914"/>
                </a:lnTo>
                <a:lnTo>
                  <a:pt x="943" y="1140215"/>
                </a:lnTo>
                <a:lnTo>
                  <a:pt x="0" y="1187996"/>
                </a:lnTo>
                <a:lnTo>
                  <a:pt x="0" y="2932785"/>
                </a:lnTo>
                <a:lnTo>
                  <a:pt x="943" y="2980565"/>
                </a:lnTo>
                <a:lnTo>
                  <a:pt x="3749" y="3027867"/>
                </a:lnTo>
                <a:lnTo>
                  <a:pt x="8383" y="3074654"/>
                </a:lnTo>
                <a:lnTo>
                  <a:pt x="14808" y="3120891"/>
                </a:lnTo>
                <a:lnTo>
                  <a:pt x="22991" y="3166543"/>
                </a:lnTo>
                <a:lnTo>
                  <a:pt x="32894" y="3211574"/>
                </a:lnTo>
                <a:lnTo>
                  <a:pt x="44482" y="3255949"/>
                </a:lnTo>
                <a:lnTo>
                  <a:pt x="57721" y="3299631"/>
                </a:lnTo>
                <a:lnTo>
                  <a:pt x="72574" y="3342587"/>
                </a:lnTo>
                <a:lnTo>
                  <a:pt x="89006" y="3384780"/>
                </a:lnTo>
                <a:lnTo>
                  <a:pt x="106982" y="3426174"/>
                </a:lnTo>
                <a:lnTo>
                  <a:pt x="126466" y="3466735"/>
                </a:lnTo>
                <a:lnTo>
                  <a:pt x="147422" y="3506427"/>
                </a:lnTo>
                <a:lnTo>
                  <a:pt x="169816" y="3545214"/>
                </a:lnTo>
                <a:lnTo>
                  <a:pt x="193611" y="3583060"/>
                </a:lnTo>
                <a:lnTo>
                  <a:pt x="218772" y="3619931"/>
                </a:lnTo>
                <a:lnTo>
                  <a:pt x="245264" y="3655791"/>
                </a:lnTo>
                <a:lnTo>
                  <a:pt x="273051" y="3690603"/>
                </a:lnTo>
                <a:lnTo>
                  <a:pt x="302098" y="3724334"/>
                </a:lnTo>
                <a:lnTo>
                  <a:pt x="332369" y="3756947"/>
                </a:lnTo>
                <a:lnTo>
                  <a:pt x="363829" y="3788407"/>
                </a:lnTo>
                <a:lnTo>
                  <a:pt x="396441" y="3818678"/>
                </a:lnTo>
                <a:lnTo>
                  <a:pt x="430172" y="3847725"/>
                </a:lnTo>
                <a:lnTo>
                  <a:pt x="464985" y="3875512"/>
                </a:lnTo>
                <a:lnTo>
                  <a:pt x="500844" y="3902005"/>
                </a:lnTo>
                <a:lnTo>
                  <a:pt x="537715" y="3927166"/>
                </a:lnTo>
                <a:lnTo>
                  <a:pt x="575561" y="3950962"/>
                </a:lnTo>
                <a:lnTo>
                  <a:pt x="614348" y="3973356"/>
                </a:lnTo>
                <a:lnTo>
                  <a:pt x="654040" y="3994312"/>
                </a:lnTo>
                <a:lnTo>
                  <a:pt x="694601" y="4013797"/>
                </a:lnTo>
                <a:lnTo>
                  <a:pt x="735995" y="4031773"/>
                </a:lnTo>
                <a:lnTo>
                  <a:pt x="778188" y="4048205"/>
                </a:lnTo>
                <a:lnTo>
                  <a:pt x="821144" y="4063059"/>
                </a:lnTo>
                <a:lnTo>
                  <a:pt x="864828" y="4076297"/>
                </a:lnTo>
                <a:lnTo>
                  <a:pt x="909203" y="4087886"/>
                </a:lnTo>
                <a:lnTo>
                  <a:pt x="954234" y="4097790"/>
                </a:lnTo>
                <a:lnTo>
                  <a:pt x="999887" y="4105972"/>
                </a:lnTo>
                <a:lnTo>
                  <a:pt x="1046125" y="4112398"/>
                </a:lnTo>
                <a:lnTo>
                  <a:pt x="1092912" y="4117032"/>
                </a:lnTo>
                <a:lnTo>
                  <a:pt x="1140214" y="4119838"/>
                </a:lnTo>
                <a:lnTo>
                  <a:pt x="1187996" y="4120781"/>
                </a:lnTo>
                <a:lnTo>
                  <a:pt x="1190320" y="4120781"/>
                </a:lnTo>
                <a:lnTo>
                  <a:pt x="1238101" y="4119838"/>
                </a:lnTo>
                <a:lnTo>
                  <a:pt x="1285403" y="4117032"/>
                </a:lnTo>
                <a:lnTo>
                  <a:pt x="1332191" y="4112398"/>
                </a:lnTo>
                <a:lnTo>
                  <a:pt x="1378429" y="4105972"/>
                </a:lnTo>
                <a:lnTo>
                  <a:pt x="1424082" y="4097790"/>
                </a:lnTo>
                <a:lnTo>
                  <a:pt x="1469113" y="4087886"/>
                </a:lnTo>
                <a:lnTo>
                  <a:pt x="1513489" y="4076297"/>
                </a:lnTo>
                <a:lnTo>
                  <a:pt x="1557172" y="4063059"/>
                </a:lnTo>
                <a:lnTo>
                  <a:pt x="1600128" y="4048205"/>
                </a:lnTo>
                <a:lnTo>
                  <a:pt x="1642322" y="4031773"/>
                </a:lnTo>
                <a:lnTo>
                  <a:pt x="1683717" y="4013797"/>
                </a:lnTo>
                <a:lnTo>
                  <a:pt x="1724278" y="3994312"/>
                </a:lnTo>
                <a:lnTo>
                  <a:pt x="1763970" y="3973356"/>
                </a:lnTo>
                <a:lnTo>
                  <a:pt x="1802757" y="3950962"/>
                </a:lnTo>
                <a:lnTo>
                  <a:pt x="1840604" y="3927166"/>
                </a:lnTo>
                <a:lnTo>
                  <a:pt x="1877475" y="3902005"/>
                </a:lnTo>
                <a:lnTo>
                  <a:pt x="1913335" y="3875512"/>
                </a:lnTo>
                <a:lnTo>
                  <a:pt x="1948149" y="3847725"/>
                </a:lnTo>
                <a:lnTo>
                  <a:pt x="1981879" y="3818678"/>
                </a:lnTo>
                <a:lnTo>
                  <a:pt x="2014493" y="3788407"/>
                </a:lnTo>
                <a:lnTo>
                  <a:pt x="2045953" y="3756947"/>
                </a:lnTo>
                <a:lnTo>
                  <a:pt x="2076224" y="3724334"/>
                </a:lnTo>
                <a:lnTo>
                  <a:pt x="2105271" y="3690603"/>
                </a:lnTo>
                <a:lnTo>
                  <a:pt x="2133059" y="3655791"/>
                </a:lnTo>
                <a:lnTo>
                  <a:pt x="2159551" y="3619931"/>
                </a:lnTo>
                <a:lnTo>
                  <a:pt x="2184713" y="3583060"/>
                </a:lnTo>
                <a:lnTo>
                  <a:pt x="2208509" y="3545214"/>
                </a:lnTo>
                <a:lnTo>
                  <a:pt x="2230903" y="3506427"/>
                </a:lnTo>
                <a:lnTo>
                  <a:pt x="2251859" y="3466735"/>
                </a:lnTo>
                <a:lnTo>
                  <a:pt x="2271344" y="3426174"/>
                </a:lnTo>
                <a:lnTo>
                  <a:pt x="2289320" y="3384780"/>
                </a:lnTo>
                <a:lnTo>
                  <a:pt x="2305752" y="3342587"/>
                </a:lnTo>
                <a:lnTo>
                  <a:pt x="2320606" y="3299631"/>
                </a:lnTo>
                <a:lnTo>
                  <a:pt x="2333845" y="3255949"/>
                </a:lnTo>
                <a:lnTo>
                  <a:pt x="2345434" y="3211574"/>
                </a:lnTo>
                <a:lnTo>
                  <a:pt x="2355337" y="3166543"/>
                </a:lnTo>
                <a:lnTo>
                  <a:pt x="2363519" y="3120891"/>
                </a:lnTo>
                <a:lnTo>
                  <a:pt x="2369945" y="3074654"/>
                </a:lnTo>
                <a:lnTo>
                  <a:pt x="2374579" y="3027867"/>
                </a:lnTo>
                <a:lnTo>
                  <a:pt x="2377385" y="2980565"/>
                </a:lnTo>
                <a:lnTo>
                  <a:pt x="2378329" y="2932785"/>
                </a:lnTo>
                <a:lnTo>
                  <a:pt x="2378329" y="1187996"/>
                </a:lnTo>
                <a:lnTo>
                  <a:pt x="2377385" y="1140215"/>
                </a:lnTo>
                <a:lnTo>
                  <a:pt x="2374579" y="1092914"/>
                </a:lnTo>
                <a:lnTo>
                  <a:pt x="2369945" y="1046127"/>
                </a:lnTo>
                <a:lnTo>
                  <a:pt x="2363519" y="999890"/>
                </a:lnTo>
                <a:lnTo>
                  <a:pt x="2355337" y="954238"/>
                </a:lnTo>
                <a:lnTo>
                  <a:pt x="2345434" y="909207"/>
                </a:lnTo>
                <a:lnTo>
                  <a:pt x="2333845" y="864832"/>
                </a:lnTo>
                <a:lnTo>
                  <a:pt x="2320606" y="821149"/>
                </a:lnTo>
                <a:lnTo>
                  <a:pt x="2305752" y="778194"/>
                </a:lnTo>
                <a:lnTo>
                  <a:pt x="2289320" y="736001"/>
                </a:lnTo>
                <a:lnTo>
                  <a:pt x="2271344" y="694606"/>
                </a:lnTo>
                <a:lnTo>
                  <a:pt x="2251859" y="654045"/>
                </a:lnTo>
                <a:lnTo>
                  <a:pt x="2230903" y="614354"/>
                </a:lnTo>
                <a:lnTo>
                  <a:pt x="2208509" y="575567"/>
                </a:lnTo>
                <a:lnTo>
                  <a:pt x="2184713" y="537721"/>
                </a:lnTo>
                <a:lnTo>
                  <a:pt x="2159551" y="500850"/>
                </a:lnTo>
                <a:lnTo>
                  <a:pt x="2133059" y="464990"/>
                </a:lnTo>
                <a:lnTo>
                  <a:pt x="2105271" y="430177"/>
                </a:lnTo>
                <a:lnTo>
                  <a:pt x="2076224" y="396447"/>
                </a:lnTo>
                <a:lnTo>
                  <a:pt x="2045953" y="363834"/>
                </a:lnTo>
                <a:lnTo>
                  <a:pt x="2014493" y="332374"/>
                </a:lnTo>
                <a:lnTo>
                  <a:pt x="1981879" y="302103"/>
                </a:lnTo>
                <a:lnTo>
                  <a:pt x="1948149" y="273056"/>
                </a:lnTo>
                <a:lnTo>
                  <a:pt x="1913335" y="245268"/>
                </a:lnTo>
                <a:lnTo>
                  <a:pt x="1877475" y="218776"/>
                </a:lnTo>
                <a:lnTo>
                  <a:pt x="1840604" y="193614"/>
                </a:lnTo>
                <a:lnTo>
                  <a:pt x="1802757" y="169819"/>
                </a:lnTo>
                <a:lnTo>
                  <a:pt x="1763970" y="147425"/>
                </a:lnTo>
                <a:lnTo>
                  <a:pt x="1724278" y="126468"/>
                </a:lnTo>
                <a:lnTo>
                  <a:pt x="1683717" y="106984"/>
                </a:lnTo>
                <a:lnTo>
                  <a:pt x="1642322" y="89008"/>
                </a:lnTo>
                <a:lnTo>
                  <a:pt x="1600128" y="72576"/>
                </a:lnTo>
                <a:lnTo>
                  <a:pt x="1557172" y="57722"/>
                </a:lnTo>
                <a:lnTo>
                  <a:pt x="1513489" y="44483"/>
                </a:lnTo>
                <a:lnTo>
                  <a:pt x="1469113" y="32894"/>
                </a:lnTo>
                <a:lnTo>
                  <a:pt x="1424082" y="22991"/>
                </a:lnTo>
                <a:lnTo>
                  <a:pt x="1378429" y="14809"/>
                </a:lnTo>
                <a:lnTo>
                  <a:pt x="1332191" y="8383"/>
                </a:lnTo>
                <a:lnTo>
                  <a:pt x="1285403" y="3749"/>
                </a:lnTo>
                <a:lnTo>
                  <a:pt x="1238101" y="943"/>
                </a:lnTo>
                <a:lnTo>
                  <a:pt x="1190320" y="0"/>
                </a:lnTo>
                <a:lnTo>
                  <a:pt x="1187996" y="0"/>
                </a:lnTo>
                <a:close/>
              </a:path>
            </a:pathLst>
          </a:custGeom>
          <a:ln w="38100">
            <a:solidFill>
              <a:srgbClr val="7EBE42"/>
            </a:solidFill>
          </a:ln>
        </p:spPr>
        <p:txBody>
          <a:bodyPr wrap="square" lIns="0" tIns="0" rIns="0" bIns="0" rtlCol="0"/>
          <a:lstStyle/>
          <a:p>
            <a:endParaRPr/>
          </a:p>
        </p:txBody>
      </p:sp>
      <p:sp>
        <p:nvSpPr>
          <p:cNvPr id="7" name="object 7">
            <a:extLst>
              <a:ext uri="{FF2B5EF4-FFF2-40B4-BE49-F238E27FC236}">
                <a16:creationId xmlns:a16="http://schemas.microsoft.com/office/drawing/2014/main" id="{71C840C7-3E8A-BFB0-5AFD-FD12671753BD}"/>
              </a:ext>
            </a:extLst>
          </p:cNvPr>
          <p:cNvSpPr txBox="1"/>
          <p:nvPr/>
        </p:nvSpPr>
        <p:spPr>
          <a:xfrm>
            <a:off x="1273508" y="3865683"/>
            <a:ext cx="1479550" cy="452120"/>
          </a:xfrm>
          <a:prstGeom prst="rect">
            <a:avLst/>
          </a:prstGeom>
        </p:spPr>
        <p:txBody>
          <a:bodyPr vert="horz" wrap="square" lIns="0" tIns="12700" rIns="0" bIns="0" rtlCol="0">
            <a:spAutoFit/>
          </a:bodyPr>
          <a:lstStyle/>
          <a:p>
            <a:pPr marL="12700" marR="5080" indent="369570">
              <a:lnSpc>
                <a:spcPct val="100000"/>
              </a:lnSpc>
              <a:spcBef>
                <a:spcPts val="100"/>
              </a:spcBef>
            </a:pPr>
            <a:r>
              <a:rPr sz="1400" b="1" spc="-10" dirty="0">
                <a:latin typeface="Lato"/>
                <a:cs typeface="Lato"/>
              </a:rPr>
              <a:t>BENEFIT ENHANCEMENTS</a:t>
            </a:r>
            <a:endParaRPr sz="1400">
              <a:latin typeface="Lato"/>
              <a:cs typeface="Lato"/>
            </a:endParaRPr>
          </a:p>
        </p:txBody>
      </p:sp>
      <p:sp>
        <p:nvSpPr>
          <p:cNvPr id="8" name="object 8">
            <a:extLst>
              <a:ext uri="{FF2B5EF4-FFF2-40B4-BE49-F238E27FC236}">
                <a16:creationId xmlns:a16="http://schemas.microsoft.com/office/drawing/2014/main" id="{C86DCFCF-95B4-F04E-6E8C-C97E98FCFA43}"/>
              </a:ext>
            </a:extLst>
          </p:cNvPr>
          <p:cNvSpPr txBox="1"/>
          <p:nvPr/>
        </p:nvSpPr>
        <p:spPr>
          <a:xfrm>
            <a:off x="920931" y="4516253"/>
            <a:ext cx="2185670" cy="1092200"/>
          </a:xfrm>
          <a:prstGeom prst="rect">
            <a:avLst/>
          </a:prstGeom>
        </p:spPr>
        <p:txBody>
          <a:bodyPr vert="horz" wrap="square" lIns="0" tIns="12700" rIns="0" bIns="0" rtlCol="0">
            <a:spAutoFit/>
          </a:bodyPr>
          <a:lstStyle/>
          <a:p>
            <a:pPr marL="241300" marR="427990" indent="-229235">
              <a:lnSpc>
                <a:spcPct val="100000"/>
              </a:lnSpc>
              <a:spcBef>
                <a:spcPts val="100"/>
              </a:spcBef>
              <a:buChar char="•"/>
              <a:tabLst>
                <a:tab pos="241300" algn="l"/>
                <a:tab pos="242570" algn="l"/>
              </a:tabLst>
            </a:pPr>
            <a:r>
              <a:rPr sz="1400" dirty="0">
                <a:latin typeface="Lato"/>
                <a:cs typeface="Lato"/>
              </a:rPr>
              <a:t>	</a:t>
            </a:r>
            <a:r>
              <a:rPr sz="1400" spc="-10" dirty="0">
                <a:latin typeface="Lato"/>
                <a:cs typeface="Lato"/>
              </a:rPr>
              <a:t>Overall</a:t>
            </a:r>
            <a:r>
              <a:rPr sz="1400" spc="-5" dirty="0">
                <a:latin typeface="Lato"/>
                <a:cs typeface="Lato"/>
              </a:rPr>
              <a:t> </a:t>
            </a:r>
            <a:r>
              <a:rPr sz="1400" dirty="0">
                <a:latin typeface="Lato"/>
                <a:cs typeface="Lato"/>
              </a:rPr>
              <a:t>5%</a:t>
            </a:r>
            <a:r>
              <a:rPr sz="1400" spc="-5" dirty="0">
                <a:latin typeface="Lato"/>
                <a:cs typeface="Lato"/>
              </a:rPr>
              <a:t> </a:t>
            </a:r>
            <a:r>
              <a:rPr sz="1400" spc="-10" dirty="0">
                <a:latin typeface="Lato"/>
                <a:cs typeface="Lato"/>
              </a:rPr>
              <a:t>benefit enhancement</a:t>
            </a:r>
            <a:r>
              <a:rPr sz="1400" spc="5" dirty="0">
                <a:latin typeface="Lato"/>
                <a:cs typeface="Lato"/>
              </a:rPr>
              <a:t> </a:t>
            </a:r>
            <a:r>
              <a:rPr sz="1400" dirty="0">
                <a:latin typeface="Lato"/>
                <a:cs typeface="Lato"/>
              </a:rPr>
              <a:t>on</a:t>
            </a:r>
            <a:r>
              <a:rPr sz="1400" spc="15" dirty="0">
                <a:latin typeface="Lato"/>
                <a:cs typeface="Lato"/>
              </a:rPr>
              <a:t> </a:t>
            </a:r>
            <a:r>
              <a:rPr sz="1400" spc="-25" dirty="0">
                <a:latin typeface="Lato"/>
                <a:cs typeface="Lato"/>
              </a:rPr>
              <a:t>all </a:t>
            </a:r>
            <a:r>
              <a:rPr sz="1400" spc="-10" dirty="0">
                <a:latin typeface="Lato"/>
                <a:cs typeface="Lato"/>
              </a:rPr>
              <a:t>options</a:t>
            </a:r>
            <a:endParaRPr sz="1400" dirty="0">
              <a:latin typeface="Lato"/>
              <a:cs typeface="Lato"/>
            </a:endParaRPr>
          </a:p>
          <a:p>
            <a:pPr marL="241300" marR="5080" indent="-229235">
              <a:lnSpc>
                <a:spcPct val="100000"/>
              </a:lnSpc>
              <a:buChar char="•"/>
              <a:tabLst>
                <a:tab pos="241300" algn="l"/>
                <a:tab pos="242570" algn="l"/>
              </a:tabLst>
            </a:pPr>
            <a:r>
              <a:rPr sz="1400" dirty="0">
                <a:latin typeface="Lato"/>
                <a:cs typeface="Lato"/>
              </a:rPr>
              <a:t>	</a:t>
            </a:r>
            <a:r>
              <a:rPr sz="1400" spc="-10" dirty="0">
                <a:latin typeface="Lato"/>
                <a:cs typeface="Lato"/>
              </a:rPr>
              <a:t>Optical</a:t>
            </a:r>
            <a:r>
              <a:rPr sz="1400" dirty="0">
                <a:latin typeface="Lato"/>
                <a:cs typeface="Lato"/>
              </a:rPr>
              <a:t> </a:t>
            </a:r>
            <a:r>
              <a:rPr sz="1400" spc="-10" dirty="0">
                <a:latin typeface="Lato"/>
                <a:cs typeface="Lato"/>
              </a:rPr>
              <a:t>Benefits</a:t>
            </a:r>
            <a:r>
              <a:rPr sz="1400" dirty="0">
                <a:latin typeface="Lato"/>
                <a:cs typeface="Lato"/>
              </a:rPr>
              <a:t> </a:t>
            </a:r>
            <a:r>
              <a:rPr sz="1400" spc="-10" dirty="0">
                <a:latin typeface="Lato"/>
                <a:cs typeface="Lato"/>
              </a:rPr>
              <a:t>increase </a:t>
            </a:r>
            <a:r>
              <a:rPr sz="1400" dirty="0">
                <a:latin typeface="Lato"/>
                <a:cs typeface="Lato"/>
              </a:rPr>
              <a:t>by</a:t>
            </a:r>
            <a:r>
              <a:rPr sz="1400" spc="-30" dirty="0">
                <a:latin typeface="Lato"/>
                <a:cs typeface="Lato"/>
              </a:rPr>
              <a:t> </a:t>
            </a:r>
            <a:r>
              <a:rPr sz="1400" spc="-25" dirty="0">
                <a:latin typeface="Lato"/>
                <a:cs typeface="Lato"/>
              </a:rPr>
              <a:t>8%</a:t>
            </a:r>
            <a:endParaRPr sz="1400" dirty="0">
              <a:latin typeface="Lato"/>
              <a:cs typeface="Lato"/>
            </a:endParaRPr>
          </a:p>
        </p:txBody>
      </p:sp>
      <p:sp>
        <p:nvSpPr>
          <p:cNvPr id="9" name="object 9">
            <a:extLst>
              <a:ext uri="{FF2B5EF4-FFF2-40B4-BE49-F238E27FC236}">
                <a16:creationId xmlns:a16="http://schemas.microsoft.com/office/drawing/2014/main" id="{37BB3412-15A8-C929-26F4-3B05FEE541D3}"/>
              </a:ext>
            </a:extLst>
          </p:cNvPr>
          <p:cNvSpPr txBox="1"/>
          <p:nvPr/>
        </p:nvSpPr>
        <p:spPr>
          <a:xfrm>
            <a:off x="3948510" y="3865683"/>
            <a:ext cx="1670685" cy="238760"/>
          </a:xfrm>
          <a:prstGeom prst="rect">
            <a:avLst/>
          </a:prstGeom>
        </p:spPr>
        <p:txBody>
          <a:bodyPr vert="horz" wrap="square" lIns="0" tIns="12700" rIns="0" bIns="0" rtlCol="0">
            <a:spAutoFit/>
          </a:bodyPr>
          <a:lstStyle/>
          <a:p>
            <a:pPr marL="12700">
              <a:lnSpc>
                <a:spcPct val="100000"/>
              </a:lnSpc>
              <a:spcBef>
                <a:spcPts val="100"/>
              </a:spcBef>
            </a:pPr>
            <a:r>
              <a:rPr sz="1400" b="1" spc="-10" dirty="0">
                <a:latin typeface="Lato"/>
                <a:cs typeface="Lato"/>
              </a:rPr>
              <a:t>ESSENTIAL</a:t>
            </a:r>
            <a:r>
              <a:rPr sz="1400" b="1" spc="15" dirty="0">
                <a:latin typeface="Lato"/>
                <a:cs typeface="Lato"/>
              </a:rPr>
              <a:t> </a:t>
            </a:r>
            <a:r>
              <a:rPr sz="1400" b="1" spc="-10" dirty="0">
                <a:latin typeface="Lato"/>
                <a:cs typeface="Lato"/>
              </a:rPr>
              <a:t>COPPER</a:t>
            </a:r>
            <a:endParaRPr sz="1400">
              <a:latin typeface="Lato"/>
              <a:cs typeface="Lato"/>
            </a:endParaRPr>
          </a:p>
        </p:txBody>
      </p:sp>
      <p:sp>
        <p:nvSpPr>
          <p:cNvPr id="10" name="object 10">
            <a:extLst>
              <a:ext uri="{FF2B5EF4-FFF2-40B4-BE49-F238E27FC236}">
                <a16:creationId xmlns:a16="http://schemas.microsoft.com/office/drawing/2014/main" id="{EBB7CEA3-C0BF-2C11-12DB-C4AF3DF9FDB8}"/>
              </a:ext>
            </a:extLst>
          </p:cNvPr>
          <p:cNvSpPr txBox="1"/>
          <p:nvPr/>
        </p:nvSpPr>
        <p:spPr>
          <a:xfrm>
            <a:off x="3690877" y="4516253"/>
            <a:ext cx="2009775" cy="1092200"/>
          </a:xfrm>
          <a:prstGeom prst="rect">
            <a:avLst/>
          </a:prstGeom>
        </p:spPr>
        <p:txBody>
          <a:bodyPr vert="horz" wrap="square" lIns="0" tIns="12700" rIns="0" bIns="0" rtlCol="0">
            <a:spAutoFit/>
          </a:bodyPr>
          <a:lstStyle/>
          <a:p>
            <a:pPr marL="241300" marR="5080" indent="-229235">
              <a:lnSpc>
                <a:spcPct val="100000"/>
              </a:lnSpc>
              <a:spcBef>
                <a:spcPts val="100"/>
              </a:spcBef>
              <a:buChar char="•"/>
              <a:tabLst>
                <a:tab pos="241300" algn="l"/>
                <a:tab pos="242570" algn="l"/>
              </a:tabLst>
            </a:pPr>
            <a:r>
              <a:rPr sz="1400" dirty="0">
                <a:latin typeface="Lato"/>
                <a:cs typeface="Lato"/>
              </a:rPr>
              <a:t>	Collapsing</a:t>
            </a:r>
            <a:r>
              <a:rPr sz="1400" spc="-30" dirty="0">
                <a:latin typeface="Lato"/>
                <a:cs typeface="Lato"/>
              </a:rPr>
              <a:t> </a:t>
            </a:r>
            <a:r>
              <a:rPr sz="1400" dirty="0">
                <a:latin typeface="Lato"/>
                <a:cs typeface="Lato"/>
              </a:rPr>
              <a:t>of</a:t>
            </a:r>
            <a:r>
              <a:rPr sz="1400" spc="-30" dirty="0">
                <a:latin typeface="Lato"/>
                <a:cs typeface="Lato"/>
              </a:rPr>
              <a:t> </a:t>
            </a:r>
            <a:r>
              <a:rPr sz="1400" dirty="0">
                <a:latin typeface="Lato"/>
                <a:cs typeface="Lato"/>
              </a:rPr>
              <a:t>the</a:t>
            </a:r>
            <a:r>
              <a:rPr sz="1400" spc="-25" dirty="0">
                <a:latin typeface="Lato"/>
                <a:cs typeface="Lato"/>
              </a:rPr>
              <a:t> </a:t>
            </a:r>
            <a:r>
              <a:rPr sz="1400" spc="-10" dirty="0">
                <a:latin typeface="Lato"/>
                <a:cs typeface="Lato"/>
              </a:rPr>
              <a:t>three </a:t>
            </a:r>
            <a:r>
              <a:rPr sz="1400" dirty="0">
                <a:latin typeface="Lato"/>
                <a:cs typeface="Lato"/>
              </a:rPr>
              <a:t>income </a:t>
            </a:r>
            <a:r>
              <a:rPr sz="1400" spc="-10" dirty="0">
                <a:latin typeface="Lato"/>
                <a:cs typeface="Lato"/>
              </a:rPr>
              <a:t>bands.</a:t>
            </a:r>
            <a:endParaRPr sz="1400">
              <a:latin typeface="Lato"/>
              <a:cs typeface="Lato"/>
            </a:endParaRPr>
          </a:p>
          <a:p>
            <a:pPr marL="241300" marR="186690" indent="-229235">
              <a:lnSpc>
                <a:spcPct val="100000"/>
              </a:lnSpc>
              <a:buChar char="•"/>
              <a:tabLst>
                <a:tab pos="241300" algn="l"/>
                <a:tab pos="242570" algn="l"/>
              </a:tabLst>
            </a:pPr>
            <a:r>
              <a:rPr sz="1400" dirty="0">
                <a:latin typeface="Lato"/>
                <a:cs typeface="Lato"/>
              </a:rPr>
              <a:t>	Addresses</a:t>
            </a:r>
            <a:r>
              <a:rPr sz="1400" spc="-65" dirty="0">
                <a:latin typeface="Lato"/>
                <a:cs typeface="Lato"/>
              </a:rPr>
              <a:t> </a:t>
            </a:r>
            <a:r>
              <a:rPr sz="1400" spc="-20" dirty="0">
                <a:latin typeface="Lato"/>
                <a:cs typeface="Lato"/>
              </a:rPr>
              <a:t>excessive </a:t>
            </a:r>
            <a:r>
              <a:rPr sz="1400" dirty="0">
                <a:latin typeface="Lato"/>
                <a:cs typeface="Lato"/>
              </a:rPr>
              <a:t>cross</a:t>
            </a:r>
            <a:r>
              <a:rPr sz="1400" spc="-35" dirty="0">
                <a:latin typeface="Lato"/>
                <a:cs typeface="Lato"/>
              </a:rPr>
              <a:t> </a:t>
            </a:r>
            <a:r>
              <a:rPr sz="1400" spc="-10" dirty="0">
                <a:latin typeface="Lato"/>
                <a:cs typeface="Lato"/>
              </a:rPr>
              <a:t>subsidisation </a:t>
            </a:r>
            <a:r>
              <a:rPr sz="1400" dirty="0">
                <a:latin typeface="Lato"/>
                <a:cs typeface="Lato"/>
              </a:rPr>
              <a:t>within</a:t>
            </a:r>
            <a:r>
              <a:rPr sz="1400" spc="-35" dirty="0">
                <a:latin typeface="Lato"/>
                <a:cs typeface="Lato"/>
              </a:rPr>
              <a:t> </a:t>
            </a:r>
            <a:r>
              <a:rPr sz="1400" dirty="0">
                <a:latin typeface="Lato"/>
                <a:cs typeface="Lato"/>
              </a:rPr>
              <a:t>this</a:t>
            </a:r>
            <a:r>
              <a:rPr sz="1400" spc="-30" dirty="0">
                <a:latin typeface="Lato"/>
                <a:cs typeface="Lato"/>
              </a:rPr>
              <a:t> </a:t>
            </a:r>
            <a:r>
              <a:rPr sz="1400" spc="-10" dirty="0">
                <a:latin typeface="Lato"/>
                <a:cs typeface="Lato"/>
              </a:rPr>
              <a:t>option</a:t>
            </a:r>
            <a:endParaRPr sz="1400">
              <a:latin typeface="Lato"/>
              <a:cs typeface="Lato"/>
            </a:endParaRPr>
          </a:p>
        </p:txBody>
      </p:sp>
      <p:sp>
        <p:nvSpPr>
          <p:cNvPr id="11" name="object 11">
            <a:extLst>
              <a:ext uri="{FF2B5EF4-FFF2-40B4-BE49-F238E27FC236}">
                <a16:creationId xmlns:a16="http://schemas.microsoft.com/office/drawing/2014/main" id="{D2286D04-6827-12B8-AE08-9D18D86C7823}"/>
              </a:ext>
            </a:extLst>
          </p:cNvPr>
          <p:cNvSpPr txBox="1"/>
          <p:nvPr/>
        </p:nvSpPr>
        <p:spPr>
          <a:xfrm>
            <a:off x="6746548" y="3865683"/>
            <a:ext cx="1614170" cy="452120"/>
          </a:xfrm>
          <a:prstGeom prst="rect">
            <a:avLst/>
          </a:prstGeom>
        </p:spPr>
        <p:txBody>
          <a:bodyPr vert="horz" wrap="square" lIns="0" tIns="12700" rIns="0" bIns="0" rtlCol="0">
            <a:spAutoFit/>
          </a:bodyPr>
          <a:lstStyle/>
          <a:p>
            <a:pPr marL="12700" marR="5080" indent="367665">
              <a:lnSpc>
                <a:spcPct val="100000"/>
              </a:lnSpc>
              <a:spcBef>
                <a:spcPts val="100"/>
              </a:spcBef>
            </a:pPr>
            <a:r>
              <a:rPr sz="1400" b="1" spc="-10" dirty="0">
                <a:latin typeface="Lato"/>
                <a:cs typeface="Lato"/>
              </a:rPr>
              <a:t>PRODUCT </a:t>
            </a:r>
            <a:r>
              <a:rPr sz="1400" b="1" spc="-25" dirty="0">
                <a:latin typeface="Lato"/>
                <a:cs typeface="Lato"/>
              </a:rPr>
              <a:t>RATIONALISATION</a:t>
            </a:r>
            <a:endParaRPr sz="1400">
              <a:latin typeface="Lato"/>
              <a:cs typeface="Lato"/>
            </a:endParaRPr>
          </a:p>
        </p:txBody>
      </p:sp>
      <p:sp>
        <p:nvSpPr>
          <p:cNvPr id="12" name="object 12">
            <a:extLst>
              <a:ext uri="{FF2B5EF4-FFF2-40B4-BE49-F238E27FC236}">
                <a16:creationId xmlns:a16="http://schemas.microsoft.com/office/drawing/2014/main" id="{256107B1-C3B6-30FF-DB6B-7A56B869232C}"/>
              </a:ext>
            </a:extLst>
          </p:cNvPr>
          <p:cNvSpPr txBox="1"/>
          <p:nvPr/>
        </p:nvSpPr>
        <p:spPr>
          <a:xfrm>
            <a:off x="6460823" y="4516253"/>
            <a:ext cx="2010410" cy="1092200"/>
          </a:xfrm>
          <a:prstGeom prst="rect">
            <a:avLst/>
          </a:prstGeom>
        </p:spPr>
        <p:txBody>
          <a:bodyPr vert="horz" wrap="square" lIns="0" tIns="12700" rIns="0" bIns="0" rtlCol="0">
            <a:spAutoFit/>
          </a:bodyPr>
          <a:lstStyle/>
          <a:p>
            <a:pPr marL="241300" marR="5080" indent="-229235">
              <a:lnSpc>
                <a:spcPct val="100000"/>
              </a:lnSpc>
              <a:spcBef>
                <a:spcPts val="100"/>
              </a:spcBef>
              <a:buChar char="•"/>
              <a:tabLst>
                <a:tab pos="241300" algn="l"/>
                <a:tab pos="242570" algn="l"/>
              </a:tabLst>
            </a:pPr>
            <a:r>
              <a:rPr sz="1400" dirty="0">
                <a:latin typeface="Lato"/>
                <a:cs typeface="Lato"/>
              </a:rPr>
              <a:t>	Further</a:t>
            </a:r>
            <a:r>
              <a:rPr sz="1400" spc="-55" dirty="0">
                <a:latin typeface="Lato"/>
                <a:cs typeface="Lato"/>
              </a:rPr>
              <a:t> </a:t>
            </a:r>
            <a:r>
              <a:rPr sz="1400" spc="-10" dirty="0">
                <a:latin typeface="Lato"/>
                <a:cs typeface="Lato"/>
              </a:rPr>
              <a:t>rationalisation </a:t>
            </a:r>
            <a:r>
              <a:rPr sz="1400" dirty="0">
                <a:latin typeface="Lato"/>
                <a:cs typeface="Lato"/>
              </a:rPr>
              <a:t>of</a:t>
            </a:r>
            <a:r>
              <a:rPr sz="1400" spc="-10" dirty="0">
                <a:latin typeface="Lato"/>
                <a:cs typeface="Lato"/>
              </a:rPr>
              <a:t> </a:t>
            </a:r>
            <a:r>
              <a:rPr sz="1400" dirty="0">
                <a:latin typeface="Lato"/>
                <a:cs typeface="Lato"/>
              </a:rPr>
              <a:t>our</a:t>
            </a:r>
            <a:r>
              <a:rPr sz="1400" spc="-5" dirty="0">
                <a:latin typeface="Lato"/>
                <a:cs typeface="Lato"/>
              </a:rPr>
              <a:t> </a:t>
            </a:r>
            <a:r>
              <a:rPr sz="1400" spc="-10" dirty="0">
                <a:latin typeface="Lato"/>
                <a:cs typeface="Lato"/>
              </a:rPr>
              <a:t>benefit</a:t>
            </a:r>
            <a:r>
              <a:rPr sz="1400" spc="-5" dirty="0">
                <a:latin typeface="Lato"/>
                <a:cs typeface="Lato"/>
              </a:rPr>
              <a:t> </a:t>
            </a:r>
            <a:r>
              <a:rPr sz="1400" spc="-10" dirty="0">
                <a:latin typeface="Lato"/>
                <a:cs typeface="Lato"/>
              </a:rPr>
              <a:t>options </a:t>
            </a:r>
            <a:r>
              <a:rPr sz="1400" dirty="0">
                <a:latin typeface="Lato"/>
                <a:cs typeface="Lato"/>
              </a:rPr>
              <a:t>to</a:t>
            </a:r>
            <a:r>
              <a:rPr sz="1400" spc="-20" dirty="0">
                <a:latin typeface="Lato"/>
                <a:cs typeface="Lato"/>
              </a:rPr>
              <a:t> </a:t>
            </a:r>
            <a:r>
              <a:rPr sz="1400" dirty="0">
                <a:latin typeface="Lato"/>
                <a:cs typeface="Lato"/>
              </a:rPr>
              <a:t>align</a:t>
            </a:r>
            <a:r>
              <a:rPr sz="1400" spc="-20" dirty="0">
                <a:latin typeface="Lato"/>
                <a:cs typeface="Lato"/>
              </a:rPr>
              <a:t> </a:t>
            </a:r>
            <a:r>
              <a:rPr sz="1400" dirty="0">
                <a:latin typeface="Lato"/>
                <a:cs typeface="Lato"/>
              </a:rPr>
              <a:t>with</a:t>
            </a:r>
            <a:r>
              <a:rPr sz="1400" spc="-20" dirty="0">
                <a:latin typeface="Lato"/>
                <a:cs typeface="Lato"/>
              </a:rPr>
              <a:t> </a:t>
            </a:r>
            <a:r>
              <a:rPr sz="1400" spc="-10" dirty="0">
                <a:latin typeface="Lato"/>
                <a:cs typeface="Lato"/>
              </a:rPr>
              <a:t>market </a:t>
            </a:r>
            <a:r>
              <a:rPr sz="1400" dirty="0">
                <a:latin typeface="Lato"/>
                <a:cs typeface="Lato"/>
              </a:rPr>
              <a:t>norms</a:t>
            </a:r>
            <a:r>
              <a:rPr sz="1400" spc="-15" dirty="0">
                <a:latin typeface="Lato"/>
                <a:cs typeface="Lato"/>
              </a:rPr>
              <a:t> </a:t>
            </a:r>
            <a:r>
              <a:rPr sz="1400" dirty="0">
                <a:latin typeface="Lato"/>
                <a:cs typeface="Lato"/>
              </a:rPr>
              <a:t>and</a:t>
            </a:r>
            <a:r>
              <a:rPr sz="1400" spc="-10" dirty="0">
                <a:latin typeface="Lato"/>
                <a:cs typeface="Lato"/>
              </a:rPr>
              <a:t> eliminate inefficiencies.</a:t>
            </a:r>
            <a:endParaRPr sz="1400">
              <a:latin typeface="Lato"/>
              <a:cs typeface="Lato"/>
            </a:endParaRPr>
          </a:p>
        </p:txBody>
      </p:sp>
      <p:sp>
        <p:nvSpPr>
          <p:cNvPr id="13" name="object 13">
            <a:extLst>
              <a:ext uri="{FF2B5EF4-FFF2-40B4-BE49-F238E27FC236}">
                <a16:creationId xmlns:a16="http://schemas.microsoft.com/office/drawing/2014/main" id="{26A44161-1A21-6F39-AD4A-D11B4C78C828}"/>
              </a:ext>
            </a:extLst>
          </p:cNvPr>
          <p:cNvSpPr txBox="1"/>
          <p:nvPr/>
        </p:nvSpPr>
        <p:spPr>
          <a:xfrm>
            <a:off x="9834934" y="3865683"/>
            <a:ext cx="977265" cy="238760"/>
          </a:xfrm>
          <a:prstGeom prst="rect">
            <a:avLst/>
          </a:prstGeom>
        </p:spPr>
        <p:txBody>
          <a:bodyPr vert="horz" wrap="square" lIns="0" tIns="12700" rIns="0" bIns="0" rtlCol="0">
            <a:spAutoFit/>
          </a:bodyPr>
          <a:lstStyle/>
          <a:p>
            <a:pPr marL="12700">
              <a:lnSpc>
                <a:spcPct val="100000"/>
              </a:lnSpc>
              <a:spcBef>
                <a:spcPts val="100"/>
              </a:spcBef>
            </a:pPr>
            <a:r>
              <a:rPr sz="1400" b="1" dirty="0">
                <a:latin typeface="Lato"/>
                <a:cs typeface="Lato"/>
              </a:rPr>
              <a:t>MSA</a:t>
            </a:r>
            <a:r>
              <a:rPr sz="1400" b="1" spc="-35" dirty="0">
                <a:latin typeface="Lato"/>
                <a:cs typeface="Lato"/>
              </a:rPr>
              <a:t> </a:t>
            </a:r>
            <a:r>
              <a:rPr sz="1400" b="1" spc="-10" dirty="0">
                <a:latin typeface="Lato"/>
                <a:cs typeface="Lato"/>
              </a:rPr>
              <a:t>RULES</a:t>
            </a:r>
            <a:endParaRPr sz="1400">
              <a:latin typeface="Lato"/>
              <a:cs typeface="Lato"/>
            </a:endParaRPr>
          </a:p>
        </p:txBody>
      </p:sp>
      <p:sp>
        <p:nvSpPr>
          <p:cNvPr id="14" name="object 14">
            <a:extLst>
              <a:ext uri="{FF2B5EF4-FFF2-40B4-BE49-F238E27FC236}">
                <a16:creationId xmlns:a16="http://schemas.microsoft.com/office/drawing/2014/main" id="{D2EF1692-49C3-7A71-1D4C-B8AF43E90E9E}"/>
              </a:ext>
            </a:extLst>
          </p:cNvPr>
          <p:cNvSpPr txBox="1"/>
          <p:nvPr/>
        </p:nvSpPr>
        <p:spPr>
          <a:xfrm>
            <a:off x="9230769" y="4516253"/>
            <a:ext cx="2068830" cy="878840"/>
          </a:xfrm>
          <a:prstGeom prst="rect">
            <a:avLst/>
          </a:prstGeom>
        </p:spPr>
        <p:txBody>
          <a:bodyPr vert="horz" wrap="square" lIns="0" tIns="12700" rIns="0" bIns="0" rtlCol="0">
            <a:spAutoFit/>
          </a:bodyPr>
          <a:lstStyle/>
          <a:p>
            <a:pPr marL="241300" marR="5080" indent="-229235">
              <a:lnSpc>
                <a:spcPct val="100000"/>
              </a:lnSpc>
              <a:spcBef>
                <a:spcPts val="100"/>
              </a:spcBef>
              <a:buChar char="•"/>
              <a:tabLst>
                <a:tab pos="241300" algn="l"/>
                <a:tab pos="242570" algn="l"/>
              </a:tabLst>
            </a:pPr>
            <a:r>
              <a:rPr sz="1400" dirty="0">
                <a:latin typeface="Lato"/>
                <a:cs typeface="Lato"/>
              </a:rPr>
              <a:t>	Titanium</a:t>
            </a:r>
            <a:r>
              <a:rPr sz="1400" spc="-40" dirty="0">
                <a:latin typeface="Lato"/>
                <a:cs typeface="Lato"/>
              </a:rPr>
              <a:t> </a:t>
            </a:r>
            <a:r>
              <a:rPr sz="1400" dirty="0">
                <a:latin typeface="Lato"/>
                <a:cs typeface="Lato"/>
              </a:rPr>
              <a:t>and</a:t>
            </a:r>
            <a:r>
              <a:rPr sz="1400" spc="-40" dirty="0">
                <a:latin typeface="Lato"/>
                <a:cs typeface="Lato"/>
              </a:rPr>
              <a:t> </a:t>
            </a:r>
            <a:r>
              <a:rPr sz="1400" spc="-10" dirty="0">
                <a:latin typeface="Lato"/>
                <a:cs typeface="Lato"/>
              </a:rPr>
              <a:t>Value </a:t>
            </a:r>
            <a:r>
              <a:rPr sz="1400" dirty="0">
                <a:latin typeface="Lato"/>
                <a:cs typeface="Lato"/>
              </a:rPr>
              <a:t>Platinum:</a:t>
            </a:r>
            <a:r>
              <a:rPr sz="1400" spc="245" dirty="0">
                <a:latin typeface="Lato"/>
                <a:cs typeface="Lato"/>
              </a:rPr>
              <a:t> </a:t>
            </a:r>
            <a:r>
              <a:rPr sz="1400" dirty="0">
                <a:latin typeface="Lato"/>
                <a:cs typeface="Lato"/>
              </a:rPr>
              <a:t>Optical</a:t>
            </a:r>
            <a:r>
              <a:rPr sz="1400" spc="-15" dirty="0">
                <a:latin typeface="Lato"/>
                <a:cs typeface="Lato"/>
              </a:rPr>
              <a:t> </a:t>
            </a:r>
            <a:r>
              <a:rPr sz="1400" spc="-25" dirty="0">
                <a:latin typeface="Lato"/>
                <a:cs typeface="Lato"/>
              </a:rPr>
              <a:t>and </a:t>
            </a:r>
            <a:r>
              <a:rPr sz="1400" spc="-10" dirty="0">
                <a:latin typeface="Lato"/>
                <a:cs typeface="Lato"/>
              </a:rPr>
              <a:t>Conservative</a:t>
            </a:r>
            <a:r>
              <a:rPr sz="1400" spc="15" dirty="0">
                <a:latin typeface="Lato"/>
                <a:cs typeface="Lato"/>
              </a:rPr>
              <a:t> </a:t>
            </a:r>
            <a:r>
              <a:rPr sz="1400" spc="-10" dirty="0">
                <a:latin typeface="Lato"/>
                <a:cs typeface="Lato"/>
              </a:rPr>
              <a:t>Dentistry payable</a:t>
            </a:r>
            <a:r>
              <a:rPr sz="1400" spc="-5" dirty="0">
                <a:latin typeface="Lato"/>
                <a:cs typeface="Lato"/>
              </a:rPr>
              <a:t> </a:t>
            </a:r>
            <a:r>
              <a:rPr sz="1400" dirty="0">
                <a:latin typeface="Lato"/>
                <a:cs typeface="Lato"/>
              </a:rPr>
              <a:t>from </a:t>
            </a:r>
            <a:r>
              <a:rPr sz="1400" spc="-20" dirty="0">
                <a:latin typeface="Lato"/>
                <a:cs typeface="Lato"/>
              </a:rPr>
              <a:t>MSA.</a:t>
            </a:r>
            <a:endParaRPr sz="1400">
              <a:latin typeface="Lato"/>
              <a:cs typeface="Lato"/>
            </a:endParaRPr>
          </a:p>
        </p:txBody>
      </p:sp>
      <p:grpSp>
        <p:nvGrpSpPr>
          <p:cNvPr id="15" name="object 16">
            <a:extLst>
              <a:ext uri="{FF2B5EF4-FFF2-40B4-BE49-F238E27FC236}">
                <a16:creationId xmlns:a16="http://schemas.microsoft.com/office/drawing/2014/main" id="{F5B36404-F2F5-1FDC-5C6B-E10134BA852E}"/>
              </a:ext>
            </a:extLst>
          </p:cNvPr>
          <p:cNvGrpSpPr/>
          <p:nvPr/>
        </p:nvGrpSpPr>
        <p:grpSpPr>
          <a:xfrm>
            <a:off x="1402947" y="2445786"/>
            <a:ext cx="1263650" cy="1263650"/>
            <a:chOff x="1402947" y="2445786"/>
            <a:chExt cx="1263650" cy="1263650"/>
          </a:xfrm>
        </p:grpSpPr>
        <p:sp>
          <p:nvSpPr>
            <p:cNvPr id="16" name="object 17">
              <a:extLst>
                <a:ext uri="{FF2B5EF4-FFF2-40B4-BE49-F238E27FC236}">
                  <a16:creationId xmlns:a16="http://schemas.microsoft.com/office/drawing/2014/main" id="{AFB6EE9B-7731-4FC9-F2AB-0BB6DA622C24}"/>
                </a:ext>
              </a:extLst>
            </p:cNvPr>
            <p:cNvSpPr/>
            <p:nvPr/>
          </p:nvSpPr>
          <p:spPr>
            <a:xfrm>
              <a:off x="1402947" y="2445786"/>
              <a:ext cx="1263650" cy="1263650"/>
            </a:xfrm>
            <a:custGeom>
              <a:avLst/>
              <a:gdLst/>
              <a:ahLst/>
              <a:cxnLst/>
              <a:rect l="l" t="t" r="r" b="b"/>
              <a:pathLst>
                <a:path w="1263650" h="1263650">
                  <a:moveTo>
                    <a:pt x="631799" y="0"/>
                  </a:moveTo>
                  <a:lnTo>
                    <a:pt x="584647" y="1732"/>
                  </a:lnTo>
                  <a:lnTo>
                    <a:pt x="538437" y="6850"/>
                  </a:lnTo>
                  <a:lnTo>
                    <a:pt x="493289" y="15230"/>
                  </a:lnTo>
                  <a:lnTo>
                    <a:pt x="449327" y="26749"/>
                  </a:lnTo>
                  <a:lnTo>
                    <a:pt x="406673" y="41287"/>
                  </a:lnTo>
                  <a:lnTo>
                    <a:pt x="365449" y="58721"/>
                  </a:lnTo>
                  <a:lnTo>
                    <a:pt x="325776" y="78928"/>
                  </a:lnTo>
                  <a:lnTo>
                    <a:pt x="287778" y="101787"/>
                  </a:lnTo>
                  <a:lnTo>
                    <a:pt x="251576" y="127174"/>
                  </a:lnTo>
                  <a:lnTo>
                    <a:pt x="217292" y="154970"/>
                  </a:lnTo>
                  <a:lnTo>
                    <a:pt x="185050" y="185050"/>
                  </a:lnTo>
                  <a:lnTo>
                    <a:pt x="154970" y="217292"/>
                  </a:lnTo>
                  <a:lnTo>
                    <a:pt x="127174" y="251576"/>
                  </a:lnTo>
                  <a:lnTo>
                    <a:pt x="101787" y="287778"/>
                  </a:lnTo>
                  <a:lnTo>
                    <a:pt x="78928" y="325776"/>
                  </a:lnTo>
                  <a:lnTo>
                    <a:pt x="58721" y="365449"/>
                  </a:lnTo>
                  <a:lnTo>
                    <a:pt x="41287" y="406673"/>
                  </a:lnTo>
                  <a:lnTo>
                    <a:pt x="26749" y="449327"/>
                  </a:lnTo>
                  <a:lnTo>
                    <a:pt x="15230" y="493289"/>
                  </a:lnTo>
                  <a:lnTo>
                    <a:pt x="6850" y="538437"/>
                  </a:lnTo>
                  <a:lnTo>
                    <a:pt x="1732" y="584647"/>
                  </a:lnTo>
                  <a:lnTo>
                    <a:pt x="0" y="631799"/>
                  </a:lnTo>
                  <a:lnTo>
                    <a:pt x="1732" y="678951"/>
                  </a:lnTo>
                  <a:lnTo>
                    <a:pt x="6850" y="725162"/>
                  </a:lnTo>
                  <a:lnTo>
                    <a:pt x="15230" y="770309"/>
                  </a:lnTo>
                  <a:lnTo>
                    <a:pt x="26749" y="814271"/>
                  </a:lnTo>
                  <a:lnTo>
                    <a:pt x="41287" y="856925"/>
                  </a:lnTo>
                  <a:lnTo>
                    <a:pt x="58721" y="898150"/>
                  </a:lnTo>
                  <a:lnTo>
                    <a:pt x="78928" y="937822"/>
                  </a:lnTo>
                  <a:lnTo>
                    <a:pt x="101787" y="975820"/>
                  </a:lnTo>
                  <a:lnTo>
                    <a:pt x="127174" y="1012022"/>
                  </a:lnTo>
                  <a:lnTo>
                    <a:pt x="154970" y="1046306"/>
                  </a:lnTo>
                  <a:lnTo>
                    <a:pt x="185050" y="1078549"/>
                  </a:lnTo>
                  <a:lnTo>
                    <a:pt x="217292" y="1108629"/>
                  </a:lnTo>
                  <a:lnTo>
                    <a:pt x="251576" y="1136424"/>
                  </a:lnTo>
                  <a:lnTo>
                    <a:pt x="287778" y="1161812"/>
                  </a:lnTo>
                  <a:lnTo>
                    <a:pt x="325776" y="1184670"/>
                  </a:lnTo>
                  <a:lnTo>
                    <a:pt x="365449" y="1204878"/>
                  </a:lnTo>
                  <a:lnTo>
                    <a:pt x="406673" y="1222311"/>
                  </a:lnTo>
                  <a:lnTo>
                    <a:pt x="449327" y="1236849"/>
                  </a:lnTo>
                  <a:lnTo>
                    <a:pt x="493289" y="1248369"/>
                  </a:lnTo>
                  <a:lnTo>
                    <a:pt x="538437" y="1256748"/>
                  </a:lnTo>
                  <a:lnTo>
                    <a:pt x="584647" y="1261866"/>
                  </a:lnTo>
                  <a:lnTo>
                    <a:pt x="631799" y="1263599"/>
                  </a:lnTo>
                  <a:lnTo>
                    <a:pt x="678951" y="1261866"/>
                  </a:lnTo>
                  <a:lnTo>
                    <a:pt x="725162" y="1256748"/>
                  </a:lnTo>
                  <a:lnTo>
                    <a:pt x="770309" y="1248369"/>
                  </a:lnTo>
                  <a:lnTo>
                    <a:pt x="814271" y="1236849"/>
                  </a:lnTo>
                  <a:lnTo>
                    <a:pt x="856925" y="1222311"/>
                  </a:lnTo>
                  <a:lnTo>
                    <a:pt x="898150" y="1204878"/>
                  </a:lnTo>
                  <a:lnTo>
                    <a:pt x="937822" y="1184670"/>
                  </a:lnTo>
                  <a:lnTo>
                    <a:pt x="975820" y="1161812"/>
                  </a:lnTo>
                  <a:lnTo>
                    <a:pt x="1012022" y="1136424"/>
                  </a:lnTo>
                  <a:lnTo>
                    <a:pt x="1046306" y="1108629"/>
                  </a:lnTo>
                  <a:lnTo>
                    <a:pt x="1078549" y="1078549"/>
                  </a:lnTo>
                  <a:lnTo>
                    <a:pt x="1108629" y="1046306"/>
                  </a:lnTo>
                  <a:lnTo>
                    <a:pt x="1136424" y="1012022"/>
                  </a:lnTo>
                  <a:lnTo>
                    <a:pt x="1161812" y="975820"/>
                  </a:lnTo>
                  <a:lnTo>
                    <a:pt x="1184670" y="937822"/>
                  </a:lnTo>
                  <a:lnTo>
                    <a:pt x="1204878" y="898150"/>
                  </a:lnTo>
                  <a:lnTo>
                    <a:pt x="1222311" y="856925"/>
                  </a:lnTo>
                  <a:lnTo>
                    <a:pt x="1236849" y="814271"/>
                  </a:lnTo>
                  <a:lnTo>
                    <a:pt x="1248369" y="770309"/>
                  </a:lnTo>
                  <a:lnTo>
                    <a:pt x="1256748" y="725162"/>
                  </a:lnTo>
                  <a:lnTo>
                    <a:pt x="1261866" y="678951"/>
                  </a:lnTo>
                  <a:lnTo>
                    <a:pt x="1263599" y="631799"/>
                  </a:lnTo>
                  <a:lnTo>
                    <a:pt x="1261866" y="584647"/>
                  </a:lnTo>
                  <a:lnTo>
                    <a:pt x="1256748" y="538437"/>
                  </a:lnTo>
                  <a:lnTo>
                    <a:pt x="1248369" y="493289"/>
                  </a:lnTo>
                  <a:lnTo>
                    <a:pt x="1236849" y="449327"/>
                  </a:lnTo>
                  <a:lnTo>
                    <a:pt x="1222311" y="406673"/>
                  </a:lnTo>
                  <a:lnTo>
                    <a:pt x="1204878" y="365449"/>
                  </a:lnTo>
                  <a:lnTo>
                    <a:pt x="1184670" y="325776"/>
                  </a:lnTo>
                  <a:lnTo>
                    <a:pt x="1161812" y="287778"/>
                  </a:lnTo>
                  <a:lnTo>
                    <a:pt x="1136424" y="251576"/>
                  </a:lnTo>
                  <a:lnTo>
                    <a:pt x="1108629" y="217292"/>
                  </a:lnTo>
                  <a:lnTo>
                    <a:pt x="1078549" y="185050"/>
                  </a:lnTo>
                  <a:lnTo>
                    <a:pt x="1046306" y="154970"/>
                  </a:lnTo>
                  <a:lnTo>
                    <a:pt x="1012022" y="127174"/>
                  </a:lnTo>
                  <a:lnTo>
                    <a:pt x="975820" y="101787"/>
                  </a:lnTo>
                  <a:lnTo>
                    <a:pt x="937822" y="78928"/>
                  </a:lnTo>
                  <a:lnTo>
                    <a:pt x="898150" y="58721"/>
                  </a:lnTo>
                  <a:lnTo>
                    <a:pt x="856925" y="41287"/>
                  </a:lnTo>
                  <a:lnTo>
                    <a:pt x="814271" y="26749"/>
                  </a:lnTo>
                  <a:lnTo>
                    <a:pt x="770309" y="15230"/>
                  </a:lnTo>
                  <a:lnTo>
                    <a:pt x="725162" y="6850"/>
                  </a:lnTo>
                  <a:lnTo>
                    <a:pt x="678951" y="1732"/>
                  </a:lnTo>
                  <a:lnTo>
                    <a:pt x="631799" y="0"/>
                  </a:lnTo>
                  <a:close/>
                </a:path>
              </a:pathLst>
            </a:custGeom>
            <a:solidFill>
              <a:srgbClr val="7EBE42"/>
            </a:solidFill>
          </p:spPr>
          <p:txBody>
            <a:bodyPr wrap="square" lIns="0" tIns="0" rIns="0" bIns="0" rtlCol="0"/>
            <a:lstStyle/>
            <a:p>
              <a:endParaRPr/>
            </a:p>
          </p:txBody>
        </p:sp>
        <p:sp>
          <p:nvSpPr>
            <p:cNvPr id="17" name="object 18">
              <a:extLst>
                <a:ext uri="{FF2B5EF4-FFF2-40B4-BE49-F238E27FC236}">
                  <a16:creationId xmlns:a16="http://schemas.microsoft.com/office/drawing/2014/main" id="{614FE3E7-D1B6-D189-D5C0-C15C493BD438}"/>
                </a:ext>
              </a:extLst>
            </p:cNvPr>
            <p:cNvSpPr/>
            <p:nvPr/>
          </p:nvSpPr>
          <p:spPr>
            <a:xfrm>
              <a:off x="1626114" y="2731331"/>
              <a:ext cx="817244" cy="693420"/>
            </a:xfrm>
            <a:custGeom>
              <a:avLst/>
              <a:gdLst/>
              <a:ahLst/>
              <a:cxnLst/>
              <a:rect l="l" t="t" r="r" b="b"/>
              <a:pathLst>
                <a:path w="817244" h="693420">
                  <a:moveTo>
                    <a:pt x="290482" y="494030"/>
                  </a:moveTo>
                  <a:lnTo>
                    <a:pt x="270103" y="494030"/>
                  </a:lnTo>
                  <a:lnTo>
                    <a:pt x="281964" y="688340"/>
                  </a:lnTo>
                  <a:lnTo>
                    <a:pt x="282041" y="689610"/>
                  </a:lnTo>
                  <a:lnTo>
                    <a:pt x="286512" y="693420"/>
                  </a:lnTo>
                  <a:lnTo>
                    <a:pt x="298094" y="693420"/>
                  </a:lnTo>
                  <a:lnTo>
                    <a:pt x="302348" y="688340"/>
                  </a:lnTo>
                  <a:lnTo>
                    <a:pt x="290482" y="494030"/>
                  </a:lnTo>
                  <a:close/>
                </a:path>
                <a:path w="817244" h="693420">
                  <a:moveTo>
                    <a:pt x="535698" y="421640"/>
                  </a:moveTo>
                  <a:lnTo>
                    <a:pt x="530885" y="426720"/>
                  </a:lnTo>
                  <a:lnTo>
                    <a:pt x="514908" y="688340"/>
                  </a:lnTo>
                  <a:lnTo>
                    <a:pt x="519163" y="693420"/>
                  </a:lnTo>
                  <a:lnTo>
                    <a:pt x="530733" y="693420"/>
                  </a:lnTo>
                  <a:lnTo>
                    <a:pt x="535216" y="689610"/>
                  </a:lnTo>
                  <a:lnTo>
                    <a:pt x="535559" y="684530"/>
                  </a:lnTo>
                  <a:lnTo>
                    <a:pt x="547154" y="494030"/>
                  </a:lnTo>
                  <a:lnTo>
                    <a:pt x="571636" y="494030"/>
                  </a:lnTo>
                  <a:lnTo>
                    <a:pt x="549224" y="459740"/>
                  </a:lnTo>
                  <a:lnTo>
                    <a:pt x="551192" y="427990"/>
                  </a:lnTo>
                  <a:lnTo>
                    <a:pt x="546925" y="422910"/>
                  </a:lnTo>
                  <a:lnTo>
                    <a:pt x="541324" y="422910"/>
                  </a:lnTo>
                  <a:lnTo>
                    <a:pt x="535698" y="421640"/>
                  </a:lnTo>
                  <a:close/>
                </a:path>
                <a:path w="817244" h="693420">
                  <a:moveTo>
                    <a:pt x="478180" y="264160"/>
                  </a:moveTo>
                  <a:lnTo>
                    <a:pt x="339077" y="264160"/>
                  </a:lnTo>
                  <a:lnTo>
                    <a:pt x="304815" y="267970"/>
                  </a:lnTo>
                  <a:lnTo>
                    <a:pt x="273894" y="279400"/>
                  </a:lnTo>
                  <a:lnTo>
                    <a:pt x="247012" y="299720"/>
                  </a:lnTo>
                  <a:lnTo>
                    <a:pt x="224866" y="325120"/>
                  </a:lnTo>
                  <a:lnTo>
                    <a:pt x="161632" y="421640"/>
                  </a:lnTo>
                  <a:lnTo>
                    <a:pt x="65011" y="421640"/>
                  </a:lnTo>
                  <a:lnTo>
                    <a:pt x="39728" y="427990"/>
                  </a:lnTo>
                  <a:lnTo>
                    <a:pt x="19061" y="441960"/>
                  </a:lnTo>
                  <a:lnTo>
                    <a:pt x="5116" y="462280"/>
                  </a:lnTo>
                  <a:lnTo>
                    <a:pt x="0" y="487680"/>
                  </a:lnTo>
                  <a:lnTo>
                    <a:pt x="5116" y="513080"/>
                  </a:lnTo>
                  <a:lnTo>
                    <a:pt x="19061" y="533400"/>
                  </a:lnTo>
                  <a:lnTo>
                    <a:pt x="39728" y="547370"/>
                  </a:lnTo>
                  <a:lnTo>
                    <a:pt x="65011" y="552450"/>
                  </a:lnTo>
                  <a:lnTo>
                    <a:pt x="206146" y="552450"/>
                  </a:lnTo>
                  <a:lnTo>
                    <a:pt x="218037" y="551180"/>
                  </a:lnTo>
                  <a:lnTo>
                    <a:pt x="228884" y="546100"/>
                  </a:lnTo>
                  <a:lnTo>
                    <a:pt x="238337" y="539750"/>
                  </a:lnTo>
                  <a:lnTo>
                    <a:pt x="244948" y="532130"/>
                  </a:lnTo>
                  <a:lnTo>
                    <a:pt x="65011" y="532130"/>
                  </a:lnTo>
                  <a:lnTo>
                    <a:pt x="47643" y="528320"/>
                  </a:lnTo>
                  <a:lnTo>
                    <a:pt x="33443" y="519430"/>
                  </a:lnTo>
                  <a:lnTo>
                    <a:pt x="23861" y="504190"/>
                  </a:lnTo>
                  <a:lnTo>
                    <a:pt x="20345" y="487680"/>
                  </a:lnTo>
                  <a:lnTo>
                    <a:pt x="23861" y="469900"/>
                  </a:lnTo>
                  <a:lnTo>
                    <a:pt x="33443" y="455930"/>
                  </a:lnTo>
                  <a:lnTo>
                    <a:pt x="47643" y="445770"/>
                  </a:lnTo>
                  <a:lnTo>
                    <a:pt x="65011" y="443230"/>
                  </a:lnTo>
                  <a:lnTo>
                    <a:pt x="170561" y="443230"/>
                  </a:lnTo>
                  <a:lnTo>
                    <a:pt x="173774" y="440690"/>
                  </a:lnTo>
                  <a:lnTo>
                    <a:pt x="175641" y="438150"/>
                  </a:lnTo>
                  <a:lnTo>
                    <a:pt x="241896" y="336550"/>
                  </a:lnTo>
                  <a:lnTo>
                    <a:pt x="260735" y="313690"/>
                  </a:lnTo>
                  <a:lnTo>
                    <a:pt x="283610" y="297180"/>
                  </a:lnTo>
                  <a:lnTo>
                    <a:pt x="309923" y="288290"/>
                  </a:lnTo>
                  <a:lnTo>
                    <a:pt x="339077" y="284480"/>
                  </a:lnTo>
                  <a:lnTo>
                    <a:pt x="550088" y="284480"/>
                  </a:lnTo>
                  <a:lnTo>
                    <a:pt x="543367" y="279400"/>
                  </a:lnTo>
                  <a:lnTo>
                    <a:pt x="512444" y="267970"/>
                  </a:lnTo>
                  <a:lnTo>
                    <a:pt x="478180" y="264160"/>
                  </a:lnTo>
                  <a:close/>
                </a:path>
                <a:path w="817244" h="693420">
                  <a:moveTo>
                    <a:pt x="571636" y="494030"/>
                  </a:moveTo>
                  <a:lnTo>
                    <a:pt x="547154" y="494030"/>
                  </a:lnTo>
                  <a:lnTo>
                    <a:pt x="571207" y="530860"/>
                  </a:lnTo>
                  <a:lnTo>
                    <a:pt x="578921" y="539750"/>
                  </a:lnTo>
                  <a:lnTo>
                    <a:pt x="588378" y="546100"/>
                  </a:lnTo>
                  <a:lnTo>
                    <a:pt x="599225" y="551180"/>
                  </a:lnTo>
                  <a:lnTo>
                    <a:pt x="611111" y="552450"/>
                  </a:lnTo>
                  <a:lnTo>
                    <a:pt x="752259" y="552450"/>
                  </a:lnTo>
                  <a:lnTo>
                    <a:pt x="777532" y="547370"/>
                  </a:lnTo>
                  <a:lnTo>
                    <a:pt x="798191" y="533400"/>
                  </a:lnTo>
                  <a:lnTo>
                    <a:pt x="799063" y="532130"/>
                  </a:lnTo>
                  <a:lnTo>
                    <a:pt x="611111" y="532130"/>
                  </a:lnTo>
                  <a:lnTo>
                    <a:pt x="604197" y="530860"/>
                  </a:lnTo>
                  <a:lnTo>
                    <a:pt x="598027" y="528320"/>
                  </a:lnTo>
                  <a:lnTo>
                    <a:pt x="592680" y="524510"/>
                  </a:lnTo>
                  <a:lnTo>
                    <a:pt x="588238" y="519430"/>
                  </a:lnTo>
                  <a:lnTo>
                    <a:pt x="571636" y="494030"/>
                  </a:lnTo>
                  <a:close/>
                </a:path>
                <a:path w="817244" h="693420">
                  <a:moveTo>
                    <a:pt x="281546" y="421640"/>
                  </a:moveTo>
                  <a:lnTo>
                    <a:pt x="270332" y="422910"/>
                  </a:lnTo>
                  <a:lnTo>
                    <a:pt x="266065" y="427990"/>
                  </a:lnTo>
                  <a:lnTo>
                    <a:pt x="268046" y="459740"/>
                  </a:lnTo>
                  <a:lnTo>
                    <a:pt x="229031" y="519430"/>
                  </a:lnTo>
                  <a:lnTo>
                    <a:pt x="224577" y="524510"/>
                  </a:lnTo>
                  <a:lnTo>
                    <a:pt x="219227" y="528320"/>
                  </a:lnTo>
                  <a:lnTo>
                    <a:pt x="213058" y="530860"/>
                  </a:lnTo>
                  <a:lnTo>
                    <a:pt x="206146" y="532130"/>
                  </a:lnTo>
                  <a:lnTo>
                    <a:pt x="244948" y="532130"/>
                  </a:lnTo>
                  <a:lnTo>
                    <a:pt x="246049" y="530860"/>
                  </a:lnTo>
                  <a:lnTo>
                    <a:pt x="270103" y="494030"/>
                  </a:lnTo>
                  <a:lnTo>
                    <a:pt x="290482" y="494030"/>
                  </a:lnTo>
                  <a:lnTo>
                    <a:pt x="286449" y="427990"/>
                  </a:lnTo>
                  <a:lnTo>
                    <a:pt x="286372" y="426720"/>
                  </a:lnTo>
                  <a:lnTo>
                    <a:pt x="281546" y="421640"/>
                  </a:lnTo>
                  <a:close/>
                </a:path>
                <a:path w="817244" h="693420">
                  <a:moveTo>
                    <a:pt x="550088" y="284480"/>
                  </a:moveTo>
                  <a:lnTo>
                    <a:pt x="478180" y="284480"/>
                  </a:lnTo>
                  <a:lnTo>
                    <a:pt x="507334" y="288290"/>
                  </a:lnTo>
                  <a:lnTo>
                    <a:pt x="533649" y="297180"/>
                  </a:lnTo>
                  <a:lnTo>
                    <a:pt x="556527" y="313690"/>
                  </a:lnTo>
                  <a:lnTo>
                    <a:pt x="575373" y="336550"/>
                  </a:lnTo>
                  <a:lnTo>
                    <a:pt x="641616" y="438150"/>
                  </a:lnTo>
                  <a:lnTo>
                    <a:pt x="643483" y="440690"/>
                  </a:lnTo>
                  <a:lnTo>
                    <a:pt x="646696" y="443230"/>
                  </a:lnTo>
                  <a:lnTo>
                    <a:pt x="752259" y="443230"/>
                  </a:lnTo>
                  <a:lnTo>
                    <a:pt x="769622" y="445770"/>
                  </a:lnTo>
                  <a:lnTo>
                    <a:pt x="783813" y="455930"/>
                  </a:lnTo>
                  <a:lnTo>
                    <a:pt x="793387" y="469900"/>
                  </a:lnTo>
                  <a:lnTo>
                    <a:pt x="796899" y="487680"/>
                  </a:lnTo>
                  <a:lnTo>
                    <a:pt x="793387" y="504190"/>
                  </a:lnTo>
                  <a:lnTo>
                    <a:pt x="783813" y="519430"/>
                  </a:lnTo>
                  <a:lnTo>
                    <a:pt x="769622" y="528320"/>
                  </a:lnTo>
                  <a:lnTo>
                    <a:pt x="752259" y="532130"/>
                  </a:lnTo>
                  <a:lnTo>
                    <a:pt x="799063" y="532130"/>
                  </a:lnTo>
                  <a:lnTo>
                    <a:pt x="812130" y="513080"/>
                  </a:lnTo>
                  <a:lnTo>
                    <a:pt x="817244" y="487680"/>
                  </a:lnTo>
                  <a:lnTo>
                    <a:pt x="812130" y="462280"/>
                  </a:lnTo>
                  <a:lnTo>
                    <a:pt x="798191" y="441960"/>
                  </a:lnTo>
                  <a:lnTo>
                    <a:pt x="777532" y="427990"/>
                  </a:lnTo>
                  <a:lnTo>
                    <a:pt x="752259" y="421640"/>
                  </a:lnTo>
                  <a:lnTo>
                    <a:pt x="655624" y="421640"/>
                  </a:lnTo>
                  <a:lnTo>
                    <a:pt x="592391" y="325120"/>
                  </a:lnTo>
                  <a:lnTo>
                    <a:pt x="570250" y="299720"/>
                  </a:lnTo>
                  <a:lnTo>
                    <a:pt x="550088" y="284480"/>
                  </a:lnTo>
                  <a:close/>
                </a:path>
                <a:path w="817244" h="693420">
                  <a:moveTo>
                    <a:pt x="150355" y="139700"/>
                  </a:moveTo>
                  <a:lnTo>
                    <a:pt x="27787" y="139700"/>
                  </a:lnTo>
                  <a:lnTo>
                    <a:pt x="16984" y="142240"/>
                  </a:lnTo>
                  <a:lnTo>
                    <a:pt x="8150" y="148590"/>
                  </a:lnTo>
                  <a:lnTo>
                    <a:pt x="2187" y="157480"/>
                  </a:lnTo>
                  <a:lnTo>
                    <a:pt x="0" y="167640"/>
                  </a:lnTo>
                  <a:lnTo>
                    <a:pt x="0" y="273050"/>
                  </a:lnTo>
                  <a:lnTo>
                    <a:pt x="2187" y="283210"/>
                  </a:lnTo>
                  <a:lnTo>
                    <a:pt x="8150" y="292100"/>
                  </a:lnTo>
                  <a:lnTo>
                    <a:pt x="16984" y="298450"/>
                  </a:lnTo>
                  <a:lnTo>
                    <a:pt x="27787" y="300990"/>
                  </a:lnTo>
                  <a:lnTo>
                    <a:pt x="150355" y="300990"/>
                  </a:lnTo>
                  <a:lnTo>
                    <a:pt x="161158" y="298450"/>
                  </a:lnTo>
                  <a:lnTo>
                    <a:pt x="169992" y="292100"/>
                  </a:lnTo>
                  <a:lnTo>
                    <a:pt x="175954" y="283210"/>
                  </a:lnTo>
                  <a:lnTo>
                    <a:pt x="176501" y="280670"/>
                  </a:lnTo>
                  <a:lnTo>
                    <a:pt x="23685" y="280670"/>
                  </a:lnTo>
                  <a:lnTo>
                    <a:pt x="20345" y="276860"/>
                  </a:lnTo>
                  <a:lnTo>
                    <a:pt x="20345" y="163830"/>
                  </a:lnTo>
                  <a:lnTo>
                    <a:pt x="23685" y="160020"/>
                  </a:lnTo>
                  <a:lnTo>
                    <a:pt x="176501" y="160020"/>
                  </a:lnTo>
                  <a:lnTo>
                    <a:pt x="175954" y="157480"/>
                  </a:lnTo>
                  <a:lnTo>
                    <a:pt x="169992" y="148590"/>
                  </a:lnTo>
                  <a:lnTo>
                    <a:pt x="161158" y="142240"/>
                  </a:lnTo>
                  <a:lnTo>
                    <a:pt x="150355" y="139700"/>
                  </a:lnTo>
                  <a:close/>
                </a:path>
                <a:path w="817244" h="693420">
                  <a:moveTo>
                    <a:pt x="667153" y="102870"/>
                  </a:moveTo>
                  <a:lnTo>
                    <a:pt x="624687" y="123190"/>
                  </a:lnTo>
                  <a:lnTo>
                    <a:pt x="605650" y="166370"/>
                  </a:lnTo>
                  <a:lnTo>
                    <a:pt x="613310" y="196850"/>
                  </a:lnTo>
                  <a:lnTo>
                    <a:pt x="631861" y="226060"/>
                  </a:lnTo>
                  <a:lnTo>
                    <a:pt x="656629" y="252730"/>
                  </a:lnTo>
                  <a:lnTo>
                    <a:pt x="682942" y="276860"/>
                  </a:lnTo>
                  <a:lnTo>
                    <a:pt x="688791" y="283210"/>
                  </a:lnTo>
                  <a:lnTo>
                    <a:pt x="694355" y="288290"/>
                  </a:lnTo>
                  <a:lnTo>
                    <a:pt x="699521" y="293370"/>
                  </a:lnTo>
                  <a:lnTo>
                    <a:pt x="704176" y="297180"/>
                  </a:lnTo>
                  <a:lnTo>
                    <a:pt x="706081" y="299720"/>
                  </a:lnTo>
                  <a:lnTo>
                    <a:pt x="708698" y="300990"/>
                  </a:lnTo>
                  <a:lnTo>
                    <a:pt x="714209" y="300990"/>
                  </a:lnTo>
                  <a:lnTo>
                    <a:pt x="716838" y="299720"/>
                  </a:lnTo>
                  <a:lnTo>
                    <a:pt x="718756" y="297180"/>
                  </a:lnTo>
                  <a:lnTo>
                    <a:pt x="723564" y="292100"/>
                  </a:lnTo>
                  <a:lnTo>
                    <a:pt x="728975" y="287020"/>
                  </a:lnTo>
                  <a:lnTo>
                    <a:pt x="734846" y="281940"/>
                  </a:lnTo>
                  <a:lnTo>
                    <a:pt x="741032" y="275590"/>
                  </a:lnTo>
                  <a:lnTo>
                    <a:pt x="711377" y="275590"/>
                  </a:lnTo>
                  <a:lnTo>
                    <a:pt x="706831" y="271780"/>
                  </a:lnTo>
                  <a:lnTo>
                    <a:pt x="673289" y="240030"/>
                  </a:lnTo>
                  <a:lnTo>
                    <a:pt x="633178" y="190500"/>
                  </a:lnTo>
                  <a:lnTo>
                    <a:pt x="625995" y="166370"/>
                  </a:lnTo>
                  <a:lnTo>
                    <a:pt x="626560" y="160020"/>
                  </a:lnTo>
                  <a:lnTo>
                    <a:pt x="626673" y="158750"/>
                  </a:lnTo>
                  <a:lnTo>
                    <a:pt x="653964" y="127000"/>
                  </a:lnTo>
                  <a:lnTo>
                    <a:pt x="671652" y="123190"/>
                  </a:lnTo>
                  <a:lnTo>
                    <a:pt x="798156" y="123190"/>
                  </a:lnTo>
                  <a:lnTo>
                    <a:pt x="789131" y="116840"/>
                  </a:lnTo>
                  <a:lnTo>
                    <a:pt x="711428" y="116840"/>
                  </a:lnTo>
                  <a:lnTo>
                    <a:pt x="690220" y="105410"/>
                  </a:lnTo>
                  <a:lnTo>
                    <a:pt x="667153" y="102870"/>
                  </a:lnTo>
                  <a:close/>
                </a:path>
                <a:path w="817244" h="693420">
                  <a:moveTo>
                    <a:pt x="176501" y="160020"/>
                  </a:moveTo>
                  <a:lnTo>
                    <a:pt x="154457" y="160020"/>
                  </a:lnTo>
                  <a:lnTo>
                    <a:pt x="157784" y="163830"/>
                  </a:lnTo>
                  <a:lnTo>
                    <a:pt x="157784" y="276860"/>
                  </a:lnTo>
                  <a:lnTo>
                    <a:pt x="154457" y="280670"/>
                  </a:lnTo>
                  <a:lnTo>
                    <a:pt x="176501" y="280670"/>
                  </a:lnTo>
                  <a:lnTo>
                    <a:pt x="178142" y="273050"/>
                  </a:lnTo>
                  <a:lnTo>
                    <a:pt x="178142" y="167640"/>
                  </a:lnTo>
                  <a:lnTo>
                    <a:pt x="176501" y="160020"/>
                  </a:lnTo>
                  <a:close/>
                </a:path>
                <a:path w="817244" h="693420">
                  <a:moveTo>
                    <a:pt x="798156" y="123190"/>
                  </a:moveTo>
                  <a:lnTo>
                    <a:pt x="751243" y="123190"/>
                  </a:lnTo>
                  <a:lnTo>
                    <a:pt x="760306" y="124460"/>
                  </a:lnTo>
                  <a:lnTo>
                    <a:pt x="768883" y="127000"/>
                  </a:lnTo>
                  <a:lnTo>
                    <a:pt x="796214" y="158750"/>
                  </a:lnTo>
                  <a:lnTo>
                    <a:pt x="796899" y="166370"/>
                  </a:lnTo>
                  <a:lnTo>
                    <a:pt x="789832" y="190500"/>
                  </a:lnTo>
                  <a:lnTo>
                    <a:pt x="750327" y="240030"/>
                  </a:lnTo>
                  <a:lnTo>
                    <a:pt x="716229" y="271780"/>
                  </a:lnTo>
                  <a:lnTo>
                    <a:pt x="711377" y="275590"/>
                  </a:lnTo>
                  <a:lnTo>
                    <a:pt x="741032" y="275590"/>
                  </a:lnTo>
                  <a:lnTo>
                    <a:pt x="766988" y="251460"/>
                  </a:lnTo>
                  <a:lnTo>
                    <a:pt x="791416" y="224790"/>
                  </a:lnTo>
                  <a:lnTo>
                    <a:pt x="809705" y="196850"/>
                  </a:lnTo>
                  <a:lnTo>
                    <a:pt x="817244" y="166370"/>
                  </a:lnTo>
                  <a:lnTo>
                    <a:pt x="816235" y="154940"/>
                  </a:lnTo>
                  <a:lnTo>
                    <a:pt x="812706" y="143510"/>
                  </a:lnTo>
                  <a:lnTo>
                    <a:pt x="806674" y="133350"/>
                  </a:lnTo>
                  <a:lnTo>
                    <a:pt x="798156" y="123190"/>
                  </a:lnTo>
                  <a:close/>
                </a:path>
                <a:path w="817244" h="693420">
                  <a:moveTo>
                    <a:pt x="408622" y="0"/>
                  </a:moveTo>
                  <a:lnTo>
                    <a:pt x="365184" y="8890"/>
                  </a:lnTo>
                  <a:lnTo>
                    <a:pt x="329676" y="33020"/>
                  </a:lnTo>
                  <a:lnTo>
                    <a:pt x="305716" y="68580"/>
                  </a:lnTo>
                  <a:lnTo>
                    <a:pt x="296926" y="111760"/>
                  </a:lnTo>
                  <a:lnTo>
                    <a:pt x="305716" y="154940"/>
                  </a:lnTo>
                  <a:lnTo>
                    <a:pt x="329676" y="190500"/>
                  </a:lnTo>
                  <a:lnTo>
                    <a:pt x="365184" y="214630"/>
                  </a:lnTo>
                  <a:lnTo>
                    <a:pt x="408622" y="223520"/>
                  </a:lnTo>
                  <a:lnTo>
                    <a:pt x="452067" y="214630"/>
                  </a:lnTo>
                  <a:lnTo>
                    <a:pt x="468889" y="203200"/>
                  </a:lnTo>
                  <a:lnTo>
                    <a:pt x="408622" y="203200"/>
                  </a:lnTo>
                  <a:lnTo>
                    <a:pt x="373099" y="195580"/>
                  </a:lnTo>
                  <a:lnTo>
                    <a:pt x="344058" y="176530"/>
                  </a:lnTo>
                  <a:lnTo>
                    <a:pt x="324461" y="147320"/>
                  </a:lnTo>
                  <a:lnTo>
                    <a:pt x="317271" y="111760"/>
                  </a:lnTo>
                  <a:lnTo>
                    <a:pt x="324461" y="76200"/>
                  </a:lnTo>
                  <a:lnTo>
                    <a:pt x="344058" y="46990"/>
                  </a:lnTo>
                  <a:lnTo>
                    <a:pt x="373099" y="26670"/>
                  </a:lnTo>
                  <a:lnTo>
                    <a:pt x="408622" y="20320"/>
                  </a:lnTo>
                  <a:lnTo>
                    <a:pt x="468889" y="20320"/>
                  </a:lnTo>
                  <a:lnTo>
                    <a:pt x="452067" y="8890"/>
                  </a:lnTo>
                  <a:lnTo>
                    <a:pt x="408622" y="0"/>
                  </a:lnTo>
                  <a:close/>
                </a:path>
                <a:path w="817244" h="693420">
                  <a:moveTo>
                    <a:pt x="468889" y="20320"/>
                  </a:moveTo>
                  <a:lnTo>
                    <a:pt x="408622" y="20320"/>
                  </a:lnTo>
                  <a:lnTo>
                    <a:pt x="444152" y="26670"/>
                  </a:lnTo>
                  <a:lnTo>
                    <a:pt x="473197" y="46990"/>
                  </a:lnTo>
                  <a:lnTo>
                    <a:pt x="492795" y="76200"/>
                  </a:lnTo>
                  <a:lnTo>
                    <a:pt x="499986" y="111760"/>
                  </a:lnTo>
                  <a:lnTo>
                    <a:pt x="492795" y="147320"/>
                  </a:lnTo>
                  <a:lnTo>
                    <a:pt x="473197" y="176530"/>
                  </a:lnTo>
                  <a:lnTo>
                    <a:pt x="444152" y="195580"/>
                  </a:lnTo>
                  <a:lnTo>
                    <a:pt x="408622" y="203200"/>
                  </a:lnTo>
                  <a:lnTo>
                    <a:pt x="468889" y="203200"/>
                  </a:lnTo>
                  <a:lnTo>
                    <a:pt x="487579" y="190500"/>
                  </a:lnTo>
                  <a:lnTo>
                    <a:pt x="511540" y="154940"/>
                  </a:lnTo>
                  <a:lnTo>
                    <a:pt x="520331" y="111760"/>
                  </a:lnTo>
                  <a:lnTo>
                    <a:pt x="511540" y="68580"/>
                  </a:lnTo>
                  <a:lnTo>
                    <a:pt x="487579" y="33020"/>
                  </a:lnTo>
                  <a:lnTo>
                    <a:pt x="468889" y="20320"/>
                  </a:lnTo>
                  <a:close/>
                </a:path>
                <a:path w="817244" h="693420">
                  <a:moveTo>
                    <a:pt x="131889" y="101600"/>
                  </a:moveTo>
                  <a:lnTo>
                    <a:pt x="46240" y="101600"/>
                  </a:lnTo>
                  <a:lnTo>
                    <a:pt x="38989" y="107950"/>
                  </a:lnTo>
                  <a:lnTo>
                    <a:pt x="38989" y="139700"/>
                  </a:lnTo>
                  <a:lnTo>
                    <a:pt x="59334" y="139700"/>
                  </a:lnTo>
                  <a:lnTo>
                    <a:pt x="59334" y="121920"/>
                  </a:lnTo>
                  <a:lnTo>
                    <a:pt x="139153" y="121920"/>
                  </a:lnTo>
                  <a:lnTo>
                    <a:pt x="139153" y="107950"/>
                  </a:lnTo>
                  <a:lnTo>
                    <a:pt x="131889" y="101600"/>
                  </a:lnTo>
                  <a:close/>
                </a:path>
                <a:path w="817244" h="693420">
                  <a:moveTo>
                    <a:pt x="139153" y="121920"/>
                  </a:moveTo>
                  <a:lnTo>
                    <a:pt x="118795" y="121920"/>
                  </a:lnTo>
                  <a:lnTo>
                    <a:pt x="118795" y="139700"/>
                  </a:lnTo>
                  <a:lnTo>
                    <a:pt x="139153" y="139700"/>
                  </a:lnTo>
                  <a:lnTo>
                    <a:pt x="139153" y="121920"/>
                  </a:lnTo>
                  <a:close/>
                </a:path>
                <a:path w="817244" h="693420">
                  <a:moveTo>
                    <a:pt x="751243" y="123190"/>
                  </a:moveTo>
                  <a:lnTo>
                    <a:pt x="671652" y="123190"/>
                  </a:lnTo>
                  <a:lnTo>
                    <a:pt x="680721" y="124460"/>
                  </a:lnTo>
                  <a:lnTo>
                    <a:pt x="689311" y="127000"/>
                  </a:lnTo>
                  <a:lnTo>
                    <a:pt x="697216" y="130810"/>
                  </a:lnTo>
                  <a:lnTo>
                    <a:pt x="704227" y="137160"/>
                  </a:lnTo>
                  <a:lnTo>
                    <a:pt x="706145" y="138430"/>
                  </a:lnTo>
                  <a:lnTo>
                    <a:pt x="708723" y="139700"/>
                  </a:lnTo>
                  <a:lnTo>
                    <a:pt x="714121" y="139700"/>
                  </a:lnTo>
                  <a:lnTo>
                    <a:pt x="716699" y="138430"/>
                  </a:lnTo>
                  <a:lnTo>
                    <a:pt x="718616" y="137160"/>
                  </a:lnTo>
                  <a:lnTo>
                    <a:pt x="725626" y="130810"/>
                  </a:lnTo>
                  <a:lnTo>
                    <a:pt x="733529" y="127000"/>
                  </a:lnTo>
                  <a:lnTo>
                    <a:pt x="742123" y="124460"/>
                  </a:lnTo>
                  <a:lnTo>
                    <a:pt x="751243" y="123190"/>
                  </a:lnTo>
                  <a:close/>
                </a:path>
                <a:path w="817244" h="693420">
                  <a:moveTo>
                    <a:pt x="755688" y="102870"/>
                  </a:moveTo>
                  <a:lnTo>
                    <a:pt x="732627" y="105410"/>
                  </a:lnTo>
                  <a:lnTo>
                    <a:pt x="711428" y="116840"/>
                  </a:lnTo>
                  <a:lnTo>
                    <a:pt x="789131" y="116840"/>
                  </a:lnTo>
                  <a:lnTo>
                    <a:pt x="778301" y="109220"/>
                  </a:lnTo>
                  <a:lnTo>
                    <a:pt x="755688" y="102870"/>
                  </a:lnTo>
                  <a:close/>
                </a:path>
              </a:pathLst>
            </a:custGeom>
            <a:solidFill>
              <a:srgbClr val="FFFFFF"/>
            </a:solidFill>
          </p:spPr>
          <p:txBody>
            <a:bodyPr wrap="square" lIns="0" tIns="0" rIns="0" bIns="0" rtlCol="0"/>
            <a:lstStyle/>
            <a:p>
              <a:endParaRPr/>
            </a:p>
          </p:txBody>
        </p:sp>
      </p:grpSp>
      <p:grpSp>
        <p:nvGrpSpPr>
          <p:cNvPr id="18" name="object 19">
            <a:extLst>
              <a:ext uri="{FF2B5EF4-FFF2-40B4-BE49-F238E27FC236}">
                <a16:creationId xmlns:a16="http://schemas.microsoft.com/office/drawing/2014/main" id="{693E7F59-E437-762F-30DC-CBB32CC40DB3}"/>
              </a:ext>
            </a:extLst>
          </p:cNvPr>
          <p:cNvGrpSpPr/>
          <p:nvPr/>
        </p:nvGrpSpPr>
        <p:grpSpPr>
          <a:xfrm>
            <a:off x="9691727" y="2445786"/>
            <a:ext cx="1263650" cy="1263650"/>
            <a:chOff x="9691727" y="2445786"/>
            <a:chExt cx="1263650" cy="1263650"/>
          </a:xfrm>
        </p:grpSpPr>
        <p:sp>
          <p:nvSpPr>
            <p:cNvPr id="19" name="object 20">
              <a:extLst>
                <a:ext uri="{FF2B5EF4-FFF2-40B4-BE49-F238E27FC236}">
                  <a16:creationId xmlns:a16="http://schemas.microsoft.com/office/drawing/2014/main" id="{316A5FF3-536D-AB12-7E5D-FCA74BC8DA7E}"/>
                </a:ext>
              </a:extLst>
            </p:cNvPr>
            <p:cNvSpPr/>
            <p:nvPr/>
          </p:nvSpPr>
          <p:spPr>
            <a:xfrm>
              <a:off x="9691727" y="2445786"/>
              <a:ext cx="1263650" cy="1263650"/>
            </a:xfrm>
            <a:custGeom>
              <a:avLst/>
              <a:gdLst/>
              <a:ahLst/>
              <a:cxnLst/>
              <a:rect l="l" t="t" r="r" b="b"/>
              <a:pathLst>
                <a:path w="1263650" h="1263650">
                  <a:moveTo>
                    <a:pt x="631799" y="0"/>
                  </a:moveTo>
                  <a:lnTo>
                    <a:pt x="584647" y="1732"/>
                  </a:lnTo>
                  <a:lnTo>
                    <a:pt x="538437" y="6850"/>
                  </a:lnTo>
                  <a:lnTo>
                    <a:pt x="493289" y="15230"/>
                  </a:lnTo>
                  <a:lnTo>
                    <a:pt x="449327" y="26749"/>
                  </a:lnTo>
                  <a:lnTo>
                    <a:pt x="406673" y="41287"/>
                  </a:lnTo>
                  <a:lnTo>
                    <a:pt x="365449" y="58721"/>
                  </a:lnTo>
                  <a:lnTo>
                    <a:pt x="325776" y="78928"/>
                  </a:lnTo>
                  <a:lnTo>
                    <a:pt x="287778" y="101787"/>
                  </a:lnTo>
                  <a:lnTo>
                    <a:pt x="251576" y="127174"/>
                  </a:lnTo>
                  <a:lnTo>
                    <a:pt x="217292" y="154970"/>
                  </a:lnTo>
                  <a:lnTo>
                    <a:pt x="185050" y="185050"/>
                  </a:lnTo>
                  <a:lnTo>
                    <a:pt x="154970" y="217292"/>
                  </a:lnTo>
                  <a:lnTo>
                    <a:pt x="127174" y="251576"/>
                  </a:lnTo>
                  <a:lnTo>
                    <a:pt x="101787" y="287778"/>
                  </a:lnTo>
                  <a:lnTo>
                    <a:pt x="78928" y="325776"/>
                  </a:lnTo>
                  <a:lnTo>
                    <a:pt x="58721" y="365449"/>
                  </a:lnTo>
                  <a:lnTo>
                    <a:pt x="41287" y="406673"/>
                  </a:lnTo>
                  <a:lnTo>
                    <a:pt x="26749" y="449327"/>
                  </a:lnTo>
                  <a:lnTo>
                    <a:pt x="15230" y="493289"/>
                  </a:lnTo>
                  <a:lnTo>
                    <a:pt x="6850" y="538437"/>
                  </a:lnTo>
                  <a:lnTo>
                    <a:pt x="1732" y="584647"/>
                  </a:lnTo>
                  <a:lnTo>
                    <a:pt x="0" y="631799"/>
                  </a:lnTo>
                  <a:lnTo>
                    <a:pt x="1732" y="678951"/>
                  </a:lnTo>
                  <a:lnTo>
                    <a:pt x="6850" y="725162"/>
                  </a:lnTo>
                  <a:lnTo>
                    <a:pt x="15230" y="770309"/>
                  </a:lnTo>
                  <a:lnTo>
                    <a:pt x="26749" y="814271"/>
                  </a:lnTo>
                  <a:lnTo>
                    <a:pt x="41287" y="856925"/>
                  </a:lnTo>
                  <a:lnTo>
                    <a:pt x="58721" y="898150"/>
                  </a:lnTo>
                  <a:lnTo>
                    <a:pt x="78928" y="937822"/>
                  </a:lnTo>
                  <a:lnTo>
                    <a:pt x="101787" y="975820"/>
                  </a:lnTo>
                  <a:lnTo>
                    <a:pt x="127174" y="1012022"/>
                  </a:lnTo>
                  <a:lnTo>
                    <a:pt x="154970" y="1046306"/>
                  </a:lnTo>
                  <a:lnTo>
                    <a:pt x="185050" y="1078549"/>
                  </a:lnTo>
                  <a:lnTo>
                    <a:pt x="217292" y="1108629"/>
                  </a:lnTo>
                  <a:lnTo>
                    <a:pt x="251576" y="1136424"/>
                  </a:lnTo>
                  <a:lnTo>
                    <a:pt x="287778" y="1161812"/>
                  </a:lnTo>
                  <a:lnTo>
                    <a:pt x="325776" y="1184670"/>
                  </a:lnTo>
                  <a:lnTo>
                    <a:pt x="365449" y="1204878"/>
                  </a:lnTo>
                  <a:lnTo>
                    <a:pt x="406673" y="1222311"/>
                  </a:lnTo>
                  <a:lnTo>
                    <a:pt x="449327" y="1236849"/>
                  </a:lnTo>
                  <a:lnTo>
                    <a:pt x="493289" y="1248369"/>
                  </a:lnTo>
                  <a:lnTo>
                    <a:pt x="538437" y="1256748"/>
                  </a:lnTo>
                  <a:lnTo>
                    <a:pt x="584647" y="1261866"/>
                  </a:lnTo>
                  <a:lnTo>
                    <a:pt x="631799" y="1263599"/>
                  </a:lnTo>
                  <a:lnTo>
                    <a:pt x="678951" y="1261866"/>
                  </a:lnTo>
                  <a:lnTo>
                    <a:pt x="725162" y="1256748"/>
                  </a:lnTo>
                  <a:lnTo>
                    <a:pt x="770309" y="1248369"/>
                  </a:lnTo>
                  <a:lnTo>
                    <a:pt x="814271" y="1236849"/>
                  </a:lnTo>
                  <a:lnTo>
                    <a:pt x="856925" y="1222311"/>
                  </a:lnTo>
                  <a:lnTo>
                    <a:pt x="898150" y="1204878"/>
                  </a:lnTo>
                  <a:lnTo>
                    <a:pt x="937822" y="1184670"/>
                  </a:lnTo>
                  <a:lnTo>
                    <a:pt x="975820" y="1161812"/>
                  </a:lnTo>
                  <a:lnTo>
                    <a:pt x="1012022" y="1136424"/>
                  </a:lnTo>
                  <a:lnTo>
                    <a:pt x="1046306" y="1108629"/>
                  </a:lnTo>
                  <a:lnTo>
                    <a:pt x="1078549" y="1078549"/>
                  </a:lnTo>
                  <a:lnTo>
                    <a:pt x="1108629" y="1046306"/>
                  </a:lnTo>
                  <a:lnTo>
                    <a:pt x="1136424" y="1012022"/>
                  </a:lnTo>
                  <a:lnTo>
                    <a:pt x="1161812" y="975820"/>
                  </a:lnTo>
                  <a:lnTo>
                    <a:pt x="1184670" y="937822"/>
                  </a:lnTo>
                  <a:lnTo>
                    <a:pt x="1204878" y="898150"/>
                  </a:lnTo>
                  <a:lnTo>
                    <a:pt x="1222311" y="856925"/>
                  </a:lnTo>
                  <a:lnTo>
                    <a:pt x="1236849" y="814271"/>
                  </a:lnTo>
                  <a:lnTo>
                    <a:pt x="1248369" y="770309"/>
                  </a:lnTo>
                  <a:lnTo>
                    <a:pt x="1256748" y="725162"/>
                  </a:lnTo>
                  <a:lnTo>
                    <a:pt x="1261866" y="678951"/>
                  </a:lnTo>
                  <a:lnTo>
                    <a:pt x="1263599" y="631799"/>
                  </a:lnTo>
                  <a:lnTo>
                    <a:pt x="1261866" y="584647"/>
                  </a:lnTo>
                  <a:lnTo>
                    <a:pt x="1256748" y="538437"/>
                  </a:lnTo>
                  <a:lnTo>
                    <a:pt x="1248369" y="493289"/>
                  </a:lnTo>
                  <a:lnTo>
                    <a:pt x="1236849" y="449327"/>
                  </a:lnTo>
                  <a:lnTo>
                    <a:pt x="1222311" y="406673"/>
                  </a:lnTo>
                  <a:lnTo>
                    <a:pt x="1204878" y="365449"/>
                  </a:lnTo>
                  <a:lnTo>
                    <a:pt x="1184670" y="325776"/>
                  </a:lnTo>
                  <a:lnTo>
                    <a:pt x="1161812" y="287778"/>
                  </a:lnTo>
                  <a:lnTo>
                    <a:pt x="1136424" y="251576"/>
                  </a:lnTo>
                  <a:lnTo>
                    <a:pt x="1108629" y="217292"/>
                  </a:lnTo>
                  <a:lnTo>
                    <a:pt x="1078549" y="185050"/>
                  </a:lnTo>
                  <a:lnTo>
                    <a:pt x="1046306" y="154970"/>
                  </a:lnTo>
                  <a:lnTo>
                    <a:pt x="1012022" y="127174"/>
                  </a:lnTo>
                  <a:lnTo>
                    <a:pt x="975820" y="101787"/>
                  </a:lnTo>
                  <a:lnTo>
                    <a:pt x="937822" y="78928"/>
                  </a:lnTo>
                  <a:lnTo>
                    <a:pt x="898150" y="58721"/>
                  </a:lnTo>
                  <a:lnTo>
                    <a:pt x="856925" y="41287"/>
                  </a:lnTo>
                  <a:lnTo>
                    <a:pt x="814271" y="26749"/>
                  </a:lnTo>
                  <a:lnTo>
                    <a:pt x="770309" y="15230"/>
                  </a:lnTo>
                  <a:lnTo>
                    <a:pt x="725162" y="6850"/>
                  </a:lnTo>
                  <a:lnTo>
                    <a:pt x="678951" y="1732"/>
                  </a:lnTo>
                  <a:lnTo>
                    <a:pt x="631799" y="0"/>
                  </a:lnTo>
                  <a:close/>
                </a:path>
              </a:pathLst>
            </a:custGeom>
            <a:solidFill>
              <a:srgbClr val="E95524"/>
            </a:solidFill>
          </p:spPr>
          <p:txBody>
            <a:bodyPr wrap="square" lIns="0" tIns="0" rIns="0" bIns="0" rtlCol="0"/>
            <a:lstStyle/>
            <a:p>
              <a:endParaRPr/>
            </a:p>
          </p:txBody>
        </p:sp>
        <p:sp>
          <p:nvSpPr>
            <p:cNvPr id="20" name="object 21">
              <a:extLst>
                <a:ext uri="{FF2B5EF4-FFF2-40B4-BE49-F238E27FC236}">
                  <a16:creationId xmlns:a16="http://schemas.microsoft.com/office/drawing/2014/main" id="{4EA5EC37-1F25-5493-C2C4-2D53A61375E8}"/>
                </a:ext>
              </a:extLst>
            </p:cNvPr>
            <p:cNvSpPr/>
            <p:nvPr/>
          </p:nvSpPr>
          <p:spPr>
            <a:xfrm>
              <a:off x="9983553" y="2738292"/>
              <a:ext cx="781050" cy="779780"/>
            </a:xfrm>
            <a:custGeom>
              <a:avLst/>
              <a:gdLst/>
              <a:ahLst/>
              <a:cxnLst/>
              <a:rect l="l" t="t" r="r" b="b"/>
              <a:pathLst>
                <a:path w="781050" h="779779">
                  <a:moveTo>
                    <a:pt x="580807" y="726440"/>
                  </a:moveTo>
                  <a:lnTo>
                    <a:pt x="546506" y="726440"/>
                  </a:lnTo>
                  <a:lnTo>
                    <a:pt x="552056" y="728980"/>
                  </a:lnTo>
                  <a:lnTo>
                    <a:pt x="556488" y="730250"/>
                  </a:lnTo>
                  <a:lnTo>
                    <a:pt x="562305" y="732790"/>
                  </a:lnTo>
                  <a:lnTo>
                    <a:pt x="563029" y="734060"/>
                  </a:lnTo>
                  <a:lnTo>
                    <a:pt x="563029" y="758190"/>
                  </a:lnTo>
                  <a:lnTo>
                    <a:pt x="564793" y="767080"/>
                  </a:lnTo>
                  <a:lnTo>
                    <a:pt x="569602" y="773430"/>
                  </a:lnTo>
                  <a:lnTo>
                    <a:pt x="576729" y="778510"/>
                  </a:lnTo>
                  <a:lnTo>
                    <a:pt x="585444" y="779780"/>
                  </a:lnTo>
                  <a:lnTo>
                    <a:pt x="625779" y="779780"/>
                  </a:lnTo>
                  <a:lnTo>
                    <a:pt x="634500" y="778510"/>
                  </a:lnTo>
                  <a:lnTo>
                    <a:pt x="641626" y="773430"/>
                  </a:lnTo>
                  <a:lnTo>
                    <a:pt x="646432" y="767080"/>
                  </a:lnTo>
                  <a:lnTo>
                    <a:pt x="647691" y="760730"/>
                  </a:lnTo>
                  <a:lnTo>
                    <a:pt x="583793" y="760730"/>
                  </a:lnTo>
                  <a:lnTo>
                    <a:pt x="582472" y="759460"/>
                  </a:lnTo>
                  <a:lnTo>
                    <a:pt x="582472" y="735330"/>
                  </a:lnTo>
                  <a:lnTo>
                    <a:pt x="581411" y="727710"/>
                  </a:lnTo>
                  <a:lnTo>
                    <a:pt x="580807" y="726440"/>
                  </a:lnTo>
                  <a:close/>
                </a:path>
                <a:path w="781050" h="779779">
                  <a:moveTo>
                    <a:pt x="724772" y="706120"/>
                  </a:moveTo>
                  <a:lnTo>
                    <a:pt x="549681" y="706120"/>
                  </a:lnTo>
                  <a:lnTo>
                    <a:pt x="552983" y="707390"/>
                  </a:lnTo>
                  <a:lnTo>
                    <a:pt x="556158" y="708660"/>
                  </a:lnTo>
                  <a:lnTo>
                    <a:pt x="559790" y="711200"/>
                  </a:lnTo>
                  <a:lnTo>
                    <a:pt x="567461" y="713740"/>
                  </a:lnTo>
                  <a:lnTo>
                    <a:pt x="573659" y="717550"/>
                  </a:lnTo>
                  <a:lnTo>
                    <a:pt x="578391" y="721360"/>
                  </a:lnTo>
                  <a:lnTo>
                    <a:pt x="581411" y="727710"/>
                  </a:lnTo>
                  <a:lnTo>
                    <a:pt x="582472" y="735330"/>
                  </a:lnTo>
                  <a:lnTo>
                    <a:pt x="582472" y="759460"/>
                  </a:lnTo>
                  <a:lnTo>
                    <a:pt x="583793" y="760730"/>
                  </a:lnTo>
                  <a:lnTo>
                    <a:pt x="627367" y="760730"/>
                  </a:lnTo>
                  <a:lnTo>
                    <a:pt x="628764" y="759460"/>
                  </a:lnTo>
                  <a:lnTo>
                    <a:pt x="628764" y="735330"/>
                  </a:lnTo>
                  <a:lnTo>
                    <a:pt x="629825" y="727710"/>
                  </a:lnTo>
                  <a:lnTo>
                    <a:pt x="632845" y="721360"/>
                  </a:lnTo>
                  <a:lnTo>
                    <a:pt x="637577" y="717550"/>
                  </a:lnTo>
                  <a:lnTo>
                    <a:pt x="643775" y="713740"/>
                  </a:lnTo>
                  <a:lnTo>
                    <a:pt x="651370" y="711200"/>
                  </a:lnTo>
                  <a:lnTo>
                    <a:pt x="655078" y="708660"/>
                  </a:lnTo>
                  <a:lnTo>
                    <a:pt x="661762" y="707390"/>
                  </a:lnTo>
                  <a:lnTo>
                    <a:pt x="723533" y="707390"/>
                  </a:lnTo>
                  <a:lnTo>
                    <a:pt x="724772" y="706120"/>
                  </a:lnTo>
                  <a:close/>
                </a:path>
                <a:path w="781050" h="779779">
                  <a:moveTo>
                    <a:pt x="668532" y="707390"/>
                  </a:moveTo>
                  <a:lnTo>
                    <a:pt x="661762" y="707390"/>
                  </a:lnTo>
                  <a:lnTo>
                    <a:pt x="655078" y="708660"/>
                  </a:lnTo>
                  <a:lnTo>
                    <a:pt x="651370" y="711200"/>
                  </a:lnTo>
                  <a:lnTo>
                    <a:pt x="643775" y="713740"/>
                  </a:lnTo>
                  <a:lnTo>
                    <a:pt x="637577" y="717550"/>
                  </a:lnTo>
                  <a:lnTo>
                    <a:pt x="632845" y="721360"/>
                  </a:lnTo>
                  <a:lnTo>
                    <a:pt x="629825" y="727710"/>
                  </a:lnTo>
                  <a:lnTo>
                    <a:pt x="628764" y="735330"/>
                  </a:lnTo>
                  <a:lnTo>
                    <a:pt x="628764" y="759460"/>
                  </a:lnTo>
                  <a:lnTo>
                    <a:pt x="627367" y="760730"/>
                  </a:lnTo>
                  <a:lnTo>
                    <a:pt x="647691" y="760730"/>
                  </a:lnTo>
                  <a:lnTo>
                    <a:pt x="648195" y="758190"/>
                  </a:lnTo>
                  <a:lnTo>
                    <a:pt x="648195" y="734060"/>
                  </a:lnTo>
                  <a:lnTo>
                    <a:pt x="648931" y="732790"/>
                  </a:lnTo>
                  <a:lnTo>
                    <a:pt x="654684" y="730250"/>
                  </a:lnTo>
                  <a:lnTo>
                    <a:pt x="659180" y="728980"/>
                  </a:lnTo>
                  <a:lnTo>
                    <a:pt x="663473" y="726440"/>
                  </a:lnTo>
                  <a:lnTo>
                    <a:pt x="693217" y="726440"/>
                  </a:lnTo>
                  <a:lnTo>
                    <a:pt x="680605" y="713740"/>
                  </a:lnTo>
                  <a:lnTo>
                    <a:pt x="674957" y="708660"/>
                  </a:lnTo>
                  <a:lnTo>
                    <a:pt x="668532" y="707390"/>
                  </a:lnTo>
                  <a:close/>
                </a:path>
                <a:path w="781050" h="779779">
                  <a:moveTo>
                    <a:pt x="78676" y="633730"/>
                  </a:moveTo>
                  <a:lnTo>
                    <a:pt x="59308" y="633730"/>
                  </a:lnTo>
                  <a:lnTo>
                    <a:pt x="59308" y="651510"/>
                  </a:lnTo>
                  <a:lnTo>
                    <a:pt x="61779" y="662940"/>
                  </a:lnTo>
                  <a:lnTo>
                    <a:pt x="68508" y="673100"/>
                  </a:lnTo>
                  <a:lnTo>
                    <a:pt x="78473" y="679450"/>
                  </a:lnTo>
                  <a:lnTo>
                    <a:pt x="90652" y="681990"/>
                  </a:lnTo>
                  <a:lnTo>
                    <a:pt x="468680" y="681990"/>
                  </a:lnTo>
                  <a:lnTo>
                    <a:pt x="467753" y="683260"/>
                  </a:lnTo>
                  <a:lnTo>
                    <a:pt x="462803" y="690880"/>
                  </a:lnTo>
                  <a:lnTo>
                    <a:pt x="461152" y="698500"/>
                  </a:lnTo>
                  <a:lnTo>
                    <a:pt x="462803" y="707390"/>
                  </a:lnTo>
                  <a:lnTo>
                    <a:pt x="467753" y="715010"/>
                  </a:lnTo>
                  <a:lnTo>
                    <a:pt x="500481" y="748030"/>
                  </a:lnTo>
                  <a:lnTo>
                    <a:pt x="506107" y="750570"/>
                  </a:lnTo>
                  <a:lnTo>
                    <a:pt x="518071" y="750570"/>
                  </a:lnTo>
                  <a:lnTo>
                    <a:pt x="523760" y="748030"/>
                  </a:lnTo>
                  <a:lnTo>
                    <a:pt x="541751" y="730250"/>
                  </a:lnTo>
                  <a:lnTo>
                    <a:pt x="510006" y="730250"/>
                  </a:lnTo>
                  <a:lnTo>
                    <a:pt x="481507" y="701040"/>
                  </a:lnTo>
                  <a:lnTo>
                    <a:pt x="480313" y="699770"/>
                  </a:lnTo>
                  <a:lnTo>
                    <a:pt x="480313" y="698500"/>
                  </a:lnTo>
                  <a:lnTo>
                    <a:pt x="481507" y="697230"/>
                  </a:lnTo>
                  <a:lnTo>
                    <a:pt x="497839" y="680720"/>
                  </a:lnTo>
                  <a:lnTo>
                    <a:pt x="501978" y="674370"/>
                  </a:lnTo>
                  <a:lnTo>
                    <a:pt x="504132" y="668020"/>
                  </a:lnTo>
                  <a:lnTo>
                    <a:pt x="504210" y="662940"/>
                  </a:lnTo>
                  <a:lnTo>
                    <a:pt x="84099" y="662940"/>
                  </a:lnTo>
                  <a:lnTo>
                    <a:pt x="78676" y="657860"/>
                  </a:lnTo>
                  <a:lnTo>
                    <a:pt x="78676" y="633730"/>
                  </a:lnTo>
                  <a:close/>
                </a:path>
                <a:path w="781050" h="779779">
                  <a:moveTo>
                    <a:pt x="693217" y="726440"/>
                  </a:moveTo>
                  <a:lnTo>
                    <a:pt x="665924" y="726440"/>
                  </a:lnTo>
                  <a:lnTo>
                    <a:pt x="666915" y="727710"/>
                  </a:lnTo>
                  <a:lnTo>
                    <a:pt x="687476" y="748030"/>
                  </a:lnTo>
                  <a:lnTo>
                    <a:pt x="693102" y="750570"/>
                  </a:lnTo>
                  <a:lnTo>
                    <a:pt x="705065" y="750570"/>
                  </a:lnTo>
                  <a:lnTo>
                    <a:pt x="710755" y="748030"/>
                  </a:lnTo>
                  <a:lnTo>
                    <a:pt x="728378" y="730250"/>
                  </a:lnTo>
                  <a:lnTo>
                    <a:pt x="697001" y="730250"/>
                  </a:lnTo>
                  <a:lnTo>
                    <a:pt x="693217" y="726440"/>
                  </a:lnTo>
                  <a:close/>
                </a:path>
                <a:path w="781050" h="779779">
                  <a:moveTo>
                    <a:pt x="730846" y="510540"/>
                  </a:moveTo>
                  <a:lnTo>
                    <a:pt x="480313" y="510540"/>
                  </a:lnTo>
                  <a:lnTo>
                    <a:pt x="480313" y="513080"/>
                  </a:lnTo>
                  <a:lnTo>
                    <a:pt x="481507" y="514350"/>
                  </a:lnTo>
                  <a:lnTo>
                    <a:pt x="497839" y="530860"/>
                  </a:lnTo>
                  <a:lnTo>
                    <a:pt x="501978" y="535940"/>
                  </a:lnTo>
                  <a:lnTo>
                    <a:pt x="504132" y="542290"/>
                  </a:lnTo>
                  <a:lnTo>
                    <a:pt x="504230" y="549910"/>
                  </a:lnTo>
                  <a:lnTo>
                    <a:pt x="502196" y="556260"/>
                  </a:lnTo>
                  <a:lnTo>
                    <a:pt x="500481" y="560070"/>
                  </a:lnTo>
                  <a:lnTo>
                    <a:pt x="498894" y="563880"/>
                  </a:lnTo>
                  <a:lnTo>
                    <a:pt x="476351" y="582930"/>
                  </a:lnTo>
                  <a:lnTo>
                    <a:pt x="451611" y="582930"/>
                  </a:lnTo>
                  <a:lnTo>
                    <a:pt x="450227" y="584200"/>
                  </a:lnTo>
                  <a:lnTo>
                    <a:pt x="450227" y="627380"/>
                  </a:lnTo>
                  <a:lnTo>
                    <a:pt x="451611" y="628650"/>
                  </a:lnTo>
                  <a:lnTo>
                    <a:pt x="476351" y="628650"/>
                  </a:lnTo>
                  <a:lnTo>
                    <a:pt x="483274" y="629920"/>
                  </a:lnTo>
                  <a:lnTo>
                    <a:pt x="489335" y="632460"/>
                  </a:lnTo>
                  <a:lnTo>
                    <a:pt x="494194" y="637540"/>
                  </a:lnTo>
                  <a:lnTo>
                    <a:pt x="497509" y="643890"/>
                  </a:lnTo>
                  <a:lnTo>
                    <a:pt x="498894" y="647700"/>
                  </a:lnTo>
                  <a:lnTo>
                    <a:pt x="500481" y="651510"/>
                  </a:lnTo>
                  <a:lnTo>
                    <a:pt x="502196" y="655320"/>
                  </a:lnTo>
                  <a:lnTo>
                    <a:pt x="504230" y="661670"/>
                  </a:lnTo>
                  <a:lnTo>
                    <a:pt x="504132" y="668020"/>
                  </a:lnTo>
                  <a:lnTo>
                    <a:pt x="501978" y="674370"/>
                  </a:lnTo>
                  <a:lnTo>
                    <a:pt x="497839" y="680720"/>
                  </a:lnTo>
                  <a:lnTo>
                    <a:pt x="481507" y="697230"/>
                  </a:lnTo>
                  <a:lnTo>
                    <a:pt x="480313" y="698500"/>
                  </a:lnTo>
                  <a:lnTo>
                    <a:pt x="480313" y="699770"/>
                  </a:lnTo>
                  <a:lnTo>
                    <a:pt x="481507" y="701040"/>
                  </a:lnTo>
                  <a:lnTo>
                    <a:pt x="510006" y="730250"/>
                  </a:lnTo>
                  <a:lnTo>
                    <a:pt x="514235" y="730250"/>
                  </a:lnTo>
                  <a:lnTo>
                    <a:pt x="530567" y="713740"/>
                  </a:lnTo>
                  <a:lnTo>
                    <a:pt x="534923" y="708660"/>
                  </a:lnTo>
                  <a:lnTo>
                    <a:pt x="540613" y="706120"/>
                  </a:lnTo>
                  <a:lnTo>
                    <a:pt x="724772" y="706120"/>
                  </a:lnTo>
                  <a:lnTo>
                    <a:pt x="729729" y="701040"/>
                  </a:lnTo>
                  <a:lnTo>
                    <a:pt x="730846" y="699770"/>
                  </a:lnTo>
                  <a:lnTo>
                    <a:pt x="730846" y="698500"/>
                  </a:lnTo>
                  <a:lnTo>
                    <a:pt x="729729" y="697230"/>
                  </a:lnTo>
                  <a:lnTo>
                    <a:pt x="713397" y="680720"/>
                  </a:lnTo>
                  <a:lnTo>
                    <a:pt x="710890" y="676910"/>
                  </a:lnTo>
                  <a:lnTo>
                    <a:pt x="605612" y="676910"/>
                  </a:lnTo>
                  <a:lnTo>
                    <a:pt x="578051" y="670560"/>
                  </a:lnTo>
                  <a:lnTo>
                    <a:pt x="555518" y="655320"/>
                  </a:lnTo>
                  <a:lnTo>
                    <a:pt x="540312" y="633730"/>
                  </a:lnTo>
                  <a:lnTo>
                    <a:pt x="534733" y="605790"/>
                  </a:lnTo>
                  <a:lnTo>
                    <a:pt x="540312" y="577850"/>
                  </a:lnTo>
                  <a:lnTo>
                    <a:pt x="555518" y="554990"/>
                  </a:lnTo>
                  <a:lnTo>
                    <a:pt x="578051" y="539750"/>
                  </a:lnTo>
                  <a:lnTo>
                    <a:pt x="605612" y="534670"/>
                  </a:lnTo>
                  <a:lnTo>
                    <a:pt x="710264" y="534670"/>
                  </a:lnTo>
                  <a:lnTo>
                    <a:pt x="713397" y="530860"/>
                  </a:lnTo>
                  <a:lnTo>
                    <a:pt x="729729" y="514350"/>
                  </a:lnTo>
                  <a:lnTo>
                    <a:pt x="730846" y="513080"/>
                  </a:lnTo>
                  <a:lnTo>
                    <a:pt x="730846" y="510540"/>
                  </a:lnTo>
                  <a:close/>
                </a:path>
                <a:path w="781050" h="779779">
                  <a:moveTo>
                    <a:pt x="549681" y="706120"/>
                  </a:moveTo>
                  <a:lnTo>
                    <a:pt x="540613" y="706120"/>
                  </a:lnTo>
                  <a:lnTo>
                    <a:pt x="534923" y="708660"/>
                  </a:lnTo>
                  <a:lnTo>
                    <a:pt x="530567" y="713740"/>
                  </a:lnTo>
                  <a:lnTo>
                    <a:pt x="514235" y="730250"/>
                  </a:lnTo>
                  <a:lnTo>
                    <a:pt x="541751" y="730250"/>
                  </a:lnTo>
                  <a:lnTo>
                    <a:pt x="544321" y="727710"/>
                  </a:lnTo>
                  <a:lnTo>
                    <a:pt x="545312" y="726440"/>
                  </a:lnTo>
                  <a:lnTo>
                    <a:pt x="580807" y="726440"/>
                  </a:lnTo>
                  <a:lnTo>
                    <a:pt x="578391" y="721360"/>
                  </a:lnTo>
                  <a:lnTo>
                    <a:pt x="573659" y="717550"/>
                  </a:lnTo>
                  <a:lnTo>
                    <a:pt x="567461" y="713740"/>
                  </a:lnTo>
                  <a:lnTo>
                    <a:pt x="559790" y="711200"/>
                  </a:lnTo>
                  <a:lnTo>
                    <a:pt x="556158" y="708660"/>
                  </a:lnTo>
                  <a:lnTo>
                    <a:pt x="552983" y="707390"/>
                  </a:lnTo>
                  <a:lnTo>
                    <a:pt x="549681" y="706120"/>
                  </a:lnTo>
                  <a:close/>
                </a:path>
                <a:path w="781050" h="779779">
                  <a:moveTo>
                    <a:pt x="723533" y="707390"/>
                  </a:moveTo>
                  <a:lnTo>
                    <a:pt x="668532" y="707390"/>
                  </a:lnTo>
                  <a:lnTo>
                    <a:pt x="674957" y="708660"/>
                  </a:lnTo>
                  <a:lnTo>
                    <a:pt x="680605" y="713740"/>
                  </a:lnTo>
                  <a:lnTo>
                    <a:pt x="697001" y="730250"/>
                  </a:lnTo>
                  <a:lnTo>
                    <a:pt x="701230" y="730250"/>
                  </a:lnTo>
                  <a:lnTo>
                    <a:pt x="723533" y="707390"/>
                  </a:lnTo>
                  <a:close/>
                </a:path>
                <a:path w="781050" h="779779">
                  <a:moveTo>
                    <a:pt x="727119" y="480060"/>
                  </a:moveTo>
                  <a:lnTo>
                    <a:pt x="700430" y="480060"/>
                  </a:lnTo>
                  <a:lnTo>
                    <a:pt x="701230" y="481330"/>
                  </a:lnTo>
                  <a:lnTo>
                    <a:pt x="729729" y="510540"/>
                  </a:lnTo>
                  <a:lnTo>
                    <a:pt x="730846" y="510540"/>
                  </a:lnTo>
                  <a:lnTo>
                    <a:pt x="730846" y="513080"/>
                  </a:lnTo>
                  <a:lnTo>
                    <a:pt x="729729" y="514350"/>
                  </a:lnTo>
                  <a:lnTo>
                    <a:pt x="713397" y="530860"/>
                  </a:lnTo>
                  <a:lnTo>
                    <a:pt x="709220" y="535940"/>
                  </a:lnTo>
                  <a:lnTo>
                    <a:pt x="707042" y="542290"/>
                  </a:lnTo>
                  <a:lnTo>
                    <a:pt x="706933" y="549910"/>
                  </a:lnTo>
                  <a:lnTo>
                    <a:pt x="708964" y="556260"/>
                  </a:lnTo>
                  <a:lnTo>
                    <a:pt x="710755" y="560070"/>
                  </a:lnTo>
                  <a:lnTo>
                    <a:pt x="712342" y="563880"/>
                  </a:lnTo>
                  <a:lnTo>
                    <a:pt x="734821" y="582930"/>
                  </a:lnTo>
                  <a:lnTo>
                    <a:pt x="759612" y="582930"/>
                  </a:lnTo>
                  <a:lnTo>
                    <a:pt x="761009" y="584200"/>
                  </a:lnTo>
                  <a:lnTo>
                    <a:pt x="761009" y="627380"/>
                  </a:lnTo>
                  <a:lnTo>
                    <a:pt x="759612" y="628650"/>
                  </a:lnTo>
                  <a:lnTo>
                    <a:pt x="734821" y="628650"/>
                  </a:lnTo>
                  <a:lnTo>
                    <a:pt x="727926" y="629920"/>
                  </a:lnTo>
                  <a:lnTo>
                    <a:pt x="721861" y="632460"/>
                  </a:lnTo>
                  <a:lnTo>
                    <a:pt x="716987" y="637540"/>
                  </a:lnTo>
                  <a:lnTo>
                    <a:pt x="713663" y="643890"/>
                  </a:lnTo>
                  <a:lnTo>
                    <a:pt x="712342" y="647700"/>
                  </a:lnTo>
                  <a:lnTo>
                    <a:pt x="710755" y="651510"/>
                  </a:lnTo>
                  <a:lnTo>
                    <a:pt x="708964" y="655320"/>
                  </a:lnTo>
                  <a:lnTo>
                    <a:pt x="706933" y="661670"/>
                  </a:lnTo>
                  <a:lnTo>
                    <a:pt x="707042" y="668020"/>
                  </a:lnTo>
                  <a:lnTo>
                    <a:pt x="709220" y="674370"/>
                  </a:lnTo>
                  <a:lnTo>
                    <a:pt x="713397" y="680720"/>
                  </a:lnTo>
                  <a:lnTo>
                    <a:pt x="729729" y="697230"/>
                  </a:lnTo>
                  <a:lnTo>
                    <a:pt x="730846" y="698500"/>
                  </a:lnTo>
                  <a:lnTo>
                    <a:pt x="730846" y="699770"/>
                  </a:lnTo>
                  <a:lnTo>
                    <a:pt x="729729" y="701040"/>
                  </a:lnTo>
                  <a:lnTo>
                    <a:pt x="701230" y="730250"/>
                  </a:lnTo>
                  <a:lnTo>
                    <a:pt x="728378" y="730250"/>
                  </a:lnTo>
                  <a:lnTo>
                    <a:pt x="743483" y="715010"/>
                  </a:lnTo>
                  <a:lnTo>
                    <a:pt x="748391" y="707390"/>
                  </a:lnTo>
                  <a:lnTo>
                    <a:pt x="750027" y="698500"/>
                  </a:lnTo>
                  <a:lnTo>
                    <a:pt x="748391" y="690880"/>
                  </a:lnTo>
                  <a:lnTo>
                    <a:pt x="743483" y="683260"/>
                  </a:lnTo>
                  <a:lnTo>
                    <a:pt x="727087" y="666750"/>
                  </a:lnTo>
                  <a:lnTo>
                    <a:pt x="726160" y="665480"/>
                  </a:lnTo>
                  <a:lnTo>
                    <a:pt x="725957" y="664210"/>
                  </a:lnTo>
                  <a:lnTo>
                    <a:pt x="728611" y="659130"/>
                  </a:lnTo>
                  <a:lnTo>
                    <a:pt x="730453" y="654050"/>
                  </a:lnTo>
                  <a:lnTo>
                    <a:pt x="732040" y="650240"/>
                  </a:lnTo>
                  <a:lnTo>
                    <a:pt x="732434" y="648970"/>
                  </a:lnTo>
                  <a:lnTo>
                    <a:pt x="733501" y="647700"/>
                  </a:lnTo>
                  <a:lnTo>
                    <a:pt x="757961" y="647700"/>
                  </a:lnTo>
                  <a:lnTo>
                    <a:pt x="766692" y="646430"/>
                  </a:lnTo>
                  <a:lnTo>
                    <a:pt x="773839" y="641350"/>
                  </a:lnTo>
                  <a:lnTo>
                    <a:pt x="778667" y="635000"/>
                  </a:lnTo>
                  <a:lnTo>
                    <a:pt x="780440" y="626110"/>
                  </a:lnTo>
                  <a:lnTo>
                    <a:pt x="780440" y="585470"/>
                  </a:lnTo>
                  <a:lnTo>
                    <a:pt x="778667" y="576580"/>
                  </a:lnTo>
                  <a:lnTo>
                    <a:pt x="773839" y="568960"/>
                  </a:lnTo>
                  <a:lnTo>
                    <a:pt x="766692" y="565150"/>
                  </a:lnTo>
                  <a:lnTo>
                    <a:pt x="757961" y="562610"/>
                  </a:lnTo>
                  <a:lnTo>
                    <a:pt x="732434" y="562610"/>
                  </a:lnTo>
                  <a:lnTo>
                    <a:pt x="730453" y="556260"/>
                  </a:lnTo>
                  <a:lnTo>
                    <a:pt x="728611" y="552450"/>
                  </a:lnTo>
                  <a:lnTo>
                    <a:pt x="725957" y="546100"/>
                  </a:lnTo>
                  <a:lnTo>
                    <a:pt x="726160" y="544830"/>
                  </a:lnTo>
                  <a:lnTo>
                    <a:pt x="727087" y="544830"/>
                  </a:lnTo>
                  <a:lnTo>
                    <a:pt x="743483" y="528320"/>
                  </a:lnTo>
                  <a:lnTo>
                    <a:pt x="748391" y="520700"/>
                  </a:lnTo>
                  <a:lnTo>
                    <a:pt x="750027" y="511810"/>
                  </a:lnTo>
                  <a:lnTo>
                    <a:pt x="748391" y="504190"/>
                  </a:lnTo>
                  <a:lnTo>
                    <a:pt x="743483" y="496570"/>
                  </a:lnTo>
                  <a:lnTo>
                    <a:pt x="727119" y="480060"/>
                  </a:lnTo>
                  <a:close/>
                </a:path>
                <a:path w="781050" h="779779">
                  <a:moveTo>
                    <a:pt x="605612" y="534670"/>
                  </a:moveTo>
                  <a:lnTo>
                    <a:pt x="578051" y="539750"/>
                  </a:lnTo>
                  <a:lnTo>
                    <a:pt x="555518" y="554990"/>
                  </a:lnTo>
                  <a:lnTo>
                    <a:pt x="540312" y="577850"/>
                  </a:lnTo>
                  <a:lnTo>
                    <a:pt x="534733" y="605790"/>
                  </a:lnTo>
                  <a:lnTo>
                    <a:pt x="540312" y="633730"/>
                  </a:lnTo>
                  <a:lnTo>
                    <a:pt x="555518" y="655320"/>
                  </a:lnTo>
                  <a:lnTo>
                    <a:pt x="578051" y="670560"/>
                  </a:lnTo>
                  <a:lnTo>
                    <a:pt x="605612" y="676910"/>
                  </a:lnTo>
                  <a:lnTo>
                    <a:pt x="633174" y="670560"/>
                  </a:lnTo>
                  <a:lnTo>
                    <a:pt x="653834" y="656590"/>
                  </a:lnTo>
                  <a:lnTo>
                    <a:pt x="605612" y="656590"/>
                  </a:lnTo>
                  <a:lnTo>
                    <a:pt x="585611" y="652780"/>
                  </a:lnTo>
                  <a:lnTo>
                    <a:pt x="569260" y="641350"/>
                  </a:lnTo>
                  <a:lnTo>
                    <a:pt x="558225" y="626110"/>
                  </a:lnTo>
                  <a:lnTo>
                    <a:pt x="554177" y="605790"/>
                  </a:lnTo>
                  <a:lnTo>
                    <a:pt x="558225" y="585470"/>
                  </a:lnTo>
                  <a:lnTo>
                    <a:pt x="569260" y="568960"/>
                  </a:lnTo>
                  <a:lnTo>
                    <a:pt x="585611" y="558800"/>
                  </a:lnTo>
                  <a:lnTo>
                    <a:pt x="605612" y="553720"/>
                  </a:lnTo>
                  <a:lnTo>
                    <a:pt x="653834" y="553720"/>
                  </a:lnTo>
                  <a:lnTo>
                    <a:pt x="633174" y="539750"/>
                  </a:lnTo>
                  <a:lnTo>
                    <a:pt x="605612" y="534670"/>
                  </a:lnTo>
                  <a:close/>
                </a:path>
                <a:path w="781050" h="779779">
                  <a:moveTo>
                    <a:pt x="710264" y="534670"/>
                  </a:moveTo>
                  <a:lnTo>
                    <a:pt x="605612" y="534670"/>
                  </a:lnTo>
                  <a:lnTo>
                    <a:pt x="633174" y="539750"/>
                  </a:lnTo>
                  <a:lnTo>
                    <a:pt x="655712" y="554990"/>
                  </a:lnTo>
                  <a:lnTo>
                    <a:pt x="670922" y="577850"/>
                  </a:lnTo>
                  <a:lnTo>
                    <a:pt x="676503" y="605790"/>
                  </a:lnTo>
                  <a:lnTo>
                    <a:pt x="670922" y="633730"/>
                  </a:lnTo>
                  <a:lnTo>
                    <a:pt x="655712" y="655320"/>
                  </a:lnTo>
                  <a:lnTo>
                    <a:pt x="633174" y="670560"/>
                  </a:lnTo>
                  <a:lnTo>
                    <a:pt x="605612" y="676910"/>
                  </a:lnTo>
                  <a:lnTo>
                    <a:pt x="710890" y="676910"/>
                  </a:lnTo>
                  <a:lnTo>
                    <a:pt x="709220" y="674370"/>
                  </a:lnTo>
                  <a:lnTo>
                    <a:pt x="707042" y="668020"/>
                  </a:lnTo>
                  <a:lnTo>
                    <a:pt x="706933" y="661670"/>
                  </a:lnTo>
                  <a:lnTo>
                    <a:pt x="708964" y="655320"/>
                  </a:lnTo>
                  <a:lnTo>
                    <a:pt x="710755" y="651510"/>
                  </a:lnTo>
                  <a:lnTo>
                    <a:pt x="712342" y="647700"/>
                  </a:lnTo>
                  <a:lnTo>
                    <a:pt x="734821" y="628650"/>
                  </a:lnTo>
                  <a:lnTo>
                    <a:pt x="759612" y="628650"/>
                  </a:lnTo>
                  <a:lnTo>
                    <a:pt x="761009" y="627380"/>
                  </a:lnTo>
                  <a:lnTo>
                    <a:pt x="761009" y="584200"/>
                  </a:lnTo>
                  <a:lnTo>
                    <a:pt x="759612" y="582930"/>
                  </a:lnTo>
                  <a:lnTo>
                    <a:pt x="734821" y="582930"/>
                  </a:lnTo>
                  <a:lnTo>
                    <a:pt x="727926" y="581660"/>
                  </a:lnTo>
                  <a:lnTo>
                    <a:pt x="721861" y="577850"/>
                  </a:lnTo>
                  <a:lnTo>
                    <a:pt x="716987" y="574040"/>
                  </a:lnTo>
                  <a:lnTo>
                    <a:pt x="713663" y="567690"/>
                  </a:lnTo>
                  <a:lnTo>
                    <a:pt x="712342" y="563880"/>
                  </a:lnTo>
                  <a:lnTo>
                    <a:pt x="710755" y="560070"/>
                  </a:lnTo>
                  <a:lnTo>
                    <a:pt x="708964" y="556260"/>
                  </a:lnTo>
                  <a:lnTo>
                    <a:pt x="706933" y="549910"/>
                  </a:lnTo>
                  <a:lnTo>
                    <a:pt x="707042" y="542290"/>
                  </a:lnTo>
                  <a:lnTo>
                    <a:pt x="709220" y="535940"/>
                  </a:lnTo>
                  <a:lnTo>
                    <a:pt x="710264" y="534670"/>
                  </a:lnTo>
                  <a:close/>
                </a:path>
                <a:path w="781050" h="779779">
                  <a:moveTo>
                    <a:pt x="476542" y="0"/>
                  </a:moveTo>
                  <a:lnTo>
                    <a:pt x="95148" y="0"/>
                  </a:lnTo>
                  <a:lnTo>
                    <a:pt x="92697" y="1270"/>
                  </a:lnTo>
                  <a:lnTo>
                    <a:pt x="990" y="92710"/>
                  </a:lnTo>
                  <a:lnTo>
                    <a:pt x="0" y="95250"/>
                  </a:lnTo>
                  <a:lnTo>
                    <a:pt x="0" y="603250"/>
                  </a:lnTo>
                  <a:lnTo>
                    <a:pt x="2471" y="614680"/>
                  </a:lnTo>
                  <a:lnTo>
                    <a:pt x="9207" y="624840"/>
                  </a:lnTo>
                  <a:lnTo>
                    <a:pt x="19191" y="631190"/>
                  </a:lnTo>
                  <a:lnTo>
                    <a:pt x="31407" y="633730"/>
                  </a:lnTo>
                  <a:lnTo>
                    <a:pt x="432434" y="633730"/>
                  </a:lnTo>
                  <a:lnTo>
                    <a:pt x="435749" y="642620"/>
                  </a:lnTo>
                  <a:lnTo>
                    <a:pt x="443814" y="647700"/>
                  </a:lnTo>
                  <a:lnTo>
                    <a:pt x="477735" y="647700"/>
                  </a:lnTo>
                  <a:lnTo>
                    <a:pt x="478726" y="648970"/>
                  </a:lnTo>
                  <a:lnTo>
                    <a:pt x="480707" y="654050"/>
                  </a:lnTo>
                  <a:lnTo>
                    <a:pt x="482434" y="659130"/>
                  </a:lnTo>
                  <a:lnTo>
                    <a:pt x="484416" y="662940"/>
                  </a:lnTo>
                  <a:lnTo>
                    <a:pt x="504210" y="662940"/>
                  </a:lnTo>
                  <a:lnTo>
                    <a:pt x="504230" y="661670"/>
                  </a:lnTo>
                  <a:lnTo>
                    <a:pt x="502196" y="655320"/>
                  </a:lnTo>
                  <a:lnTo>
                    <a:pt x="500481" y="651510"/>
                  </a:lnTo>
                  <a:lnTo>
                    <a:pt x="498894" y="647700"/>
                  </a:lnTo>
                  <a:lnTo>
                    <a:pt x="476351" y="628650"/>
                  </a:lnTo>
                  <a:lnTo>
                    <a:pt x="451611" y="628650"/>
                  </a:lnTo>
                  <a:lnTo>
                    <a:pt x="450227" y="627380"/>
                  </a:lnTo>
                  <a:lnTo>
                    <a:pt x="450227" y="614680"/>
                  </a:lnTo>
                  <a:lnTo>
                    <a:pt x="24790" y="614680"/>
                  </a:lnTo>
                  <a:lnTo>
                    <a:pt x="19430" y="609600"/>
                  </a:lnTo>
                  <a:lnTo>
                    <a:pt x="19430" y="107950"/>
                  </a:lnTo>
                  <a:lnTo>
                    <a:pt x="78879" y="107950"/>
                  </a:lnTo>
                  <a:lnTo>
                    <a:pt x="89970" y="105410"/>
                  </a:lnTo>
                  <a:lnTo>
                    <a:pt x="99029" y="99060"/>
                  </a:lnTo>
                  <a:lnTo>
                    <a:pt x="105138" y="90170"/>
                  </a:lnTo>
                  <a:lnTo>
                    <a:pt x="105636" y="87630"/>
                  </a:lnTo>
                  <a:lnTo>
                    <a:pt x="33185" y="87630"/>
                  </a:lnTo>
                  <a:lnTo>
                    <a:pt x="88010" y="33020"/>
                  </a:lnTo>
                  <a:lnTo>
                    <a:pt x="107378" y="33020"/>
                  </a:lnTo>
                  <a:lnTo>
                    <a:pt x="107378" y="19050"/>
                  </a:lnTo>
                  <a:lnTo>
                    <a:pt x="505415" y="19050"/>
                  </a:lnTo>
                  <a:lnTo>
                    <a:pt x="498686" y="8890"/>
                  </a:lnTo>
                  <a:lnTo>
                    <a:pt x="488720" y="2540"/>
                  </a:lnTo>
                  <a:lnTo>
                    <a:pt x="476542" y="0"/>
                  </a:lnTo>
                  <a:close/>
                </a:path>
                <a:path w="781050" h="779779">
                  <a:moveTo>
                    <a:pt x="605612" y="553720"/>
                  </a:moveTo>
                  <a:lnTo>
                    <a:pt x="585611" y="558800"/>
                  </a:lnTo>
                  <a:lnTo>
                    <a:pt x="569260" y="568960"/>
                  </a:lnTo>
                  <a:lnTo>
                    <a:pt x="558225" y="585470"/>
                  </a:lnTo>
                  <a:lnTo>
                    <a:pt x="554177" y="605790"/>
                  </a:lnTo>
                  <a:lnTo>
                    <a:pt x="558225" y="626110"/>
                  </a:lnTo>
                  <a:lnTo>
                    <a:pt x="569260" y="641350"/>
                  </a:lnTo>
                  <a:lnTo>
                    <a:pt x="585611" y="652780"/>
                  </a:lnTo>
                  <a:lnTo>
                    <a:pt x="605612" y="656590"/>
                  </a:lnTo>
                  <a:lnTo>
                    <a:pt x="625620" y="652780"/>
                  </a:lnTo>
                  <a:lnTo>
                    <a:pt x="641975" y="641350"/>
                  </a:lnTo>
                  <a:lnTo>
                    <a:pt x="653010" y="626110"/>
                  </a:lnTo>
                  <a:lnTo>
                    <a:pt x="657059" y="605790"/>
                  </a:lnTo>
                  <a:lnTo>
                    <a:pt x="653010" y="585470"/>
                  </a:lnTo>
                  <a:lnTo>
                    <a:pt x="641975" y="568960"/>
                  </a:lnTo>
                  <a:lnTo>
                    <a:pt x="625620" y="558800"/>
                  </a:lnTo>
                  <a:lnTo>
                    <a:pt x="605612" y="553720"/>
                  </a:lnTo>
                  <a:close/>
                </a:path>
                <a:path w="781050" h="779779">
                  <a:moveTo>
                    <a:pt x="653834" y="553720"/>
                  </a:moveTo>
                  <a:lnTo>
                    <a:pt x="605612" y="553720"/>
                  </a:lnTo>
                  <a:lnTo>
                    <a:pt x="625620" y="558800"/>
                  </a:lnTo>
                  <a:lnTo>
                    <a:pt x="641975" y="568960"/>
                  </a:lnTo>
                  <a:lnTo>
                    <a:pt x="653010" y="585470"/>
                  </a:lnTo>
                  <a:lnTo>
                    <a:pt x="657059" y="605790"/>
                  </a:lnTo>
                  <a:lnTo>
                    <a:pt x="653010" y="626110"/>
                  </a:lnTo>
                  <a:lnTo>
                    <a:pt x="641975" y="641350"/>
                  </a:lnTo>
                  <a:lnTo>
                    <a:pt x="625620" y="652780"/>
                  </a:lnTo>
                  <a:lnTo>
                    <a:pt x="605612" y="656590"/>
                  </a:lnTo>
                  <a:lnTo>
                    <a:pt x="653834" y="656590"/>
                  </a:lnTo>
                  <a:lnTo>
                    <a:pt x="655712" y="655320"/>
                  </a:lnTo>
                  <a:lnTo>
                    <a:pt x="670922" y="633730"/>
                  </a:lnTo>
                  <a:lnTo>
                    <a:pt x="676503" y="605790"/>
                  </a:lnTo>
                  <a:lnTo>
                    <a:pt x="670922" y="577850"/>
                  </a:lnTo>
                  <a:lnTo>
                    <a:pt x="655712" y="554990"/>
                  </a:lnTo>
                  <a:lnTo>
                    <a:pt x="653834" y="553720"/>
                  </a:lnTo>
                  <a:close/>
                </a:path>
                <a:path w="781050" h="779779">
                  <a:moveTo>
                    <a:pt x="505415" y="19050"/>
                  </a:moveTo>
                  <a:lnTo>
                    <a:pt x="483158" y="19050"/>
                  </a:lnTo>
                  <a:lnTo>
                    <a:pt x="488518" y="25400"/>
                  </a:lnTo>
                  <a:lnTo>
                    <a:pt x="488518" y="474980"/>
                  </a:lnTo>
                  <a:lnTo>
                    <a:pt x="467753" y="496570"/>
                  </a:lnTo>
                  <a:lnTo>
                    <a:pt x="462803" y="504190"/>
                  </a:lnTo>
                  <a:lnTo>
                    <a:pt x="461152" y="511810"/>
                  </a:lnTo>
                  <a:lnTo>
                    <a:pt x="462803" y="520700"/>
                  </a:lnTo>
                  <a:lnTo>
                    <a:pt x="467753" y="528320"/>
                  </a:lnTo>
                  <a:lnTo>
                    <a:pt x="484085" y="544830"/>
                  </a:lnTo>
                  <a:lnTo>
                    <a:pt x="485076" y="544830"/>
                  </a:lnTo>
                  <a:lnTo>
                    <a:pt x="485266" y="546100"/>
                  </a:lnTo>
                  <a:lnTo>
                    <a:pt x="482625" y="552450"/>
                  </a:lnTo>
                  <a:lnTo>
                    <a:pt x="480771" y="556260"/>
                  </a:lnTo>
                  <a:lnTo>
                    <a:pt x="478726" y="562610"/>
                  </a:lnTo>
                  <a:lnTo>
                    <a:pt x="453199" y="562610"/>
                  </a:lnTo>
                  <a:lnTo>
                    <a:pt x="444483" y="565150"/>
                  </a:lnTo>
                  <a:lnTo>
                    <a:pt x="437357" y="568960"/>
                  </a:lnTo>
                  <a:lnTo>
                    <a:pt x="432548" y="576580"/>
                  </a:lnTo>
                  <a:lnTo>
                    <a:pt x="430783" y="585470"/>
                  </a:lnTo>
                  <a:lnTo>
                    <a:pt x="430783" y="614680"/>
                  </a:lnTo>
                  <a:lnTo>
                    <a:pt x="450227" y="614680"/>
                  </a:lnTo>
                  <a:lnTo>
                    <a:pt x="450227" y="584200"/>
                  </a:lnTo>
                  <a:lnTo>
                    <a:pt x="451611" y="582930"/>
                  </a:lnTo>
                  <a:lnTo>
                    <a:pt x="476351" y="582930"/>
                  </a:lnTo>
                  <a:lnTo>
                    <a:pt x="483274" y="581660"/>
                  </a:lnTo>
                  <a:lnTo>
                    <a:pt x="489335" y="577850"/>
                  </a:lnTo>
                  <a:lnTo>
                    <a:pt x="494194" y="574040"/>
                  </a:lnTo>
                  <a:lnTo>
                    <a:pt x="497509" y="567690"/>
                  </a:lnTo>
                  <a:lnTo>
                    <a:pt x="498894" y="563880"/>
                  </a:lnTo>
                  <a:lnTo>
                    <a:pt x="500481" y="560070"/>
                  </a:lnTo>
                  <a:lnTo>
                    <a:pt x="502196" y="556260"/>
                  </a:lnTo>
                  <a:lnTo>
                    <a:pt x="504230" y="549910"/>
                  </a:lnTo>
                  <a:lnTo>
                    <a:pt x="504132" y="542290"/>
                  </a:lnTo>
                  <a:lnTo>
                    <a:pt x="501978" y="535940"/>
                  </a:lnTo>
                  <a:lnTo>
                    <a:pt x="497839" y="530860"/>
                  </a:lnTo>
                  <a:lnTo>
                    <a:pt x="481507" y="514350"/>
                  </a:lnTo>
                  <a:lnTo>
                    <a:pt x="480313" y="513080"/>
                  </a:lnTo>
                  <a:lnTo>
                    <a:pt x="480313" y="510540"/>
                  </a:lnTo>
                  <a:lnTo>
                    <a:pt x="481507" y="510540"/>
                  </a:lnTo>
                  <a:lnTo>
                    <a:pt x="510006" y="481330"/>
                  </a:lnTo>
                  <a:lnTo>
                    <a:pt x="510730" y="480060"/>
                  </a:lnTo>
                  <a:lnTo>
                    <a:pt x="540466" y="480060"/>
                  </a:lnTo>
                  <a:lnTo>
                    <a:pt x="523760" y="463550"/>
                  </a:lnTo>
                  <a:lnTo>
                    <a:pt x="518071" y="461010"/>
                  </a:lnTo>
                  <a:lnTo>
                    <a:pt x="507885" y="461010"/>
                  </a:lnTo>
                  <a:lnTo>
                    <a:pt x="507885" y="67310"/>
                  </a:lnTo>
                  <a:lnTo>
                    <a:pt x="564723" y="67310"/>
                  </a:lnTo>
                  <a:lnTo>
                    <a:pt x="557987" y="57150"/>
                  </a:lnTo>
                  <a:lnTo>
                    <a:pt x="548003" y="50800"/>
                  </a:lnTo>
                  <a:lnTo>
                    <a:pt x="535787" y="48260"/>
                  </a:lnTo>
                  <a:lnTo>
                    <a:pt x="507885" y="48260"/>
                  </a:lnTo>
                  <a:lnTo>
                    <a:pt x="507885" y="31750"/>
                  </a:lnTo>
                  <a:lnTo>
                    <a:pt x="505415" y="19050"/>
                  </a:lnTo>
                  <a:close/>
                </a:path>
                <a:path w="781050" h="779779">
                  <a:moveTo>
                    <a:pt x="513435" y="480060"/>
                  </a:moveTo>
                  <a:lnTo>
                    <a:pt x="510730" y="480060"/>
                  </a:lnTo>
                  <a:lnTo>
                    <a:pt x="510006" y="481330"/>
                  </a:lnTo>
                  <a:lnTo>
                    <a:pt x="481507" y="510540"/>
                  </a:lnTo>
                  <a:lnTo>
                    <a:pt x="729729" y="510540"/>
                  </a:lnTo>
                  <a:lnTo>
                    <a:pt x="723533" y="504190"/>
                  </a:lnTo>
                  <a:lnTo>
                    <a:pt x="542667" y="504190"/>
                  </a:lnTo>
                  <a:lnTo>
                    <a:pt x="536238" y="501650"/>
                  </a:lnTo>
                  <a:lnTo>
                    <a:pt x="530567" y="497840"/>
                  </a:lnTo>
                  <a:lnTo>
                    <a:pt x="514235" y="481330"/>
                  </a:lnTo>
                  <a:lnTo>
                    <a:pt x="513435" y="480060"/>
                  </a:lnTo>
                  <a:close/>
                </a:path>
                <a:path w="781050" h="779779">
                  <a:moveTo>
                    <a:pt x="540466" y="480060"/>
                  </a:moveTo>
                  <a:lnTo>
                    <a:pt x="513435" y="480060"/>
                  </a:lnTo>
                  <a:lnTo>
                    <a:pt x="514235" y="481330"/>
                  </a:lnTo>
                  <a:lnTo>
                    <a:pt x="530567" y="497840"/>
                  </a:lnTo>
                  <a:lnTo>
                    <a:pt x="536238" y="501650"/>
                  </a:lnTo>
                  <a:lnTo>
                    <a:pt x="542667" y="504190"/>
                  </a:lnTo>
                  <a:lnTo>
                    <a:pt x="549445" y="504190"/>
                  </a:lnTo>
                  <a:lnTo>
                    <a:pt x="556158" y="501650"/>
                  </a:lnTo>
                  <a:lnTo>
                    <a:pt x="559790" y="500380"/>
                  </a:lnTo>
                  <a:lnTo>
                    <a:pt x="567461" y="497840"/>
                  </a:lnTo>
                  <a:lnTo>
                    <a:pt x="573659" y="494030"/>
                  </a:lnTo>
                  <a:lnTo>
                    <a:pt x="578391" y="488950"/>
                  </a:lnTo>
                  <a:lnTo>
                    <a:pt x="580656" y="485140"/>
                  </a:lnTo>
                  <a:lnTo>
                    <a:pt x="545312" y="485140"/>
                  </a:lnTo>
                  <a:lnTo>
                    <a:pt x="544321" y="483870"/>
                  </a:lnTo>
                  <a:lnTo>
                    <a:pt x="540466" y="480060"/>
                  </a:lnTo>
                  <a:close/>
                </a:path>
                <a:path w="781050" h="779779">
                  <a:moveTo>
                    <a:pt x="627367" y="449580"/>
                  </a:moveTo>
                  <a:lnTo>
                    <a:pt x="583793" y="449580"/>
                  </a:lnTo>
                  <a:lnTo>
                    <a:pt x="582472" y="452120"/>
                  </a:lnTo>
                  <a:lnTo>
                    <a:pt x="582472" y="476250"/>
                  </a:lnTo>
                  <a:lnTo>
                    <a:pt x="581411" y="483870"/>
                  </a:lnTo>
                  <a:lnTo>
                    <a:pt x="578391" y="488950"/>
                  </a:lnTo>
                  <a:lnTo>
                    <a:pt x="573659" y="494030"/>
                  </a:lnTo>
                  <a:lnTo>
                    <a:pt x="567461" y="497840"/>
                  </a:lnTo>
                  <a:lnTo>
                    <a:pt x="559790" y="500380"/>
                  </a:lnTo>
                  <a:lnTo>
                    <a:pt x="556158" y="501650"/>
                  </a:lnTo>
                  <a:lnTo>
                    <a:pt x="549445" y="504190"/>
                  </a:lnTo>
                  <a:lnTo>
                    <a:pt x="661762" y="504190"/>
                  </a:lnTo>
                  <a:lnTo>
                    <a:pt x="655078" y="501650"/>
                  </a:lnTo>
                  <a:lnTo>
                    <a:pt x="643775" y="497840"/>
                  </a:lnTo>
                  <a:lnTo>
                    <a:pt x="637577" y="494030"/>
                  </a:lnTo>
                  <a:lnTo>
                    <a:pt x="632845" y="488950"/>
                  </a:lnTo>
                  <a:lnTo>
                    <a:pt x="629825" y="483870"/>
                  </a:lnTo>
                  <a:lnTo>
                    <a:pt x="628764" y="476250"/>
                  </a:lnTo>
                  <a:lnTo>
                    <a:pt x="628764" y="452120"/>
                  </a:lnTo>
                  <a:lnTo>
                    <a:pt x="627367" y="449580"/>
                  </a:lnTo>
                  <a:close/>
                </a:path>
                <a:path w="781050" h="779779">
                  <a:moveTo>
                    <a:pt x="647439" y="449580"/>
                  </a:moveTo>
                  <a:lnTo>
                    <a:pt x="627367" y="449580"/>
                  </a:lnTo>
                  <a:lnTo>
                    <a:pt x="628764" y="452120"/>
                  </a:lnTo>
                  <a:lnTo>
                    <a:pt x="628764" y="476250"/>
                  </a:lnTo>
                  <a:lnTo>
                    <a:pt x="655078" y="501650"/>
                  </a:lnTo>
                  <a:lnTo>
                    <a:pt x="661762" y="504190"/>
                  </a:lnTo>
                  <a:lnTo>
                    <a:pt x="668532" y="504190"/>
                  </a:lnTo>
                  <a:lnTo>
                    <a:pt x="674957" y="501650"/>
                  </a:lnTo>
                  <a:lnTo>
                    <a:pt x="680605" y="497840"/>
                  </a:lnTo>
                  <a:lnTo>
                    <a:pt x="693217" y="485140"/>
                  </a:lnTo>
                  <a:lnTo>
                    <a:pt x="663473" y="485140"/>
                  </a:lnTo>
                  <a:lnTo>
                    <a:pt x="659104" y="482600"/>
                  </a:lnTo>
                  <a:lnTo>
                    <a:pt x="654684" y="481330"/>
                  </a:lnTo>
                  <a:lnTo>
                    <a:pt x="648931" y="478790"/>
                  </a:lnTo>
                  <a:lnTo>
                    <a:pt x="648195" y="477520"/>
                  </a:lnTo>
                  <a:lnTo>
                    <a:pt x="648195" y="453390"/>
                  </a:lnTo>
                  <a:lnTo>
                    <a:pt x="647439" y="449580"/>
                  </a:lnTo>
                  <a:close/>
                </a:path>
                <a:path w="781050" h="779779">
                  <a:moveTo>
                    <a:pt x="700430" y="480060"/>
                  </a:moveTo>
                  <a:lnTo>
                    <a:pt x="697725" y="480060"/>
                  </a:lnTo>
                  <a:lnTo>
                    <a:pt x="697001" y="481330"/>
                  </a:lnTo>
                  <a:lnTo>
                    <a:pt x="680605" y="497840"/>
                  </a:lnTo>
                  <a:lnTo>
                    <a:pt x="674957" y="501650"/>
                  </a:lnTo>
                  <a:lnTo>
                    <a:pt x="668532" y="504190"/>
                  </a:lnTo>
                  <a:lnTo>
                    <a:pt x="723533" y="504190"/>
                  </a:lnTo>
                  <a:lnTo>
                    <a:pt x="701230" y="481330"/>
                  </a:lnTo>
                  <a:lnTo>
                    <a:pt x="700430" y="480060"/>
                  </a:lnTo>
                  <a:close/>
                </a:path>
                <a:path w="781050" h="779779">
                  <a:moveTo>
                    <a:pt x="564723" y="67310"/>
                  </a:moveTo>
                  <a:lnTo>
                    <a:pt x="542404" y="67310"/>
                  </a:lnTo>
                  <a:lnTo>
                    <a:pt x="547763" y="72390"/>
                  </a:lnTo>
                  <a:lnTo>
                    <a:pt x="547763" y="485140"/>
                  </a:lnTo>
                  <a:lnTo>
                    <a:pt x="580656" y="485140"/>
                  </a:lnTo>
                  <a:lnTo>
                    <a:pt x="581411" y="483870"/>
                  </a:lnTo>
                  <a:lnTo>
                    <a:pt x="582472" y="476250"/>
                  </a:lnTo>
                  <a:lnTo>
                    <a:pt x="582472" y="452120"/>
                  </a:lnTo>
                  <a:lnTo>
                    <a:pt x="583793" y="449580"/>
                  </a:lnTo>
                  <a:lnTo>
                    <a:pt x="647439" y="449580"/>
                  </a:lnTo>
                  <a:lnTo>
                    <a:pt x="646432" y="444500"/>
                  </a:lnTo>
                  <a:lnTo>
                    <a:pt x="644029" y="440690"/>
                  </a:lnTo>
                  <a:lnTo>
                    <a:pt x="567194" y="440690"/>
                  </a:lnTo>
                  <a:lnTo>
                    <a:pt x="567194" y="80010"/>
                  </a:lnTo>
                  <a:lnTo>
                    <a:pt x="564723" y="67310"/>
                  </a:lnTo>
                  <a:close/>
                </a:path>
                <a:path w="781050" h="779779">
                  <a:moveTo>
                    <a:pt x="705065" y="461010"/>
                  </a:moveTo>
                  <a:lnTo>
                    <a:pt x="693102" y="461010"/>
                  </a:lnTo>
                  <a:lnTo>
                    <a:pt x="687476" y="463550"/>
                  </a:lnTo>
                  <a:lnTo>
                    <a:pt x="666915" y="483870"/>
                  </a:lnTo>
                  <a:lnTo>
                    <a:pt x="665924" y="485140"/>
                  </a:lnTo>
                  <a:lnTo>
                    <a:pt x="693217" y="485140"/>
                  </a:lnTo>
                  <a:lnTo>
                    <a:pt x="697001" y="481330"/>
                  </a:lnTo>
                  <a:lnTo>
                    <a:pt x="697725" y="480060"/>
                  </a:lnTo>
                  <a:lnTo>
                    <a:pt x="727119" y="480060"/>
                  </a:lnTo>
                  <a:lnTo>
                    <a:pt x="710755" y="463550"/>
                  </a:lnTo>
                  <a:lnTo>
                    <a:pt x="705065" y="461010"/>
                  </a:lnTo>
                  <a:close/>
                </a:path>
                <a:path w="781050" h="779779">
                  <a:moveTo>
                    <a:pt x="625779" y="430530"/>
                  </a:moveTo>
                  <a:lnTo>
                    <a:pt x="577913" y="430530"/>
                  </a:lnTo>
                  <a:lnTo>
                    <a:pt x="571296" y="434340"/>
                  </a:lnTo>
                  <a:lnTo>
                    <a:pt x="567194" y="440690"/>
                  </a:lnTo>
                  <a:lnTo>
                    <a:pt x="644029" y="440690"/>
                  </a:lnTo>
                  <a:lnTo>
                    <a:pt x="641626" y="436880"/>
                  </a:lnTo>
                  <a:lnTo>
                    <a:pt x="634500" y="433070"/>
                  </a:lnTo>
                  <a:lnTo>
                    <a:pt x="625779" y="430530"/>
                  </a:lnTo>
                  <a:close/>
                </a:path>
                <a:path w="781050" h="779779">
                  <a:moveTo>
                    <a:pt x="88010" y="33020"/>
                  </a:moveTo>
                  <a:lnTo>
                    <a:pt x="33185" y="87630"/>
                  </a:lnTo>
                  <a:lnTo>
                    <a:pt x="83908" y="87630"/>
                  </a:lnTo>
                  <a:lnTo>
                    <a:pt x="88010" y="83820"/>
                  </a:lnTo>
                  <a:lnTo>
                    <a:pt x="88010" y="33020"/>
                  </a:lnTo>
                  <a:close/>
                </a:path>
                <a:path w="781050" h="779779">
                  <a:moveTo>
                    <a:pt x="107378" y="33020"/>
                  </a:moveTo>
                  <a:lnTo>
                    <a:pt x="88010" y="33020"/>
                  </a:lnTo>
                  <a:lnTo>
                    <a:pt x="88010" y="83820"/>
                  </a:lnTo>
                  <a:lnTo>
                    <a:pt x="83908" y="87630"/>
                  </a:lnTo>
                  <a:lnTo>
                    <a:pt x="105636" y="87630"/>
                  </a:lnTo>
                  <a:lnTo>
                    <a:pt x="107378" y="78740"/>
                  </a:lnTo>
                  <a:lnTo>
                    <a:pt x="107378" y="33020"/>
                  </a:lnTo>
                  <a:close/>
                </a:path>
              </a:pathLst>
            </a:custGeom>
            <a:solidFill>
              <a:srgbClr val="FFFFFF"/>
            </a:solidFill>
          </p:spPr>
          <p:txBody>
            <a:bodyPr wrap="square" lIns="0" tIns="0" rIns="0" bIns="0" rtlCol="0"/>
            <a:lstStyle/>
            <a:p>
              <a:endParaRPr/>
            </a:p>
          </p:txBody>
        </p:sp>
      </p:grpSp>
      <p:grpSp>
        <p:nvGrpSpPr>
          <p:cNvPr id="21" name="object 22">
            <a:extLst>
              <a:ext uri="{FF2B5EF4-FFF2-40B4-BE49-F238E27FC236}">
                <a16:creationId xmlns:a16="http://schemas.microsoft.com/office/drawing/2014/main" id="{5DE3E3E6-9348-0313-18E1-4EA53BD00AE2}"/>
              </a:ext>
            </a:extLst>
          </p:cNvPr>
          <p:cNvGrpSpPr/>
          <p:nvPr/>
        </p:nvGrpSpPr>
        <p:grpSpPr>
          <a:xfrm>
            <a:off x="4222064" y="2508491"/>
            <a:ext cx="1169035" cy="1163955"/>
            <a:chOff x="4222064" y="2508491"/>
            <a:chExt cx="1169035" cy="1163955"/>
          </a:xfrm>
        </p:grpSpPr>
        <p:pic>
          <p:nvPicPr>
            <p:cNvPr id="22" name="object 23">
              <a:extLst>
                <a:ext uri="{FF2B5EF4-FFF2-40B4-BE49-F238E27FC236}">
                  <a16:creationId xmlns:a16="http://schemas.microsoft.com/office/drawing/2014/main" id="{F54C6253-4C6C-82FB-BB6F-9371243CB0FB}"/>
                </a:ext>
              </a:extLst>
            </p:cNvPr>
            <p:cNvPicPr/>
            <p:nvPr/>
          </p:nvPicPr>
          <p:blipFill>
            <a:blip r:embed="rId2" cstate="print"/>
            <a:stretch>
              <a:fillRect/>
            </a:stretch>
          </p:blipFill>
          <p:spPr>
            <a:xfrm>
              <a:off x="4222064" y="2508491"/>
              <a:ext cx="1168565" cy="1163574"/>
            </a:xfrm>
            <a:prstGeom prst="rect">
              <a:avLst/>
            </a:prstGeom>
          </p:spPr>
        </p:pic>
        <p:pic>
          <p:nvPicPr>
            <p:cNvPr id="23" name="object 24">
              <a:extLst>
                <a:ext uri="{FF2B5EF4-FFF2-40B4-BE49-F238E27FC236}">
                  <a16:creationId xmlns:a16="http://schemas.microsoft.com/office/drawing/2014/main" id="{AB3E350B-4382-5265-22D9-B5BEE6F2EA42}"/>
                </a:ext>
              </a:extLst>
            </p:cNvPr>
            <p:cNvPicPr/>
            <p:nvPr/>
          </p:nvPicPr>
          <p:blipFill>
            <a:blip r:embed="rId3" cstate="print"/>
            <a:stretch>
              <a:fillRect/>
            </a:stretch>
          </p:blipFill>
          <p:spPr>
            <a:xfrm>
              <a:off x="4440590" y="2717685"/>
              <a:ext cx="668150" cy="732574"/>
            </a:xfrm>
            <a:prstGeom prst="rect">
              <a:avLst/>
            </a:prstGeom>
          </p:spPr>
        </p:pic>
      </p:grpSp>
      <p:grpSp>
        <p:nvGrpSpPr>
          <p:cNvPr id="24" name="object 25">
            <a:extLst>
              <a:ext uri="{FF2B5EF4-FFF2-40B4-BE49-F238E27FC236}">
                <a16:creationId xmlns:a16="http://schemas.microsoft.com/office/drawing/2014/main" id="{B1D67EAB-2323-C886-73BC-76115FCEEE37}"/>
              </a:ext>
            </a:extLst>
          </p:cNvPr>
          <p:cNvGrpSpPr/>
          <p:nvPr/>
        </p:nvGrpSpPr>
        <p:grpSpPr>
          <a:xfrm>
            <a:off x="5999806" y="2445786"/>
            <a:ext cx="3094355" cy="1991360"/>
            <a:chOff x="5999806" y="2445786"/>
            <a:chExt cx="3094355" cy="1991360"/>
          </a:xfrm>
        </p:grpSpPr>
        <p:sp>
          <p:nvSpPr>
            <p:cNvPr id="25" name="object 26">
              <a:extLst>
                <a:ext uri="{FF2B5EF4-FFF2-40B4-BE49-F238E27FC236}">
                  <a16:creationId xmlns:a16="http://schemas.microsoft.com/office/drawing/2014/main" id="{E39C618A-9405-4E07-19F6-A8391FF78133}"/>
                </a:ext>
              </a:extLst>
            </p:cNvPr>
            <p:cNvSpPr/>
            <p:nvPr/>
          </p:nvSpPr>
          <p:spPr>
            <a:xfrm>
              <a:off x="6917456" y="2445786"/>
              <a:ext cx="1263650" cy="1263650"/>
            </a:xfrm>
            <a:custGeom>
              <a:avLst/>
              <a:gdLst/>
              <a:ahLst/>
              <a:cxnLst/>
              <a:rect l="l" t="t" r="r" b="b"/>
              <a:pathLst>
                <a:path w="1263650" h="1263650">
                  <a:moveTo>
                    <a:pt x="631799" y="0"/>
                  </a:moveTo>
                  <a:lnTo>
                    <a:pt x="584647" y="1732"/>
                  </a:lnTo>
                  <a:lnTo>
                    <a:pt x="538437" y="6850"/>
                  </a:lnTo>
                  <a:lnTo>
                    <a:pt x="493289" y="15230"/>
                  </a:lnTo>
                  <a:lnTo>
                    <a:pt x="449327" y="26749"/>
                  </a:lnTo>
                  <a:lnTo>
                    <a:pt x="406673" y="41287"/>
                  </a:lnTo>
                  <a:lnTo>
                    <a:pt x="365449" y="58721"/>
                  </a:lnTo>
                  <a:lnTo>
                    <a:pt x="325776" y="78928"/>
                  </a:lnTo>
                  <a:lnTo>
                    <a:pt x="287778" y="101787"/>
                  </a:lnTo>
                  <a:lnTo>
                    <a:pt x="251576" y="127174"/>
                  </a:lnTo>
                  <a:lnTo>
                    <a:pt x="217292" y="154970"/>
                  </a:lnTo>
                  <a:lnTo>
                    <a:pt x="185050" y="185050"/>
                  </a:lnTo>
                  <a:lnTo>
                    <a:pt x="154970" y="217292"/>
                  </a:lnTo>
                  <a:lnTo>
                    <a:pt x="127174" y="251576"/>
                  </a:lnTo>
                  <a:lnTo>
                    <a:pt x="101787" y="287778"/>
                  </a:lnTo>
                  <a:lnTo>
                    <a:pt x="78928" y="325776"/>
                  </a:lnTo>
                  <a:lnTo>
                    <a:pt x="58721" y="365449"/>
                  </a:lnTo>
                  <a:lnTo>
                    <a:pt x="41287" y="406673"/>
                  </a:lnTo>
                  <a:lnTo>
                    <a:pt x="26749" y="449327"/>
                  </a:lnTo>
                  <a:lnTo>
                    <a:pt x="15230" y="493289"/>
                  </a:lnTo>
                  <a:lnTo>
                    <a:pt x="6850" y="538437"/>
                  </a:lnTo>
                  <a:lnTo>
                    <a:pt x="1732" y="584647"/>
                  </a:lnTo>
                  <a:lnTo>
                    <a:pt x="0" y="631799"/>
                  </a:lnTo>
                  <a:lnTo>
                    <a:pt x="1732" y="678951"/>
                  </a:lnTo>
                  <a:lnTo>
                    <a:pt x="6850" y="725162"/>
                  </a:lnTo>
                  <a:lnTo>
                    <a:pt x="15230" y="770309"/>
                  </a:lnTo>
                  <a:lnTo>
                    <a:pt x="26749" y="814271"/>
                  </a:lnTo>
                  <a:lnTo>
                    <a:pt x="41287" y="856925"/>
                  </a:lnTo>
                  <a:lnTo>
                    <a:pt x="58721" y="898150"/>
                  </a:lnTo>
                  <a:lnTo>
                    <a:pt x="78928" y="937822"/>
                  </a:lnTo>
                  <a:lnTo>
                    <a:pt x="101787" y="975820"/>
                  </a:lnTo>
                  <a:lnTo>
                    <a:pt x="127174" y="1012022"/>
                  </a:lnTo>
                  <a:lnTo>
                    <a:pt x="154970" y="1046306"/>
                  </a:lnTo>
                  <a:lnTo>
                    <a:pt x="185050" y="1078549"/>
                  </a:lnTo>
                  <a:lnTo>
                    <a:pt x="217292" y="1108629"/>
                  </a:lnTo>
                  <a:lnTo>
                    <a:pt x="251576" y="1136424"/>
                  </a:lnTo>
                  <a:lnTo>
                    <a:pt x="287778" y="1161812"/>
                  </a:lnTo>
                  <a:lnTo>
                    <a:pt x="325776" y="1184670"/>
                  </a:lnTo>
                  <a:lnTo>
                    <a:pt x="365449" y="1204878"/>
                  </a:lnTo>
                  <a:lnTo>
                    <a:pt x="406673" y="1222311"/>
                  </a:lnTo>
                  <a:lnTo>
                    <a:pt x="449327" y="1236849"/>
                  </a:lnTo>
                  <a:lnTo>
                    <a:pt x="493289" y="1248369"/>
                  </a:lnTo>
                  <a:lnTo>
                    <a:pt x="538437" y="1256748"/>
                  </a:lnTo>
                  <a:lnTo>
                    <a:pt x="584647" y="1261866"/>
                  </a:lnTo>
                  <a:lnTo>
                    <a:pt x="631799" y="1263599"/>
                  </a:lnTo>
                  <a:lnTo>
                    <a:pt x="678951" y="1261866"/>
                  </a:lnTo>
                  <a:lnTo>
                    <a:pt x="725162" y="1256748"/>
                  </a:lnTo>
                  <a:lnTo>
                    <a:pt x="770309" y="1248369"/>
                  </a:lnTo>
                  <a:lnTo>
                    <a:pt x="814271" y="1236849"/>
                  </a:lnTo>
                  <a:lnTo>
                    <a:pt x="856925" y="1222311"/>
                  </a:lnTo>
                  <a:lnTo>
                    <a:pt x="898150" y="1204878"/>
                  </a:lnTo>
                  <a:lnTo>
                    <a:pt x="937822" y="1184670"/>
                  </a:lnTo>
                  <a:lnTo>
                    <a:pt x="975820" y="1161812"/>
                  </a:lnTo>
                  <a:lnTo>
                    <a:pt x="1012022" y="1136424"/>
                  </a:lnTo>
                  <a:lnTo>
                    <a:pt x="1046306" y="1108629"/>
                  </a:lnTo>
                  <a:lnTo>
                    <a:pt x="1078549" y="1078549"/>
                  </a:lnTo>
                  <a:lnTo>
                    <a:pt x="1108629" y="1046306"/>
                  </a:lnTo>
                  <a:lnTo>
                    <a:pt x="1136424" y="1012022"/>
                  </a:lnTo>
                  <a:lnTo>
                    <a:pt x="1161812" y="975820"/>
                  </a:lnTo>
                  <a:lnTo>
                    <a:pt x="1184670" y="937822"/>
                  </a:lnTo>
                  <a:lnTo>
                    <a:pt x="1204878" y="898150"/>
                  </a:lnTo>
                  <a:lnTo>
                    <a:pt x="1222311" y="856925"/>
                  </a:lnTo>
                  <a:lnTo>
                    <a:pt x="1236849" y="814271"/>
                  </a:lnTo>
                  <a:lnTo>
                    <a:pt x="1248369" y="770309"/>
                  </a:lnTo>
                  <a:lnTo>
                    <a:pt x="1256748" y="725162"/>
                  </a:lnTo>
                  <a:lnTo>
                    <a:pt x="1261866" y="678951"/>
                  </a:lnTo>
                  <a:lnTo>
                    <a:pt x="1263599" y="631799"/>
                  </a:lnTo>
                  <a:lnTo>
                    <a:pt x="1261866" y="584647"/>
                  </a:lnTo>
                  <a:lnTo>
                    <a:pt x="1256748" y="538437"/>
                  </a:lnTo>
                  <a:lnTo>
                    <a:pt x="1248369" y="493289"/>
                  </a:lnTo>
                  <a:lnTo>
                    <a:pt x="1236849" y="449327"/>
                  </a:lnTo>
                  <a:lnTo>
                    <a:pt x="1222311" y="406673"/>
                  </a:lnTo>
                  <a:lnTo>
                    <a:pt x="1204878" y="365449"/>
                  </a:lnTo>
                  <a:lnTo>
                    <a:pt x="1184670" y="325776"/>
                  </a:lnTo>
                  <a:lnTo>
                    <a:pt x="1161812" y="287778"/>
                  </a:lnTo>
                  <a:lnTo>
                    <a:pt x="1136424" y="251576"/>
                  </a:lnTo>
                  <a:lnTo>
                    <a:pt x="1108629" y="217292"/>
                  </a:lnTo>
                  <a:lnTo>
                    <a:pt x="1078549" y="185050"/>
                  </a:lnTo>
                  <a:lnTo>
                    <a:pt x="1046306" y="154970"/>
                  </a:lnTo>
                  <a:lnTo>
                    <a:pt x="1012022" y="127174"/>
                  </a:lnTo>
                  <a:lnTo>
                    <a:pt x="975820" y="101787"/>
                  </a:lnTo>
                  <a:lnTo>
                    <a:pt x="937822" y="78928"/>
                  </a:lnTo>
                  <a:lnTo>
                    <a:pt x="898150" y="58721"/>
                  </a:lnTo>
                  <a:lnTo>
                    <a:pt x="856925" y="41287"/>
                  </a:lnTo>
                  <a:lnTo>
                    <a:pt x="814271" y="26749"/>
                  </a:lnTo>
                  <a:lnTo>
                    <a:pt x="770309" y="15230"/>
                  </a:lnTo>
                  <a:lnTo>
                    <a:pt x="725162" y="6850"/>
                  </a:lnTo>
                  <a:lnTo>
                    <a:pt x="678951" y="1732"/>
                  </a:lnTo>
                  <a:lnTo>
                    <a:pt x="631799" y="0"/>
                  </a:lnTo>
                  <a:close/>
                </a:path>
              </a:pathLst>
            </a:custGeom>
            <a:solidFill>
              <a:srgbClr val="A28E57"/>
            </a:solidFill>
          </p:spPr>
          <p:txBody>
            <a:bodyPr wrap="square" lIns="0" tIns="0" rIns="0" bIns="0" rtlCol="0"/>
            <a:lstStyle/>
            <a:p>
              <a:endParaRPr/>
            </a:p>
          </p:txBody>
        </p:sp>
        <p:sp>
          <p:nvSpPr>
            <p:cNvPr id="26" name="object 27">
              <a:extLst>
                <a:ext uri="{FF2B5EF4-FFF2-40B4-BE49-F238E27FC236}">
                  <a16:creationId xmlns:a16="http://schemas.microsoft.com/office/drawing/2014/main" id="{F0E7CB3D-1ECC-9B5B-CA54-ED0DE3B7B784}"/>
                </a:ext>
              </a:extLst>
            </p:cNvPr>
            <p:cNvSpPr/>
            <p:nvPr/>
          </p:nvSpPr>
          <p:spPr>
            <a:xfrm>
              <a:off x="7045366" y="2599881"/>
              <a:ext cx="906780" cy="905510"/>
            </a:xfrm>
            <a:custGeom>
              <a:avLst/>
              <a:gdLst/>
              <a:ahLst/>
              <a:cxnLst/>
              <a:rect l="l" t="t" r="r" b="b"/>
              <a:pathLst>
                <a:path w="906779" h="905510">
                  <a:moveTo>
                    <a:pt x="138888" y="562609"/>
                  </a:moveTo>
                  <a:lnTo>
                    <a:pt x="12130" y="626109"/>
                  </a:lnTo>
                  <a:lnTo>
                    <a:pt x="0" y="647699"/>
                  </a:lnTo>
                  <a:lnTo>
                    <a:pt x="2465" y="656589"/>
                  </a:lnTo>
                  <a:lnTo>
                    <a:pt x="128081" y="899159"/>
                  </a:lnTo>
                  <a:lnTo>
                    <a:pt x="132754" y="902969"/>
                  </a:lnTo>
                  <a:lnTo>
                    <a:pt x="140781" y="905509"/>
                  </a:lnTo>
                  <a:lnTo>
                    <a:pt x="152490" y="905509"/>
                  </a:lnTo>
                  <a:lnTo>
                    <a:pt x="193786" y="883919"/>
                  </a:lnTo>
                  <a:lnTo>
                    <a:pt x="145340" y="883919"/>
                  </a:lnTo>
                  <a:lnTo>
                    <a:pt x="22480" y="646429"/>
                  </a:lnTo>
                  <a:lnTo>
                    <a:pt x="137821" y="586739"/>
                  </a:lnTo>
                  <a:lnTo>
                    <a:pt x="163493" y="586739"/>
                  </a:lnTo>
                  <a:lnTo>
                    <a:pt x="155081" y="570229"/>
                  </a:lnTo>
                  <a:lnTo>
                    <a:pt x="150394" y="566419"/>
                  </a:lnTo>
                  <a:lnTo>
                    <a:pt x="138888" y="562609"/>
                  </a:lnTo>
                  <a:close/>
                </a:path>
                <a:path w="906779" h="905510">
                  <a:moveTo>
                    <a:pt x="137821" y="586739"/>
                  </a:moveTo>
                  <a:lnTo>
                    <a:pt x="22480" y="646429"/>
                  </a:lnTo>
                  <a:lnTo>
                    <a:pt x="145340" y="883919"/>
                  </a:lnTo>
                  <a:lnTo>
                    <a:pt x="260669" y="824229"/>
                  </a:lnTo>
                  <a:lnTo>
                    <a:pt x="137821" y="586739"/>
                  </a:lnTo>
                  <a:close/>
                </a:path>
                <a:path w="906779" h="905510">
                  <a:moveTo>
                    <a:pt x="163493" y="586739"/>
                  </a:moveTo>
                  <a:lnTo>
                    <a:pt x="137821" y="586739"/>
                  </a:lnTo>
                  <a:lnTo>
                    <a:pt x="260669" y="824229"/>
                  </a:lnTo>
                  <a:lnTo>
                    <a:pt x="145340" y="883919"/>
                  </a:lnTo>
                  <a:lnTo>
                    <a:pt x="193786" y="883919"/>
                  </a:lnTo>
                  <a:lnTo>
                    <a:pt x="276378" y="840739"/>
                  </a:lnTo>
                  <a:lnTo>
                    <a:pt x="280328" y="836929"/>
                  </a:lnTo>
                  <a:lnTo>
                    <a:pt x="283998" y="825499"/>
                  </a:lnTo>
                  <a:lnTo>
                    <a:pt x="283592" y="820419"/>
                  </a:lnTo>
                  <a:lnTo>
                    <a:pt x="283490" y="819149"/>
                  </a:lnTo>
                  <a:lnTo>
                    <a:pt x="280696" y="814069"/>
                  </a:lnTo>
                  <a:lnTo>
                    <a:pt x="269114" y="791209"/>
                  </a:lnTo>
                  <a:lnTo>
                    <a:pt x="301804" y="772159"/>
                  </a:lnTo>
                  <a:lnTo>
                    <a:pt x="377671" y="772159"/>
                  </a:lnTo>
                  <a:lnTo>
                    <a:pt x="373760" y="770889"/>
                  </a:lnTo>
                  <a:lnTo>
                    <a:pt x="258713" y="770889"/>
                  </a:lnTo>
                  <a:lnTo>
                    <a:pt x="178385" y="615949"/>
                  </a:lnTo>
                  <a:lnTo>
                    <a:pt x="214899" y="595629"/>
                  </a:lnTo>
                  <a:lnTo>
                    <a:pt x="168022" y="595629"/>
                  </a:lnTo>
                  <a:lnTo>
                    <a:pt x="163493" y="586739"/>
                  </a:lnTo>
                  <a:close/>
                </a:path>
                <a:path w="906779" h="905510">
                  <a:moveTo>
                    <a:pt x="377671" y="772159"/>
                  </a:moveTo>
                  <a:lnTo>
                    <a:pt x="302528" y="772159"/>
                  </a:lnTo>
                  <a:lnTo>
                    <a:pt x="542634" y="849629"/>
                  </a:lnTo>
                  <a:lnTo>
                    <a:pt x="550305" y="850899"/>
                  </a:lnTo>
                  <a:lnTo>
                    <a:pt x="557861" y="850899"/>
                  </a:lnTo>
                  <a:lnTo>
                    <a:pt x="576907" y="848359"/>
                  </a:lnTo>
                  <a:lnTo>
                    <a:pt x="586131" y="844549"/>
                  </a:lnTo>
                  <a:lnTo>
                    <a:pt x="595085" y="839469"/>
                  </a:lnTo>
                  <a:lnTo>
                    <a:pt x="614059" y="828039"/>
                  </a:lnTo>
                  <a:lnTo>
                    <a:pt x="552694" y="828039"/>
                  </a:lnTo>
                  <a:lnTo>
                    <a:pt x="541923" y="825499"/>
                  </a:lnTo>
                  <a:lnTo>
                    <a:pt x="377671" y="772159"/>
                  </a:lnTo>
                  <a:close/>
                </a:path>
                <a:path w="906779" h="905510">
                  <a:moveTo>
                    <a:pt x="889888" y="575309"/>
                  </a:moveTo>
                  <a:lnTo>
                    <a:pt x="836698" y="575309"/>
                  </a:lnTo>
                  <a:lnTo>
                    <a:pt x="852492" y="576579"/>
                  </a:lnTo>
                  <a:lnTo>
                    <a:pt x="866833" y="582929"/>
                  </a:lnTo>
                  <a:lnTo>
                    <a:pt x="877889" y="595629"/>
                  </a:lnTo>
                  <a:lnTo>
                    <a:pt x="881380" y="601979"/>
                  </a:lnTo>
                  <a:lnTo>
                    <a:pt x="883337" y="609599"/>
                  </a:lnTo>
                  <a:lnTo>
                    <a:pt x="883619" y="615949"/>
                  </a:lnTo>
                  <a:lnTo>
                    <a:pt x="883732" y="618489"/>
                  </a:lnTo>
                  <a:lnTo>
                    <a:pt x="863842" y="651509"/>
                  </a:lnTo>
                  <a:lnTo>
                    <a:pt x="583452" y="820419"/>
                  </a:lnTo>
                  <a:lnTo>
                    <a:pt x="563230" y="828039"/>
                  </a:lnTo>
                  <a:lnTo>
                    <a:pt x="614059" y="828039"/>
                  </a:lnTo>
                  <a:lnTo>
                    <a:pt x="875476" y="670559"/>
                  </a:lnTo>
                  <a:lnTo>
                    <a:pt x="904444" y="631189"/>
                  </a:lnTo>
                  <a:lnTo>
                    <a:pt x="906278" y="619759"/>
                  </a:lnTo>
                  <a:lnTo>
                    <a:pt x="905780" y="609599"/>
                  </a:lnTo>
                  <a:lnTo>
                    <a:pt x="905656" y="607059"/>
                  </a:lnTo>
                  <a:lnTo>
                    <a:pt x="902621" y="594359"/>
                  </a:lnTo>
                  <a:lnTo>
                    <a:pt x="897218" y="582929"/>
                  </a:lnTo>
                  <a:lnTo>
                    <a:pt x="889888" y="575309"/>
                  </a:lnTo>
                  <a:close/>
                </a:path>
                <a:path w="906779" h="905510">
                  <a:moveTo>
                    <a:pt x="303366" y="748029"/>
                  </a:moveTo>
                  <a:lnTo>
                    <a:pt x="295822" y="749299"/>
                  </a:lnTo>
                  <a:lnTo>
                    <a:pt x="258713" y="770889"/>
                  </a:lnTo>
                  <a:lnTo>
                    <a:pt x="373760" y="770889"/>
                  </a:lnTo>
                  <a:lnTo>
                    <a:pt x="303366" y="748029"/>
                  </a:lnTo>
                  <a:close/>
                </a:path>
                <a:path w="906779" h="905510">
                  <a:moveTo>
                    <a:pt x="445390" y="636269"/>
                  </a:moveTo>
                  <a:lnTo>
                    <a:pt x="439167" y="640079"/>
                  </a:lnTo>
                  <a:lnTo>
                    <a:pt x="435789" y="651509"/>
                  </a:lnTo>
                  <a:lnTo>
                    <a:pt x="439281" y="657859"/>
                  </a:lnTo>
                  <a:lnTo>
                    <a:pt x="607010" y="704849"/>
                  </a:lnTo>
                  <a:lnTo>
                    <a:pt x="612840" y="706119"/>
                  </a:lnTo>
                  <a:lnTo>
                    <a:pt x="618567" y="706119"/>
                  </a:lnTo>
                  <a:lnTo>
                    <a:pt x="636875" y="703579"/>
                  </a:lnTo>
                  <a:lnTo>
                    <a:pt x="653462" y="695959"/>
                  </a:lnTo>
                  <a:lnTo>
                    <a:pt x="667261" y="683259"/>
                  </a:lnTo>
                  <a:lnTo>
                    <a:pt x="623683" y="683259"/>
                  </a:lnTo>
                  <a:lnTo>
                    <a:pt x="607340" y="681989"/>
                  </a:lnTo>
                  <a:lnTo>
                    <a:pt x="445390" y="636269"/>
                  </a:lnTo>
                  <a:close/>
                </a:path>
                <a:path w="906779" h="905510">
                  <a:moveTo>
                    <a:pt x="441191" y="523239"/>
                  </a:moveTo>
                  <a:lnTo>
                    <a:pt x="357786" y="523239"/>
                  </a:lnTo>
                  <a:lnTo>
                    <a:pt x="365469" y="525779"/>
                  </a:lnTo>
                  <a:lnTo>
                    <a:pt x="630073" y="601979"/>
                  </a:lnTo>
                  <a:lnTo>
                    <a:pt x="644603" y="609599"/>
                  </a:lnTo>
                  <a:lnTo>
                    <a:pt x="654775" y="622299"/>
                  </a:lnTo>
                  <a:lnTo>
                    <a:pt x="659670" y="637539"/>
                  </a:lnTo>
                  <a:lnTo>
                    <a:pt x="658369" y="654049"/>
                  </a:lnTo>
                  <a:lnTo>
                    <a:pt x="650857" y="668019"/>
                  </a:lnTo>
                  <a:lnTo>
                    <a:pt x="638741" y="678179"/>
                  </a:lnTo>
                  <a:lnTo>
                    <a:pt x="623683" y="683259"/>
                  </a:lnTo>
                  <a:lnTo>
                    <a:pt x="667261" y="683259"/>
                  </a:lnTo>
                  <a:lnTo>
                    <a:pt x="677203" y="668019"/>
                  </a:lnTo>
                  <a:lnTo>
                    <a:pt x="725230" y="638809"/>
                  </a:lnTo>
                  <a:lnTo>
                    <a:pt x="682410" y="638809"/>
                  </a:lnTo>
                  <a:lnTo>
                    <a:pt x="678258" y="619759"/>
                  </a:lnTo>
                  <a:lnTo>
                    <a:pt x="668735" y="601979"/>
                  </a:lnTo>
                  <a:lnTo>
                    <a:pt x="654532" y="589279"/>
                  </a:lnTo>
                  <a:lnTo>
                    <a:pt x="636335" y="580389"/>
                  </a:lnTo>
                  <a:lnTo>
                    <a:pt x="441191" y="523239"/>
                  </a:lnTo>
                  <a:close/>
                </a:path>
                <a:path w="906779" h="905510">
                  <a:moveTo>
                    <a:pt x="833485" y="553719"/>
                  </a:moveTo>
                  <a:lnTo>
                    <a:pt x="809651" y="561339"/>
                  </a:lnTo>
                  <a:lnTo>
                    <a:pt x="682410" y="638809"/>
                  </a:lnTo>
                  <a:lnTo>
                    <a:pt x="725230" y="638809"/>
                  </a:lnTo>
                  <a:lnTo>
                    <a:pt x="821285" y="580389"/>
                  </a:lnTo>
                  <a:lnTo>
                    <a:pt x="836698" y="575309"/>
                  </a:lnTo>
                  <a:lnTo>
                    <a:pt x="889888" y="575309"/>
                  </a:lnTo>
                  <a:lnTo>
                    <a:pt x="880114" y="565149"/>
                  </a:lnTo>
                  <a:lnTo>
                    <a:pt x="857921" y="554989"/>
                  </a:lnTo>
                  <a:lnTo>
                    <a:pt x="833485" y="553719"/>
                  </a:lnTo>
                  <a:close/>
                </a:path>
                <a:path w="906779" h="905510">
                  <a:moveTo>
                    <a:pt x="359697" y="501649"/>
                  </a:moveTo>
                  <a:lnTo>
                    <a:pt x="347818" y="501649"/>
                  </a:lnTo>
                  <a:lnTo>
                    <a:pt x="336207" y="504189"/>
                  </a:lnTo>
                  <a:lnTo>
                    <a:pt x="324905" y="509269"/>
                  </a:lnTo>
                  <a:lnTo>
                    <a:pt x="168022" y="595629"/>
                  </a:lnTo>
                  <a:lnTo>
                    <a:pt x="214899" y="595629"/>
                  </a:lnTo>
                  <a:lnTo>
                    <a:pt x="335853" y="528319"/>
                  </a:lnTo>
                  <a:lnTo>
                    <a:pt x="350323" y="523239"/>
                  </a:lnTo>
                  <a:lnTo>
                    <a:pt x="441191" y="523239"/>
                  </a:lnTo>
                  <a:lnTo>
                    <a:pt x="371806" y="502919"/>
                  </a:lnTo>
                  <a:lnTo>
                    <a:pt x="359697" y="501649"/>
                  </a:lnTo>
                  <a:close/>
                </a:path>
                <a:path w="906779" h="905510">
                  <a:moveTo>
                    <a:pt x="584176" y="462279"/>
                  </a:moveTo>
                  <a:lnTo>
                    <a:pt x="571704" y="462279"/>
                  </a:lnTo>
                  <a:lnTo>
                    <a:pt x="566650" y="467359"/>
                  </a:lnTo>
                  <a:lnTo>
                    <a:pt x="566650" y="547369"/>
                  </a:lnTo>
                  <a:lnTo>
                    <a:pt x="571704" y="552449"/>
                  </a:lnTo>
                  <a:lnTo>
                    <a:pt x="584176" y="552449"/>
                  </a:lnTo>
                  <a:lnTo>
                    <a:pt x="589218" y="547369"/>
                  </a:lnTo>
                  <a:lnTo>
                    <a:pt x="589218" y="467359"/>
                  </a:lnTo>
                  <a:lnTo>
                    <a:pt x="584176" y="462279"/>
                  </a:lnTo>
                  <a:close/>
                </a:path>
                <a:path w="906779" h="905510">
                  <a:moveTo>
                    <a:pt x="433935" y="411479"/>
                  </a:moveTo>
                  <a:lnTo>
                    <a:pt x="426797" y="411479"/>
                  </a:lnTo>
                  <a:lnTo>
                    <a:pt x="378220" y="459739"/>
                  </a:lnTo>
                  <a:lnTo>
                    <a:pt x="378220" y="467359"/>
                  </a:lnTo>
                  <a:lnTo>
                    <a:pt x="384824" y="473709"/>
                  </a:lnTo>
                  <a:lnTo>
                    <a:pt x="387719" y="474979"/>
                  </a:lnTo>
                  <a:lnTo>
                    <a:pt x="393498" y="474979"/>
                  </a:lnTo>
                  <a:lnTo>
                    <a:pt x="396368" y="473709"/>
                  </a:lnTo>
                  <a:lnTo>
                    <a:pt x="442761" y="426719"/>
                  </a:lnTo>
                  <a:lnTo>
                    <a:pt x="442761" y="420369"/>
                  </a:lnTo>
                  <a:lnTo>
                    <a:pt x="438367" y="415289"/>
                  </a:lnTo>
                  <a:lnTo>
                    <a:pt x="433935" y="411479"/>
                  </a:lnTo>
                  <a:close/>
                </a:path>
                <a:path w="906779" h="905510">
                  <a:moveTo>
                    <a:pt x="729133" y="411479"/>
                  </a:moveTo>
                  <a:lnTo>
                    <a:pt x="721983" y="411479"/>
                  </a:lnTo>
                  <a:lnTo>
                    <a:pt x="713157" y="420369"/>
                  </a:lnTo>
                  <a:lnTo>
                    <a:pt x="713157" y="426719"/>
                  </a:lnTo>
                  <a:lnTo>
                    <a:pt x="759499" y="473709"/>
                  </a:lnTo>
                  <a:lnTo>
                    <a:pt x="762382" y="474979"/>
                  </a:lnTo>
                  <a:lnTo>
                    <a:pt x="768161" y="474979"/>
                  </a:lnTo>
                  <a:lnTo>
                    <a:pt x="771056" y="473709"/>
                  </a:lnTo>
                  <a:lnTo>
                    <a:pt x="777660" y="467359"/>
                  </a:lnTo>
                  <a:lnTo>
                    <a:pt x="777660" y="459739"/>
                  </a:lnTo>
                  <a:lnTo>
                    <a:pt x="733528" y="415289"/>
                  </a:lnTo>
                  <a:lnTo>
                    <a:pt x="729133" y="411479"/>
                  </a:lnTo>
                  <a:close/>
                </a:path>
                <a:path w="906779" h="905510">
                  <a:moveTo>
                    <a:pt x="578080" y="123189"/>
                  </a:moveTo>
                  <a:lnTo>
                    <a:pt x="537935" y="125729"/>
                  </a:lnTo>
                  <a:lnTo>
                    <a:pt x="497803" y="134619"/>
                  </a:lnTo>
                  <a:lnTo>
                    <a:pt x="457654" y="149859"/>
                  </a:lnTo>
                  <a:lnTo>
                    <a:pt x="417535" y="170179"/>
                  </a:lnTo>
                  <a:lnTo>
                    <a:pt x="377493" y="196849"/>
                  </a:lnTo>
                  <a:lnTo>
                    <a:pt x="337576" y="229869"/>
                  </a:lnTo>
                  <a:lnTo>
                    <a:pt x="297829" y="267969"/>
                  </a:lnTo>
                  <a:lnTo>
                    <a:pt x="293625" y="273049"/>
                  </a:lnTo>
                  <a:lnTo>
                    <a:pt x="293625" y="279399"/>
                  </a:lnTo>
                  <a:lnTo>
                    <a:pt x="297829" y="283209"/>
                  </a:lnTo>
                  <a:lnTo>
                    <a:pt x="337584" y="322579"/>
                  </a:lnTo>
                  <a:lnTo>
                    <a:pt x="377504" y="354329"/>
                  </a:lnTo>
                  <a:lnTo>
                    <a:pt x="417546" y="380999"/>
                  </a:lnTo>
                  <a:lnTo>
                    <a:pt x="457662" y="402589"/>
                  </a:lnTo>
                  <a:lnTo>
                    <a:pt x="497807" y="416559"/>
                  </a:lnTo>
                  <a:lnTo>
                    <a:pt x="537936" y="425449"/>
                  </a:lnTo>
                  <a:lnTo>
                    <a:pt x="578003" y="429259"/>
                  </a:lnTo>
                  <a:lnTo>
                    <a:pt x="618143" y="425449"/>
                  </a:lnTo>
                  <a:lnTo>
                    <a:pt x="658260" y="416559"/>
                  </a:lnTo>
                  <a:lnTo>
                    <a:pt x="687442" y="406399"/>
                  </a:lnTo>
                  <a:lnTo>
                    <a:pt x="578003" y="406399"/>
                  </a:lnTo>
                  <a:lnTo>
                    <a:pt x="542083" y="403859"/>
                  </a:lnTo>
                  <a:lnTo>
                    <a:pt x="505982" y="396239"/>
                  </a:lnTo>
                  <a:lnTo>
                    <a:pt x="477743" y="373379"/>
                  </a:lnTo>
                  <a:lnTo>
                    <a:pt x="476815" y="372109"/>
                  </a:lnTo>
                  <a:lnTo>
                    <a:pt x="447168" y="372109"/>
                  </a:lnTo>
                  <a:lnTo>
                    <a:pt x="415806" y="353059"/>
                  </a:lnTo>
                  <a:lnTo>
                    <a:pt x="384429" y="331469"/>
                  </a:lnTo>
                  <a:lnTo>
                    <a:pt x="353058" y="306069"/>
                  </a:lnTo>
                  <a:lnTo>
                    <a:pt x="321717" y="275589"/>
                  </a:lnTo>
                  <a:lnTo>
                    <a:pt x="353058" y="246379"/>
                  </a:lnTo>
                  <a:lnTo>
                    <a:pt x="384429" y="219709"/>
                  </a:lnTo>
                  <a:lnTo>
                    <a:pt x="415806" y="198119"/>
                  </a:lnTo>
                  <a:lnTo>
                    <a:pt x="447168" y="180339"/>
                  </a:lnTo>
                  <a:lnTo>
                    <a:pt x="476783" y="180339"/>
                  </a:lnTo>
                  <a:lnTo>
                    <a:pt x="477753" y="179069"/>
                  </a:lnTo>
                  <a:lnTo>
                    <a:pt x="506007" y="156209"/>
                  </a:lnTo>
                  <a:lnTo>
                    <a:pt x="524063" y="151129"/>
                  </a:lnTo>
                  <a:lnTo>
                    <a:pt x="560069" y="146049"/>
                  </a:lnTo>
                  <a:lnTo>
                    <a:pt x="688354" y="146049"/>
                  </a:lnTo>
                  <a:lnTo>
                    <a:pt x="658260" y="134619"/>
                  </a:lnTo>
                  <a:lnTo>
                    <a:pt x="618143" y="125729"/>
                  </a:lnTo>
                  <a:lnTo>
                    <a:pt x="578080" y="123189"/>
                  </a:lnTo>
                  <a:close/>
                </a:path>
                <a:path w="906779" h="905510">
                  <a:moveTo>
                    <a:pt x="595934" y="146049"/>
                  </a:moveTo>
                  <a:lnTo>
                    <a:pt x="560069" y="146049"/>
                  </a:lnTo>
                  <a:lnTo>
                    <a:pt x="524063" y="151129"/>
                  </a:lnTo>
                  <a:lnTo>
                    <a:pt x="477753" y="179069"/>
                  </a:lnTo>
                  <a:lnTo>
                    <a:pt x="442910" y="240029"/>
                  </a:lnTo>
                  <a:lnTo>
                    <a:pt x="438202" y="275589"/>
                  </a:lnTo>
                  <a:lnTo>
                    <a:pt x="442910" y="311149"/>
                  </a:lnTo>
                  <a:lnTo>
                    <a:pt x="477743" y="373379"/>
                  </a:lnTo>
                  <a:lnTo>
                    <a:pt x="542083" y="403859"/>
                  </a:lnTo>
                  <a:lnTo>
                    <a:pt x="578003" y="406399"/>
                  </a:lnTo>
                  <a:lnTo>
                    <a:pt x="613832" y="403859"/>
                  </a:lnTo>
                  <a:lnTo>
                    <a:pt x="649746" y="396239"/>
                  </a:lnTo>
                  <a:lnTo>
                    <a:pt x="678050" y="373379"/>
                  </a:lnTo>
                  <a:lnTo>
                    <a:pt x="697572" y="346709"/>
                  </a:lnTo>
                  <a:lnTo>
                    <a:pt x="577927" y="346709"/>
                  </a:lnTo>
                  <a:lnTo>
                    <a:pt x="550634" y="340359"/>
                  </a:lnTo>
                  <a:lnTo>
                    <a:pt x="528320" y="325119"/>
                  </a:lnTo>
                  <a:lnTo>
                    <a:pt x="513260" y="303529"/>
                  </a:lnTo>
                  <a:lnTo>
                    <a:pt x="507734" y="275589"/>
                  </a:lnTo>
                  <a:lnTo>
                    <a:pt x="513260" y="248919"/>
                  </a:lnTo>
                  <a:lnTo>
                    <a:pt x="528320" y="226059"/>
                  </a:lnTo>
                  <a:lnTo>
                    <a:pt x="550634" y="210819"/>
                  </a:lnTo>
                  <a:lnTo>
                    <a:pt x="577927" y="205739"/>
                  </a:lnTo>
                  <a:lnTo>
                    <a:pt x="698459" y="205739"/>
                  </a:lnTo>
                  <a:lnTo>
                    <a:pt x="678050" y="179069"/>
                  </a:lnTo>
                  <a:lnTo>
                    <a:pt x="649746" y="156209"/>
                  </a:lnTo>
                  <a:lnTo>
                    <a:pt x="631770" y="151129"/>
                  </a:lnTo>
                  <a:lnTo>
                    <a:pt x="595934" y="146049"/>
                  </a:lnTo>
                  <a:close/>
                </a:path>
                <a:path w="906779" h="905510">
                  <a:moveTo>
                    <a:pt x="688354" y="146049"/>
                  </a:moveTo>
                  <a:lnTo>
                    <a:pt x="595934" y="146049"/>
                  </a:lnTo>
                  <a:lnTo>
                    <a:pt x="631770" y="151129"/>
                  </a:lnTo>
                  <a:lnTo>
                    <a:pt x="649746" y="156209"/>
                  </a:lnTo>
                  <a:lnTo>
                    <a:pt x="678050" y="179069"/>
                  </a:lnTo>
                  <a:lnTo>
                    <a:pt x="699431" y="207009"/>
                  </a:lnTo>
                  <a:lnTo>
                    <a:pt x="712950" y="240029"/>
                  </a:lnTo>
                  <a:lnTo>
                    <a:pt x="717665" y="275589"/>
                  </a:lnTo>
                  <a:lnTo>
                    <a:pt x="712950" y="311149"/>
                  </a:lnTo>
                  <a:lnTo>
                    <a:pt x="678050" y="373379"/>
                  </a:lnTo>
                  <a:lnTo>
                    <a:pt x="613832" y="403859"/>
                  </a:lnTo>
                  <a:lnTo>
                    <a:pt x="578003" y="406399"/>
                  </a:lnTo>
                  <a:lnTo>
                    <a:pt x="687442" y="406399"/>
                  </a:lnTo>
                  <a:lnTo>
                    <a:pt x="698386" y="402589"/>
                  </a:lnTo>
                  <a:lnTo>
                    <a:pt x="738473" y="380999"/>
                  </a:lnTo>
                  <a:lnTo>
                    <a:pt x="751808" y="372109"/>
                  </a:lnTo>
                  <a:lnTo>
                    <a:pt x="708661" y="372109"/>
                  </a:lnTo>
                  <a:lnTo>
                    <a:pt x="722081" y="350519"/>
                  </a:lnTo>
                  <a:lnTo>
                    <a:pt x="731991" y="326389"/>
                  </a:lnTo>
                  <a:lnTo>
                    <a:pt x="738129" y="302259"/>
                  </a:lnTo>
                  <a:lnTo>
                    <a:pt x="740233" y="275589"/>
                  </a:lnTo>
                  <a:lnTo>
                    <a:pt x="738129" y="250189"/>
                  </a:lnTo>
                  <a:lnTo>
                    <a:pt x="731991" y="224789"/>
                  </a:lnTo>
                  <a:lnTo>
                    <a:pt x="722081" y="201929"/>
                  </a:lnTo>
                  <a:lnTo>
                    <a:pt x="708661" y="180339"/>
                  </a:lnTo>
                  <a:lnTo>
                    <a:pt x="753713" y="180339"/>
                  </a:lnTo>
                  <a:lnTo>
                    <a:pt x="738473" y="170179"/>
                  </a:lnTo>
                  <a:lnTo>
                    <a:pt x="698386" y="149859"/>
                  </a:lnTo>
                  <a:lnTo>
                    <a:pt x="688354" y="146049"/>
                  </a:lnTo>
                  <a:close/>
                </a:path>
                <a:path w="906779" h="905510">
                  <a:moveTo>
                    <a:pt x="476783" y="180339"/>
                  </a:moveTo>
                  <a:lnTo>
                    <a:pt x="447168" y="180339"/>
                  </a:lnTo>
                  <a:lnTo>
                    <a:pt x="433756" y="201929"/>
                  </a:lnTo>
                  <a:lnTo>
                    <a:pt x="423864" y="224789"/>
                  </a:lnTo>
                  <a:lnTo>
                    <a:pt x="417743" y="250189"/>
                  </a:lnTo>
                  <a:lnTo>
                    <a:pt x="415647" y="275589"/>
                  </a:lnTo>
                  <a:lnTo>
                    <a:pt x="417743" y="302259"/>
                  </a:lnTo>
                  <a:lnTo>
                    <a:pt x="423864" y="326389"/>
                  </a:lnTo>
                  <a:lnTo>
                    <a:pt x="433756" y="350519"/>
                  </a:lnTo>
                  <a:lnTo>
                    <a:pt x="447168" y="372109"/>
                  </a:lnTo>
                  <a:lnTo>
                    <a:pt x="476815" y="372109"/>
                  </a:lnTo>
                  <a:lnTo>
                    <a:pt x="456404" y="344169"/>
                  </a:lnTo>
                  <a:lnTo>
                    <a:pt x="442910" y="311149"/>
                  </a:lnTo>
                  <a:lnTo>
                    <a:pt x="438202" y="275589"/>
                  </a:lnTo>
                  <a:lnTo>
                    <a:pt x="442910" y="240029"/>
                  </a:lnTo>
                  <a:lnTo>
                    <a:pt x="456407" y="207009"/>
                  </a:lnTo>
                  <a:lnTo>
                    <a:pt x="476783" y="180339"/>
                  </a:lnTo>
                  <a:close/>
                </a:path>
                <a:path w="906779" h="905510">
                  <a:moveTo>
                    <a:pt x="753713" y="180339"/>
                  </a:moveTo>
                  <a:lnTo>
                    <a:pt x="708661" y="180339"/>
                  </a:lnTo>
                  <a:lnTo>
                    <a:pt x="740033" y="198119"/>
                  </a:lnTo>
                  <a:lnTo>
                    <a:pt x="771423" y="219709"/>
                  </a:lnTo>
                  <a:lnTo>
                    <a:pt x="802810" y="246379"/>
                  </a:lnTo>
                  <a:lnTo>
                    <a:pt x="834175" y="275589"/>
                  </a:lnTo>
                  <a:lnTo>
                    <a:pt x="802810" y="306069"/>
                  </a:lnTo>
                  <a:lnTo>
                    <a:pt x="771423" y="331469"/>
                  </a:lnTo>
                  <a:lnTo>
                    <a:pt x="740033" y="354329"/>
                  </a:lnTo>
                  <a:lnTo>
                    <a:pt x="708661" y="372109"/>
                  </a:lnTo>
                  <a:lnTo>
                    <a:pt x="751808" y="372109"/>
                  </a:lnTo>
                  <a:lnTo>
                    <a:pt x="778477" y="354329"/>
                  </a:lnTo>
                  <a:lnTo>
                    <a:pt x="818352" y="322579"/>
                  </a:lnTo>
                  <a:lnTo>
                    <a:pt x="858051" y="283209"/>
                  </a:lnTo>
                  <a:lnTo>
                    <a:pt x="862242" y="279399"/>
                  </a:lnTo>
                  <a:lnTo>
                    <a:pt x="862242" y="273049"/>
                  </a:lnTo>
                  <a:lnTo>
                    <a:pt x="858051" y="267969"/>
                  </a:lnTo>
                  <a:lnTo>
                    <a:pt x="818352" y="229869"/>
                  </a:lnTo>
                  <a:lnTo>
                    <a:pt x="778477" y="196849"/>
                  </a:lnTo>
                  <a:lnTo>
                    <a:pt x="753713" y="180339"/>
                  </a:lnTo>
                  <a:close/>
                </a:path>
                <a:path w="906779" h="905510">
                  <a:moveTo>
                    <a:pt x="577927" y="205739"/>
                  </a:moveTo>
                  <a:lnTo>
                    <a:pt x="550634" y="210819"/>
                  </a:lnTo>
                  <a:lnTo>
                    <a:pt x="528320" y="226059"/>
                  </a:lnTo>
                  <a:lnTo>
                    <a:pt x="513260" y="248919"/>
                  </a:lnTo>
                  <a:lnTo>
                    <a:pt x="507734" y="275589"/>
                  </a:lnTo>
                  <a:lnTo>
                    <a:pt x="513260" y="303529"/>
                  </a:lnTo>
                  <a:lnTo>
                    <a:pt x="528320" y="325119"/>
                  </a:lnTo>
                  <a:lnTo>
                    <a:pt x="550634" y="340359"/>
                  </a:lnTo>
                  <a:lnTo>
                    <a:pt x="577927" y="346709"/>
                  </a:lnTo>
                  <a:lnTo>
                    <a:pt x="605233" y="340359"/>
                  </a:lnTo>
                  <a:lnTo>
                    <a:pt x="627551" y="325119"/>
                  </a:lnTo>
                  <a:lnTo>
                    <a:pt x="628437" y="323849"/>
                  </a:lnTo>
                  <a:lnTo>
                    <a:pt x="577927" y="323849"/>
                  </a:lnTo>
                  <a:lnTo>
                    <a:pt x="559417" y="320039"/>
                  </a:lnTo>
                  <a:lnTo>
                    <a:pt x="544275" y="309879"/>
                  </a:lnTo>
                  <a:lnTo>
                    <a:pt x="534054" y="294639"/>
                  </a:lnTo>
                  <a:lnTo>
                    <a:pt x="530302" y="275589"/>
                  </a:lnTo>
                  <a:lnTo>
                    <a:pt x="534054" y="257809"/>
                  </a:lnTo>
                  <a:lnTo>
                    <a:pt x="544275" y="242569"/>
                  </a:lnTo>
                  <a:lnTo>
                    <a:pt x="559417" y="232409"/>
                  </a:lnTo>
                  <a:lnTo>
                    <a:pt x="577927" y="228599"/>
                  </a:lnTo>
                  <a:lnTo>
                    <a:pt x="629224" y="228599"/>
                  </a:lnTo>
                  <a:lnTo>
                    <a:pt x="627551" y="226059"/>
                  </a:lnTo>
                  <a:lnTo>
                    <a:pt x="605233" y="210819"/>
                  </a:lnTo>
                  <a:lnTo>
                    <a:pt x="577927" y="205739"/>
                  </a:lnTo>
                  <a:close/>
                </a:path>
                <a:path w="906779" h="905510">
                  <a:moveTo>
                    <a:pt x="698459" y="205739"/>
                  </a:moveTo>
                  <a:lnTo>
                    <a:pt x="577927" y="205739"/>
                  </a:lnTo>
                  <a:lnTo>
                    <a:pt x="605233" y="210819"/>
                  </a:lnTo>
                  <a:lnTo>
                    <a:pt x="627551" y="226059"/>
                  </a:lnTo>
                  <a:lnTo>
                    <a:pt x="642609" y="248919"/>
                  </a:lnTo>
                  <a:lnTo>
                    <a:pt x="648133" y="275589"/>
                  </a:lnTo>
                  <a:lnTo>
                    <a:pt x="642609" y="303529"/>
                  </a:lnTo>
                  <a:lnTo>
                    <a:pt x="627551" y="325119"/>
                  </a:lnTo>
                  <a:lnTo>
                    <a:pt x="605233" y="340359"/>
                  </a:lnTo>
                  <a:lnTo>
                    <a:pt x="577927" y="346709"/>
                  </a:lnTo>
                  <a:lnTo>
                    <a:pt x="697572" y="346709"/>
                  </a:lnTo>
                  <a:lnTo>
                    <a:pt x="699431" y="344169"/>
                  </a:lnTo>
                  <a:lnTo>
                    <a:pt x="712950" y="311149"/>
                  </a:lnTo>
                  <a:lnTo>
                    <a:pt x="717665" y="275589"/>
                  </a:lnTo>
                  <a:lnTo>
                    <a:pt x="712950" y="240029"/>
                  </a:lnTo>
                  <a:lnTo>
                    <a:pt x="699431" y="207009"/>
                  </a:lnTo>
                  <a:lnTo>
                    <a:pt x="698459" y="205739"/>
                  </a:lnTo>
                  <a:close/>
                </a:path>
                <a:path w="906779" h="905510">
                  <a:moveTo>
                    <a:pt x="577927" y="228599"/>
                  </a:moveTo>
                  <a:lnTo>
                    <a:pt x="559417" y="232409"/>
                  </a:lnTo>
                  <a:lnTo>
                    <a:pt x="544275" y="242569"/>
                  </a:lnTo>
                  <a:lnTo>
                    <a:pt x="534054" y="257809"/>
                  </a:lnTo>
                  <a:lnTo>
                    <a:pt x="530302" y="275589"/>
                  </a:lnTo>
                  <a:lnTo>
                    <a:pt x="534054" y="294639"/>
                  </a:lnTo>
                  <a:lnTo>
                    <a:pt x="544275" y="309879"/>
                  </a:lnTo>
                  <a:lnTo>
                    <a:pt x="559417" y="320039"/>
                  </a:lnTo>
                  <a:lnTo>
                    <a:pt x="577927" y="323849"/>
                  </a:lnTo>
                  <a:lnTo>
                    <a:pt x="596456" y="320039"/>
                  </a:lnTo>
                  <a:lnTo>
                    <a:pt x="611600" y="309879"/>
                  </a:lnTo>
                  <a:lnTo>
                    <a:pt x="621817" y="294639"/>
                  </a:lnTo>
                  <a:lnTo>
                    <a:pt x="625565" y="275589"/>
                  </a:lnTo>
                  <a:lnTo>
                    <a:pt x="621817" y="257809"/>
                  </a:lnTo>
                  <a:lnTo>
                    <a:pt x="611600" y="242569"/>
                  </a:lnTo>
                  <a:lnTo>
                    <a:pt x="596456" y="232409"/>
                  </a:lnTo>
                  <a:lnTo>
                    <a:pt x="577927" y="228599"/>
                  </a:lnTo>
                  <a:close/>
                </a:path>
                <a:path w="906779" h="905510">
                  <a:moveTo>
                    <a:pt x="629224" y="228599"/>
                  </a:moveTo>
                  <a:lnTo>
                    <a:pt x="577927" y="228599"/>
                  </a:lnTo>
                  <a:lnTo>
                    <a:pt x="596456" y="232409"/>
                  </a:lnTo>
                  <a:lnTo>
                    <a:pt x="611600" y="242569"/>
                  </a:lnTo>
                  <a:lnTo>
                    <a:pt x="621817" y="257809"/>
                  </a:lnTo>
                  <a:lnTo>
                    <a:pt x="625565" y="275589"/>
                  </a:lnTo>
                  <a:lnTo>
                    <a:pt x="621817" y="294639"/>
                  </a:lnTo>
                  <a:lnTo>
                    <a:pt x="611600" y="309879"/>
                  </a:lnTo>
                  <a:lnTo>
                    <a:pt x="596456" y="320039"/>
                  </a:lnTo>
                  <a:lnTo>
                    <a:pt x="577927" y="323849"/>
                  </a:lnTo>
                  <a:lnTo>
                    <a:pt x="628437" y="323849"/>
                  </a:lnTo>
                  <a:lnTo>
                    <a:pt x="642609" y="303529"/>
                  </a:lnTo>
                  <a:lnTo>
                    <a:pt x="648133" y="275589"/>
                  </a:lnTo>
                  <a:lnTo>
                    <a:pt x="642609" y="248919"/>
                  </a:lnTo>
                  <a:lnTo>
                    <a:pt x="629224" y="228599"/>
                  </a:lnTo>
                  <a:close/>
                </a:path>
                <a:path w="906779" h="905510">
                  <a:moveTo>
                    <a:pt x="394171" y="76199"/>
                  </a:moveTo>
                  <a:lnTo>
                    <a:pt x="387021" y="76199"/>
                  </a:lnTo>
                  <a:lnTo>
                    <a:pt x="378220" y="85089"/>
                  </a:lnTo>
                  <a:lnTo>
                    <a:pt x="378220" y="92709"/>
                  </a:lnTo>
                  <a:lnTo>
                    <a:pt x="382627" y="96519"/>
                  </a:lnTo>
                  <a:lnTo>
                    <a:pt x="424600" y="138429"/>
                  </a:lnTo>
                  <a:lnTo>
                    <a:pt x="427496" y="139699"/>
                  </a:lnTo>
                  <a:lnTo>
                    <a:pt x="433274" y="139699"/>
                  </a:lnTo>
                  <a:lnTo>
                    <a:pt x="436144" y="138429"/>
                  </a:lnTo>
                  <a:lnTo>
                    <a:pt x="438367" y="135889"/>
                  </a:lnTo>
                  <a:lnTo>
                    <a:pt x="442761" y="132079"/>
                  </a:lnTo>
                  <a:lnTo>
                    <a:pt x="442761" y="124459"/>
                  </a:lnTo>
                  <a:lnTo>
                    <a:pt x="394171" y="76199"/>
                  </a:lnTo>
                  <a:close/>
                </a:path>
                <a:path w="906779" h="905510">
                  <a:moveTo>
                    <a:pt x="768834" y="76199"/>
                  </a:moveTo>
                  <a:lnTo>
                    <a:pt x="761696" y="76199"/>
                  </a:lnTo>
                  <a:lnTo>
                    <a:pt x="713157" y="124459"/>
                  </a:lnTo>
                  <a:lnTo>
                    <a:pt x="713157" y="132079"/>
                  </a:lnTo>
                  <a:lnTo>
                    <a:pt x="717564" y="135889"/>
                  </a:lnTo>
                  <a:lnTo>
                    <a:pt x="719774" y="138429"/>
                  </a:lnTo>
                  <a:lnTo>
                    <a:pt x="722656" y="139699"/>
                  </a:lnTo>
                  <a:lnTo>
                    <a:pt x="728435" y="139699"/>
                  </a:lnTo>
                  <a:lnTo>
                    <a:pt x="731331" y="138429"/>
                  </a:lnTo>
                  <a:lnTo>
                    <a:pt x="777660" y="92709"/>
                  </a:lnTo>
                  <a:lnTo>
                    <a:pt x="777660" y="85089"/>
                  </a:lnTo>
                  <a:lnTo>
                    <a:pt x="768834" y="76199"/>
                  </a:lnTo>
                  <a:close/>
                </a:path>
                <a:path w="906779" h="905510">
                  <a:moveTo>
                    <a:pt x="584176" y="0"/>
                  </a:moveTo>
                  <a:lnTo>
                    <a:pt x="571704" y="0"/>
                  </a:lnTo>
                  <a:lnTo>
                    <a:pt x="566650" y="5079"/>
                  </a:lnTo>
                  <a:lnTo>
                    <a:pt x="566650" y="85089"/>
                  </a:lnTo>
                  <a:lnTo>
                    <a:pt x="571704" y="90169"/>
                  </a:lnTo>
                  <a:lnTo>
                    <a:pt x="584176" y="90169"/>
                  </a:lnTo>
                  <a:lnTo>
                    <a:pt x="589218" y="85089"/>
                  </a:lnTo>
                  <a:lnTo>
                    <a:pt x="589218" y="5079"/>
                  </a:lnTo>
                  <a:lnTo>
                    <a:pt x="584176" y="0"/>
                  </a:lnTo>
                  <a:close/>
                </a:path>
              </a:pathLst>
            </a:custGeom>
            <a:solidFill>
              <a:srgbClr val="FFFFFF"/>
            </a:solidFill>
          </p:spPr>
          <p:txBody>
            <a:bodyPr wrap="square" lIns="0" tIns="0" rIns="0" bIns="0" rtlCol="0"/>
            <a:lstStyle/>
            <a:p>
              <a:endParaRPr/>
            </a:p>
          </p:txBody>
        </p:sp>
        <p:sp>
          <p:nvSpPr>
            <p:cNvPr id="27" name="object 28">
              <a:extLst>
                <a:ext uri="{FF2B5EF4-FFF2-40B4-BE49-F238E27FC236}">
                  <a16:creationId xmlns:a16="http://schemas.microsoft.com/office/drawing/2014/main" id="{BB3F5088-7E85-FBAB-7A45-45C14C3EB314}"/>
                </a:ext>
              </a:extLst>
            </p:cNvPr>
            <p:cNvSpPr/>
            <p:nvPr/>
          </p:nvSpPr>
          <p:spPr>
            <a:xfrm>
              <a:off x="5999797" y="3954183"/>
              <a:ext cx="3094355" cy="483234"/>
            </a:xfrm>
            <a:custGeom>
              <a:avLst/>
              <a:gdLst/>
              <a:ahLst/>
              <a:cxnLst/>
              <a:rect l="l" t="t" r="r" b="b"/>
              <a:pathLst>
                <a:path w="3094354" h="483235">
                  <a:moveTo>
                    <a:pt x="336600" y="241490"/>
                  </a:moveTo>
                  <a:lnTo>
                    <a:pt x="0" y="0"/>
                  </a:lnTo>
                  <a:lnTo>
                    <a:pt x="0" y="482981"/>
                  </a:lnTo>
                  <a:lnTo>
                    <a:pt x="336600" y="241490"/>
                  </a:lnTo>
                  <a:close/>
                </a:path>
                <a:path w="3094354" h="483235">
                  <a:moveTo>
                    <a:pt x="3094266" y="241490"/>
                  </a:moveTo>
                  <a:lnTo>
                    <a:pt x="2757665" y="0"/>
                  </a:lnTo>
                  <a:lnTo>
                    <a:pt x="2757665" y="482981"/>
                  </a:lnTo>
                  <a:lnTo>
                    <a:pt x="3094266" y="241490"/>
                  </a:lnTo>
                  <a:close/>
                </a:path>
              </a:pathLst>
            </a:custGeom>
            <a:solidFill>
              <a:srgbClr val="7EBE42"/>
            </a:solidFill>
          </p:spPr>
          <p:txBody>
            <a:bodyPr wrap="square" lIns="0" tIns="0" rIns="0" bIns="0" rtlCol="0"/>
            <a:lstStyle/>
            <a:p>
              <a:endParaRPr/>
            </a:p>
          </p:txBody>
        </p:sp>
      </p:grpSp>
      <p:sp>
        <p:nvSpPr>
          <p:cNvPr id="28" name="object 29">
            <a:extLst>
              <a:ext uri="{FF2B5EF4-FFF2-40B4-BE49-F238E27FC236}">
                <a16:creationId xmlns:a16="http://schemas.microsoft.com/office/drawing/2014/main" id="{8ECBEEAE-9C27-F18F-81EA-7B28D2AF9BA7}"/>
              </a:ext>
            </a:extLst>
          </p:cNvPr>
          <p:cNvSpPr txBox="1"/>
          <p:nvPr/>
        </p:nvSpPr>
        <p:spPr>
          <a:xfrm>
            <a:off x="10057052" y="2943598"/>
            <a:ext cx="357505" cy="208279"/>
          </a:xfrm>
          <a:prstGeom prst="rect">
            <a:avLst/>
          </a:prstGeom>
        </p:spPr>
        <p:txBody>
          <a:bodyPr vert="horz" wrap="square" lIns="0" tIns="12700" rIns="0" bIns="0" rtlCol="0">
            <a:spAutoFit/>
          </a:bodyPr>
          <a:lstStyle/>
          <a:p>
            <a:pPr marL="12700">
              <a:lnSpc>
                <a:spcPct val="100000"/>
              </a:lnSpc>
              <a:spcBef>
                <a:spcPts val="100"/>
              </a:spcBef>
            </a:pPr>
            <a:r>
              <a:rPr sz="1200" b="1" spc="-25" dirty="0">
                <a:solidFill>
                  <a:srgbClr val="FFFFFF"/>
                </a:solidFill>
                <a:latin typeface="Lato"/>
                <a:cs typeface="Lato"/>
              </a:rPr>
              <a:t>MSA</a:t>
            </a:r>
            <a:endParaRPr sz="1200">
              <a:latin typeface="Lato"/>
              <a:cs typeface="Lato"/>
            </a:endParaRPr>
          </a:p>
        </p:txBody>
      </p:sp>
      <p:sp>
        <p:nvSpPr>
          <p:cNvPr id="29" name="object 30">
            <a:extLst>
              <a:ext uri="{FF2B5EF4-FFF2-40B4-BE49-F238E27FC236}">
                <a16:creationId xmlns:a16="http://schemas.microsoft.com/office/drawing/2014/main" id="{F63A4559-EE48-3661-E97D-D8E12FD871DF}"/>
              </a:ext>
            </a:extLst>
          </p:cNvPr>
          <p:cNvSpPr/>
          <p:nvPr/>
        </p:nvSpPr>
        <p:spPr>
          <a:xfrm>
            <a:off x="3221027" y="3954171"/>
            <a:ext cx="337185" cy="483234"/>
          </a:xfrm>
          <a:custGeom>
            <a:avLst/>
            <a:gdLst/>
            <a:ahLst/>
            <a:cxnLst/>
            <a:rect l="l" t="t" r="r" b="b"/>
            <a:pathLst>
              <a:path w="337185" h="483235">
                <a:moveTo>
                  <a:pt x="0" y="0"/>
                </a:moveTo>
                <a:lnTo>
                  <a:pt x="0" y="482980"/>
                </a:lnTo>
                <a:lnTo>
                  <a:pt x="336600" y="241490"/>
                </a:lnTo>
                <a:lnTo>
                  <a:pt x="0" y="0"/>
                </a:lnTo>
                <a:close/>
              </a:path>
            </a:pathLst>
          </a:custGeom>
          <a:solidFill>
            <a:srgbClr val="7EBE42"/>
          </a:solidFill>
        </p:spPr>
        <p:txBody>
          <a:bodyPr wrap="square" lIns="0" tIns="0" rIns="0" bIns="0" rtlCol="0"/>
          <a:lstStyle/>
          <a:p>
            <a:endParaRPr/>
          </a:p>
        </p:txBody>
      </p:sp>
      <p:pic>
        <p:nvPicPr>
          <p:cNvPr id="30" name="object 31">
            <a:extLst>
              <a:ext uri="{FF2B5EF4-FFF2-40B4-BE49-F238E27FC236}">
                <a16:creationId xmlns:a16="http://schemas.microsoft.com/office/drawing/2014/main" id="{4F41C9C2-531E-9921-084F-F83FAC3D97A4}"/>
              </a:ext>
            </a:extLst>
          </p:cNvPr>
          <p:cNvPicPr/>
          <p:nvPr/>
        </p:nvPicPr>
        <p:blipFill>
          <a:blip r:embed="rId4" cstate="print"/>
          <a:stretch>
            <a:fillRect/>
          </a:stretch>
        </p:blipFill>
        <p:spPr>
          <a:xfrm>
            <a:off x="825728" y="1355661"/>
            <a:ext cx="10689399" cy="684009"/>
          </a:xfrm>
          <a:prstGeom prst="rect">
            <a:avLst/>
          </a:prstGeom>
        </p:spPr>
      </p:pic>
      <p:sp>
        <p:nvSpPr>
          <p:cNvPr id="31" name="object 32">
            <a:extLst>
              <a:ext uri="{FF2B5EF4-FFF2-40B4-BE49-F238E27FC236}">
                <a16:creationId xmlns:a16="http://schemas.microsoft.com/office/drawing/2014/main" id="{669FB839-4DBC-E3CC-4DAB-7DF94562D227}"/>
              </a:ext>
            </a:extLst>
          </p:cNvPr>
          <p:cNvSpPr txBox="1"/>
          <p:nvPr/>
        </p:nvSpPr>
        <p:spPr>
          <a:xfrm>
            <a:off x="2142700" y="1410446"/>
            <a:ext cx="8021955" cy="513080"/>
          </a:xfrm>
          <a:prstGeom prst="rect">
            <a:avLst/>
          </a:prstGeom>
        </p:spPr>
        <p:txBody>
          <a:bodyPr vert="horz" wrap="square" lIns="0" tIns="12700" rIns="0" bIns="0" rtlCol="0">
            <a:spAutoFit/>
          </a:bodyPr>
          <a:lstStyle/>
          <a:p>
            <a:pPr algn="ctr">
              <a:lnSpc>
                <a:spcPct val="100000"/>
              </a:lnSpc>
              <a:spcBef>
                <a:spcPts val="100"/>
              </a:spcBef>
            </a:pPr>
            <a:r>
              <a:rPr sz="1600" b="1" dirty="0">
                <a:solidFill>
                  <a:srgbClr val="FFFFFF"/>
                </a:solidFill>
                <a:latin typeface="Lato"/>
                <a:cs typeface="Lato"/>
              </a:rPr>
              <a:t>As</a:t>
            </a:r>
            <a:r>
              <a:rPr sz="1600" b="1" spc="-20" dirty="0">
                <a:solidFill>
                  <a:srgbClr val="FFFFFF"/>
                </a:solidFill>
                <a:latin typeface="Lato"/>
                <a:cs typeface="Lato"/>
              </a:rPr>
              <a:t> </a:t>
            </a:r>
            <a:r>
              <a:rPr sz="1600" b="1" dirty="0">
                <a:solidFill>
                  <a:srgbClr val="FFFFFF"/>
                </a:solidFill>
                <a:latin typeface="Lato"/>
                <a:cs typeface="Lato"/>
              </a:rPr>
              <a:t>we</a:t>
            </a:r>
            <a:r>
              <a:rPr sz="1600" b="1" spc="-20" dirty="0">
                <a:solidFill>
                  <a:srgbClr val="FFFFFF"/>
                </a:solidFill>
                <a:latin typeface="Lato"/>
                <a:cs typeface="Lato"/>
              </a:rPr>
              <a:t> </a:t>
            </a:r>
            <a:r>
              <a:rPr sz="1600" b="1" spc="-10" dirty="0">
                <a:solidFill>
                  <a:srgbClr val="FFFFFF"/>
                </a:solidFill>
                <a:latin typeface="Lato"/>
                <a:cs typeface="Lato"/>
              </a:rPr>
              <a:t>navigate</a:t>
            </a:r>
            <a:r>
              <a:rPr sz="1600" b="1" spc="-20" dirty="0">
                <a:solidFill>
                  <a:srgbClr val="FFFFFF"/>
                </a:solidFill>
                <a:latin typeface="Lato"/>
                <a:cs typeface="Lato"/>
              </a:rPr>
              <a:t> </a:t>
            </a:r>
            <a:r>
              <a:rPr sz="1600" b="1" dirty="0">
                <a:solidFill>
                  <a:srgbClr val="FFFFFF"/>
                </a:solidFill>
                <a:latin typeface="Lato"/>
                <a:cs typeface="Lato"/>
              </a:rPr>
              <a:t>the</a:t>
            </a:r>
            <a:r>
              <a:rPr sz="1600" b="1" spc="-20" dirty="0">
                <a:solidFill>
                  <a:srgbClr val="FFFFFF"/>
                </a:solidFill>
                <a:latin typeface="Lato"/>
                <a:cs typeface="Lato"/>
              </a:rPr>
              <a:t> </a:t>
            </a:r>
            <a:r>
              <a:rPr sz="1600" b="1" spc="-10" dirty="0">
                <a:solidFill>
                  <a:srgbClr val="FFFFFF"/>
                </a:solidFill>
                <a:latin typeface="Lato"/>
                <a:cs typeface="Lato"/>
              </a:rPr>
              <a:t>complexities</a:t>
            </a:r>
            <a:r>
              <a:rPr sz="1600" b="1" spc="-15" dirty="0">
                <a:solidFill>
                  <a:srgbClr val="FFFFFF"/>
                </a:solidFill>
                <a:latin typeface="Lato"/>
                <a:cs typeface="Lato"/>
              </a:rPr>
              <a:t> </a:t>
            </a:r>
            <a:r>
              <a:rPr sz="1600" b="1" dirty="0">
                <a:solidFill>
                  <a:srgbClr val="FFFFFF"/>
                </a:solidFill>
                <a:latin typeface="Lato"/>
                <a:cs typeface="Lato"/>
              </a:rPr>
              <a:t>of</a:t>
            </a:r>
            <a:r>
              <a:rPr sz="1600" b="1" spc="-20" dirty="0">
                <a:solidFill>
                  <a:srgbClr val="FFFFFF"/>
                </a:solidFill>
                <a:latin typeface="Lato"/>
                <a:cs typeface="Lato"/>
              </a:rPr>
              <a:t> </a:t>
            </a:r>
            <a:r>
              <a:rPr sz="1600" b="1" dirty="0">
                <a:solidFill>
                  <a:srgbClr val="FFFFFF"/>
                </a:solidFill>
                <a:latin typeface="Lato"/>
                <a:cs typeface="Lato"/>
              </a:rPr>
              <a:t>modern</a:t>
            </a:r>
            <a:r>
              <a:rPr sz="1600" b="1" spc="-20" dirty="0">
                <a:solidFill>
                  <a:srgbClr val="FFFFFF"/>
                </a:solidFill>
                <a:latin typeface="Lato"/>
                <a:cs typeface="Lato"/>
              </a:rPr>
              <a:t> </a:t>
            </a:r>
            <a:r>
              <a:rPr sz="1600" b="1" spc="-10" dirty="0">
                <a:solidFill>
                  <a:srgbClr val="FFFFFF"/>
                </a:solidFill>
                <a:latin typeface="Lato"/>
                <a:cs typeface="Lato"/>
              </a:rPr>
              <a:t>healthcare,</a:t>
            </a:r>
            <a:r>
              <a:rPr sz="1600" b="1" spc="-15" dirty="0">
                <a:solidFill>
                  <a:srgbClr val="FFFFFF"/>
                </a:solidFill>
                <a:latin typeface="Lato"/>
                <a:cs typeface="Lato"/>
              </a:rPr>
              <a:t> </a:t>
            </a:r>
            <a:r>
              <a:rPr sz="1600" b="1" dirty="0">
                <a:solidFill>
                  <a:srgbClr val="FFFFFF"/>
                </a:solidFill>
                <a:latin typeface="Lato"/>
                <a:cs typeface="Lato"/>
              </a:rPr>
              <a:t>we</a:t>
            </a:r>
            <a:r>
              <a:rPr sz="1600" b="1" spc="-20" dirty="0">
                <a:solidFill>
                  <a:srgbClr val="FFFFFF"/>
                </a:solidFill>
                <a:latin typeface="Lato"/>
                <a:cs typeface="Lato"/>
              </a:rPr>
              <a:t> </a:t>
            </a:r>
            <a:r>
              <a:rPr sz="1600" b="1" dirty="0">
                <a:solidFill>
                  <a:srgbClr val="FFFFFF"/>
                </a:solidFill>
                <a:latin typeface="Lato"/>
                <a:cs typeface="Lato"/>
              </a:rPr>
              <a:t>want</a:t>
            </a:r>
            <a:r>
              <a:rPr sz="1600" b="1" spc="-15" dirty="0">
                <a:solidFill>
                  <a:srgbClr val="FFFFFF"/>
                </a:solidFill>
                <a:latin typeface="Lato"/>
                <a:cs typeface="Lato"/>
              </a:rPr>
              <a:t> </a:t>
            </a:r>
            <a:r>
              <a:rPr sz="1600" b="1" dirty="0">
                <a:solidFill>
                  <a:srgbClr val="FFFFFF"/>
                </a:solidFill>
                <a:latin typeface="Lato"/>
                <a:cs typeface="Lato"/>
              </a:rPr>
              <a:t>you</a:t>
            </a:r>
            <a:r>
              <a:rPr sz="1600" b="1" spc="-20" dirty="0">
                <a:solidFill>
                  <a:srgbClr val="FFFFFF"/>
                </a:solidFill>
                <a:latin typeface="Lato"/>
                <a:cs typeface="Lato"/>
              </a:rPr>
              <a:t> </a:t>
            </a:r>
            <a:r>
              <a:rPr sz="1600" b="1" dirty="0">
                <a:solidFill>
                  <a:srgbClr val="FFFFFF"/>
                </a:solidFill>
                <a:latin typeface="Lato"/>
                <a:cs typeface="Lato"/>
              </a:rPr>
              <a:t>to</a:t>
            </a:r>
            <a:r>
              <a:rPr sz="1600" b="1" spc="-20" dirty="0">
                <a:solidFill>
                  <a:srgbClr val="FFFFFF"/>
                </a:solidFill>
                <a:latin typeface="Lato"/>
                <a:cs typeface="Lato"/>
              </a:rPr>
              <a:t> </a:t>
            </a:r>
            <a:r>
              <a:rPr sz="1600" b="1" dirty="0">
                <a:solidFill>
                  <a:srgbClr val="FFFFFF"/>
                </a:solidFill>
                <a:latin typeface="Lato"/>
                <a:cs typeface="Lato"/>
              </a:rPr>
              <a:t>know</a:t>
            </a:r>
            <a:r>
              <a:rPr sz="1600" b="1" spc="-15" dirty="0">
                <a:solidFill>
                  <a:srgbClr val="FFFFFF"/>
                </a:solidFill>
                <a:latin typeface="Lato"/>
                <a:cs typeface="Lato"/>
              </a:rPr>
              <a:t> </a:t>
            </a:r>
            <a:r>
              <a:rPr sz="1600" b="1" spc="-20" dirty="0">
                <a:solidFill>
                  <a:srgbClr val="FFFFFF"/>
                </a:solidFill>
                <a:latin typeface="Lato"/>
                <a:cs typeface="Lato"/>
              </a:rPr>
              <a:t>that</a:t>
            </a:r>
            <a:endParaRPr sz="1600">
              <a:latin typeface="Lato"/>
              <a:cs typeface="Lato"/>
            </a:endParaRPr>
          </a:p>
          <a:p>
            <a:pPr algn="ctr">
              <a:lnSpc>
                <a:spcPct val="100000"/>
              </a:lnSpc>
            </a:pPr>
            <a:r>
              <a:rPr sz="1600" b="1" dirty="0">
                <a:solidFill>
                  <a:srgbClr val="FFFFFF"/>
                </a:solidFill>
                <a:latin typeface="Lato"/>
                <a:cs typeface="Lato"/>
              </a:rPr>
              <a:t>we</a:t>
            </a:r>
            <a:r>
              <a:rPr sz="1600" b="1" spc="-35" dirty="0">
                <a:solidFill>
                  <a:srgbClr val="FFFFFF"/>
                </a:solidFill>
                <a:latin typeface="Lato"/>
                <a:cs typeface="Lato"/>
              </a:rPr>
              <a:t> </a:t>
            </a:r>
            <a:r>
              <a:rPr sz="1600" b="1" dirty="0">
                <a:solidFill>
                  <a:srgbClr val="FFFFFF"/>
                </a:solidFill>
                <a:latin typeface="Lato"/>
                <a:cs typeface="Lato"/>
              </a:rPr>
              <a:t>are</a:t>
            </a:r>
            <a:r>
              <a:rPr sz="1600" b="1" spc="-30" dirty="0">
                <a:solidFill>
                  <a:srgbClr val="FFFFFF"/>
                </a:solidFill>
                <a:latin typeface="Lato"/>
                <a:cs typeface="Lato"/>
              </a:rPr>
              <a:t> </a:t>
            </a:r>
            <a:r>
              <a:rPr sz="1600" b="1" dirty="0">
                <a:solidFill>
                  <a:srgbClr val="FFFFFF"/>
                </a:solidFill>
                <a:latin typeface="Lato"/>
                <a:cs typeface="Lato"/>
              </a:rPr>
              <a:t>dedicated</a:t>
            </a:r>
            <a:r>
              <a:rPr sz="1600" b="1" spc="-30" dirty="0">
                <a:solidFill>
                  <a:srgbClr val="FFFFFF"/>
                </a:solidFill>
                <a:latin typeface="Lato"/>
                <a:cs typeface="Lato"/>
              </a:rPr>
              <a:t> </a:t>
            </a:r>
            <a:r>
              <a:rPr sz="1600" b="1" dirty="0">
                <a:solidFill>
                  <a:srgbClr val="FFFFFF"/>
                </a:solidFill>
                <a:latin typeface="Lato"/>
                <a:cs typeface="Lato"/>
              </a:rPr>
              <a:t>to</a:t>
            </a:r>
            <a:r>
              <a:rPr sz="1600" b="1" spc="-30" dirty="0">
                <a:solidFill>
                  <a:srgbClr val="FFFFFF"/>
                </a:solidFill>
                <a:latin typeface="Lato"/>
                <a:cs typeface="Lato"/>
              </a:rPr>
              <a:t> </a:t>
            </a:r>
            <a:r>
              <a:rPr sz="1600" b="1" dirty="0">
                <a:solidFill>
                  <a:srgbClr val="FFFFFF"/>
                </a:solidFill>
                <a:latin typeface="Lato"/>
                <a:cs typeface="Lato"/>
              </a:rPr>
              <a:t>delivering</a:t>
            </a:r>
            <a:r>
              <a:rPr sz="1600" b="1" spc="-30" dirty="0">
                <a:solidFill>
                  <a:srgbClr val="FFFFFF"/>
                </a:solidFill>
                <a:latin typeface="Lato"/>
                <a:cs typeface="Lato"/>
              </a:rPr>
              <a:t> </a:t>
            </a:r>
            <a:r>
              <a:rPr sz="1600" b="1" spc="-10" dirty="0">
                <a:solidFill>
                  <a:srgbClr val="FFFFFF"/>
                </a:solidFill>
                <a:latin typeface="Lato"/>
                <a:cs typeface="Lato"/>
              </a:rPr>
              <a:t>exceptional</a:t>
            </a:r>
            <a:r>
              <a:rPr sz="1600" b="1" spc="-30" dirty="0">
                <a:solidFill>
                  <a:srgbClr val="FFFFFF"/>
                </a:solidFill>
                <a:latin typeface="Lato"/>
                <a:cs typeface="Lato"/>
              </a:rPr>
              <a:t> </a:t>
            </a:r>
            <a:r>
              <a:rPr sz="1600" b="1" dirty="0">
                <a:solidFill>
                  <a:srgbClr val="FFFFFF"/>
                </a:solidFill>
                <a:latin typeface="Lato"/>
                <a:cs typeface="Lato"/>
              </a:rPr>
              <a:t>benefits</a:t>
            </a:r>
            <a:r>
              <a:rPr sz="1600" b="1" spc="-25" dirty="0">
                <a:solidFill>
                  <a:srgbClr val="FFFFFF"/>
                </a:solidFill>
                <a:latin typeface="Lato"/>
                <a:cs typeface="Lato"/>
              </a:rPr>
              <a:t> </a:t>
            </a:r>
            <a:r>
              <a:rPr sz="1600" b="1" dirty="0">
                <a:solidFill>
                  <a:srgbClr val="FFFFFF"/>
                </a:solidFill>
                <a:latin typeface="Lato"/>
                <a:cs typeface="Lato"/>
              </a:rPr>
              <a:t>and</a:t>
            </a:r>
            <a:r>
              <a:rPr sz="1600" b="1" spc="-30" dirty="0">
                <a:solidFill>
                  <a:srgbClr val="FFFFFF"/>
                </a:solidFill>
                <a:latin typeface="Lato"/>
                <a:cs typeface="Lato"/>
              </a:rPr>
              <a:t> </a:t>
            </a:r>
            <a:r>
              <a:rPr sz="1600" b="1" dirty="0">
                <a:solidFill>
                  <a:srgbClr val="FFFFFF"/>
                </a:solidFill>
                <a:latin typeface="Lato"/>
                <a:cs typeface="Lato"/>
              </a:rPr>
              <a:t>services</a:t>
            </a:r>
            <a:r>
              <a:rPr sz="1600" b="1" spc="-25" dirty="0">
                <a:solidFill>
                  <a:srgbClr val="FFFFFF"/>
                </a:solidFill>
                <a:latin typeface="Lato"/>
                <a:cs typeface="Lato"/>
              </a:rPr>
              <a:t> </a:t>
            </a:r>
            <a:r>
              <a:rPr sz="1600" b="1" dirty="0">
                <a:solidFill>
                  <a:srgbClr val="FFFFFF"/>
                </a:solidFill>
                <a:latin typeface="Lato"/>
                <a:cs typeface="Lato"/>
              </a:rPr>
              <a:t>that</a:t>
            </a:r>
            <a:r>
              <a:rPr sz="1600" b="1" spc="-30" dirty="0">
                <a:solidFill>
                  <a:srgbClr val="FFFFFF"/>
                </a:solidFill>
                <a:latin typeface="Lato"/>
                <a:cs typeface="Lato"/>
              </a:rPr>
              <a:t> </a:t>
            </a:r>
            <a:r>
              <a:rPr sz="1600" b="1" dirty="0">
                <a:solidFill>
                  <a:srgbClr val="FFFFFF"/>
                </a:solidFill>
                <a:latin typeface="Lato"/>
                <a:cs typeface="Lato"/>
              </a:rPr>
              <a:t>cater</a:t>
            </a:r>
            <a:r>
              <a:rPr sz="1600" b="1" spc="-30" dirty="0">
                <a:solidFill>
                  <a:srgbClr val="FFFFFF"/>
                </a:solidFill>
                <a:latin typeface="Lato"/>
                <a:cs typeface="Lato"/>
              </a:rPr>
              <a:t> </a:t>
            </a:r>
            <a:r>
              <a:rPr sz="1600" b="1" dirty="0">
                <a:solidFill>
                  <a:srgbClr val="FFFFFF"/>
                </a:solidFill>
                <a:latin typeface="Lato"/>
                <a:cs typeface="Lato"/>
              </a:rPr>
              <a:t>to</a:t>
            </a:r>
            <a:r>
              <a:rPr sz="1600" b="1" spc="-35" dirty="0">
                <a:solidFill>
                  <a:srgbClr val="FFFFFF"/>
                </a:solidFill>
                <a:latin typeface="Lato"/>
                <a:cs typeface="Lato"/>
              </a:rPr>
              <a:t> </a:t>
            </a:r>
            <a:r>
              <a:rPr sz="1600" b="1" dirty="0">
                <a:solidFill>
                  <a:srgbClr val="FFFFFF"/>
                </a:solidFill>
                <a:latin typeface="Lato"/>
                <a:cs typeface="Lato"/>
              </a:rPr>
              <a:t>your</a:t>
            </a:r>
            <a:r>
              <a:rPr sz="1600" b="1" spc="-30" dirty="0">
                <a:solidFill>
                  <a:srgbClr val="FFFFFF"/>
                </a:solidFill>
                <a:latin typeface="Lato"/>
                <a:cs typeface="Lato"/>
              </a:rPr>
              <a:t> </a:t>
            </a:r>
            <a:r>
              <a:rPr sz="1600" b="1" spc="-10" dirty="0">
                <a:solidFill>
                  <a:srgbClr val="FFFFFF"/>
                </a:solidFill>
                <a:latin typeface="Lato"/>
                <a:cs typeface="Lato"/>
              </a:rPr>
              <a:t>needs.</a:t>
            </a:r>
            <a:endParaRPr sz="1600">
              <a:latin typeface="Lato"/>
              <a:cs typeface="Lato"/>
            </a:endParaRPr>
          </a:p>
        </p:txBody>
      </p:sp>
      <p:sp>
        <p:nvSpPr>
          <p:cNvPr id="32" name="TextBox 31">
            <a:extLst>
              <a:ext uri="{FF2B5EF4-FFF2-40B4-BE49-F238E27FC236}">
                <a16:creationId xmlns:a16="http://schemas.microsoft.com/office/drawing/2014/main" id="{F53E1521-738B-8F95-FA0D-749385EFEFC8}"/>
              </a:ext>
            </a:extLst>
          </p:cNvPr>
          <p:cNvSpPr txBox="1"/>
          <p:nvPr/>
        </p:nvSpPr>
        <p:spPr>
          <a:xfrm>
            <a:off x="252919" y="5953328"/>
            <a:ext cx="591858" cy="612842"/>
          </a:xfrm>
          <a:prstGeom prst="rect">
            <a:avLst/>
          </a:prstGeom>
          <a:solidFill>
            <a:schemeClr val="bg1"/>
          </a:solidFill>
        </p:spPr>
        <p:txBody>
          <a:bodyPr wrap="square" rtlCol="0">
            <a:spAutoFit/>
          </a:bodyPr>
          <a:lstStyle/>
          <a:p>
            <a:endParaRPr lang="en-ZA" dirty="0"/>
          </a:p>
        </p:txBody>
      </p:sp>
    </p:spTree>
    <p:extLst>
      <p:ext uri="{BB962C8B-B14F-4D97-AF65-F5344CB8AC3E}">
        <p14:creationId xmlns:p14="http://schemas.microsoft.com/office/powerpoint/2010/main" val="121153043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1.xml><?xml version="1.0" encoding="utf-8"?>
<a:themeOverride xmlns:a="http://schemas.openxmlformats.org/drawingml/2006/main">
  <a:clrScheme name="Sizwe">
    <a:dk1>
      <a:srgbClr val="000000"/>
    </a:dk1>
    <a:lt1>
      <a:srgbClr val="FFFFFF"/>
    </a:lt1>
    <a:dk2>
      <a:srgbClr val="44546A"/>
    </a:dk2>
    <a:lt2>
      <a:srgbClr val="E7E6E6"/>
    </a:lt2>
    <a:accent1>
      <a:srgbClr val="7CBC44"/>
    </a:accent1>
    <a:accent2>
      <a:srgbClr val="E65830"/>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docProps/app.xml><?xml version="1.0" encoding="utf-8"?>
<Properties xmlns="http://schemas.openxmlformats.org/officeDocument/2006/extended-properties" xmlns:vt="http://schemas.openxmlformats.org/officeDocument/2006/docPropsVTypes">
  <TotalTime>0</TotalTime>
  <Words>3834</Words>
  <Application>Microsoft Office PowerPoint</Application>
  <PresentationFormat>Widescreen</PresentationFormat>
  <Paragraphs>627</Paragraphs>
  <Slides>30</Slides>
  <Notes>1</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Aptos</vt:lpstr>
      <vt:lpstr>Aptos Narrow</vt:lpstr>
      <vt:lpstr>Arial</vt:lpstr>
      <vt:lpstr>Calibri</vt:lpstr>
      <vt:lpstr>Lato</vt:lpstr>
      <vt:lpstr>Lato Black</vt:lpstr>
      <vt:lpstr>Lato Light</vt:lpstr>
      <vt:lpstr>Lato Semibold</vt:lpstr>
      <vt:lpstr>Times New Roman</vt:lpstr>
      <vt:lpstr>Wingdings</vt:lpstr>
      <vt:lpstr>Office Theme</vt:lpstr>
      <vt:lpstr>1_Office Theme</vt:lpstr>
      <vt:lpstr>PowerPoint Presentation</vt:lpstr>
      <vt:lpstr>PowerPoint Presentation</vt:lpstr>
      <vt:lpstr>SIZWE HOSMED MEDICAL SCHEME</vt:lpstr>
      <vt:lpstr>DISTINGUISHING FEATURES</vt:lpstr>
      <vt:lpstr>PowerPoint Presentation</vt:lpstr>
      <vt:lpstr>OPEN WINDOW PERIOD</vt:lpstr>
      <vt:lpstr>BENEFIT DESIGN 2025 – GUIDING PRINCIPLES</vt:lpstr>
      <vt:lpstr>PLANS 2025</vt:lpstr>
      <vt:lpstr>BENEFIT CHANGES AND ENHANCEMENTS 2025</vt:lpstr>
      <vt:lpstr>THE PRODUCT SUITE</vt:lpstr>
      <vt:lpstr>ADVANTAGES OF VALUE PLATINUM  &amp; TITANIUM RANGE OF PLANS</vt:lpstr>
      <vt:lpstr>INCORPORATING PLANS – Effective 01 January 2025</vt:lpstr>
      <vt:lpstr>PowerPoint Presentation</vt:lpstr>
      <vt:lpstr>PowerPoint Presentation</vt:lpstr>
      <vt:lpstr>HOSPITAL NETWORK PROVIDERS</vt:lpstr>
      <vt:lpstr>GENERAL BENEFIT CHANGES&amp; ENHANCEMENT SUMMARY 2025</vt:lpstr>
      <vt:lpstr>GENERAL BENEFIT CHANGES PER PLAN 2025</vt:lpstr>
      <vt:lpstr>GENERAL BENEFIT CHANGES PER PLAN 2025</vt:lpstr>
      <vt:lpstr>GENERAL BENEFIT CHANGES PER PLAN 2025</vt:lpstr>
      <vt:lpstr>GENERAL BENEFIT CHANGES PER PLAN 2025</vt:lpstr>
      <vt:lpstr>BENEFITS -  MSA, SPG AND ATB - 2025</vt:lpstr>
      <vt:lpstr>PowerPoint Presentation</vt:lpstr>
      <vt:lpstr>CONTRIBUTION INCREASE BY OPTION</vt:lpstr>
      <vt:lpstr>PowerPoint Presentation</vt:lpstr>
      <vt:lpstr>PRICING ALTERNATIVES FOR THE MERGE PLANS 2025</vt:lpstr>
      <vt:lpstr>CONTRIBUTION TABLES 2025</vt:lpstr>
      <vt:lpstr>PowerPoint Presentation</vt:lpstr>
      <vt:lpstr>OPTION CHANGE FOR 2025</vt:lpstr>
      <vt:lpstr>BROKER ACCREDITATION – PRODUCT 2025</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Clinton Powys</dc:creator>
  <cp:lastModifiedBy>Lorraine Vermaak</cp:lastModifiedBy>
  <cp:revision>80</cp:revision>
  <dcterms:created xsi:type="dcterms:W3CDTF">2024-10-07T20:53:08Z</dcterms:created>
  <dcterms:modified xsi:type="dcterms:W3CDTF">2025-02-20T08:24:42Z</dcterms:modified>
</cp:coreProperties>
</file>