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 id="2147483680" r:id="rId2"/>
  </p:sldMasterIdLst>
  <p:sldIdLst>
    <p:sldId id="4631" r:id="rId3"/>
    <p:sldId id="8759" r:id="rId4"/>
    <p:sldId id="8733" r:id="rId5"/>
    <p:sldId id="8758" r:id="rId6"/>
    <p:sldId id="8709" r:id="rId7"/>
    <p:sldId id="8724" r:id="rId8"/>
    <p:sldId id="8708" r:id="rId9"/>
    <p:sldId id="8734" r:id="rId10"/>
    <p:sldId id="8763" r:id="rId11"/>
    <p:sldId id="8764" r:id="rId12"/>
    <p:sldId id="8771" r:id="rId13"/>
    <p:sldId id="8737" r:id="rId14"/>
    <p:sldId id="8765" r:id="rId15"/>
    <p:sldId id="8745" r:id="rId16"/>
    <p:sldId id="8738" r:id="rId17"/>
    <p:sldId id="8762" r:id="rId18"/>
    <p:sldId id="8768" r:id="rId19"/>
    <p:sldId id="8767" r:id="rId20"/>
    <p:sldId id="8756" r:id="rId21"/>
    <p:sldId id="8750" r:id="rId22"/>
    <p:sldId id="875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602B"/>
    <a:srgbClr val="00A249"/>
    <a:srgbClr val="D8432A"/>
    <a:srgbClr val="3383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30BAD1-141D-4B04-88E4-AE44F52E06A9}" type="doc">
      <dgm:prSet loTypeId="urn:microsoft.com/office/officeart/2005/8/layout/vList3" loCatId="list" qsTypeId="urn:microsoft.com/office/officeart/2005/8/quickstyle/simple1" qsCatId="simple" csTypeId="urn:microsoft.com/office/officeart/2005/8/colors/accent1_2" csCatId="accent1" phldr="1"/>
      <dgm:spPr/>
    </dgm:pt>
    <dgm:pt modelId="{BB4E22ED-47A2-47B3-AD0B-801D855D0C7D}">
      <dgm:prSet phldrT="[Text]"/>
      <dgm:spPr>
        <a:solidFill>
          <a:schemeClr val="accent2"/>
        </a:solidFill>
        <a:ln>
          <a:solidFill>
            <a:schemeClr val="accent2"/>
          </a:solidFill>
        </a:ln>
      </dgm:spPr>
      <dgm:t>
        <a:bodyPr/>
        <a:lstStyle/>
        <a:p>
          <a:r>
            <a:rPr lang="en-US" dirty="0"/>
            <a:t>137 620 lives covered</a:t>
          </a:r>
          <a:endParaRPr lang="en-ZA" dirty="0"/>
        </a:p>
      </dgm:t>
    </dgm:pt>
    <dgm:pt modelId="{93FCC00D-EECE-4584-9B2B-AFF3B6C3C107}" type="parTrans" cxnId="{DEFEE7BD-5A58-4BC0-A390-C167FE3303A9}">
      <dgm:prSet/>
      <dgm:spPr/>
      <dgm:t>
        <a:bodyPr/>
        <a:lstStyle/>
        <a:p>
          <a:endParaRPr lang="en-ZA"/>
        </a:p>
      </dgm:t>
    </dgm:pt>
    <dgm:pt modelId="{6A5BA3F1-C0FF-445F-9278-730012A420C0}" type="sibTrans" cxnId="{DEFEE7BD-5A58-4BC0-A390-C167FE3303A9}">
      <dgm:prSet/>
      <dgm:spPr/>
      <dgm:t>
        <a:bodyPr/>
        <a:lstStyle/>
        <a:p>
          <a:endParaRPr lang="en-ZA"/>
        </a:p>
      </dgm:t>
    </dgm:pt>
    <dgm:pt modelId="{E276F8F3-6CAA-4349-A92E-822CA89D3225}">
      <dgm:prSet phldrT="[Text]"/>
      <dgm:spPr>
        <a:solidFill>
          <a:schemeClr val="accent2"/>
        </a:solidFill>
        <a:ln>
          <a:solidFill>
            <a:schemeClr val="accent2"/>
          </a:solidFill>
        </a:ln>
      </dgm:spPr>
      <dgm:t>
        <a:bodyPr/>
        <a:lstStyle/>
        <a:p>
          <a:r>
            <a:rPr lang="en-US" dirty="0"/>
            <a:t>57 890 members</a:t>
          </a:r>
          <a:endParaRPr lang="en-ZA" dirty="0"/>
        </a:p>
      </dgm:t>
    </dgm:pt>
    <dgm:pt modelId="{51E8020F-2595-41D6-9575-EB014702D381}" type="parTrans" cxnId="{556C6CA0-C104-47A7-AD19-B76E0D917DA3}">
      <dgm:prSet/>
      <dgm:spPr/>
      <dgm:t>
        <a:bodyPr/>
        <a:lstStyle/>
        <a:p>
          <a:endParaRPr lang="en-ZA"/>
        </a:p>
      </dgm:t>
    </dgm:pt>
    <dgm:pt modelId="{DCC54B35-EC8F-40B3-800B-D5FE120F4B71}" type="sibTrans" cxnId="{556C6CA0-C104-47A7-AD19-B76E0D917DA3}">
      <dgm:prSet/>
      <dgm:spPr/>
      <dgm:t>
        <a:bodyPr/>
        <a:lstStyle/>
        <a:p>
          <a:endParaRPr lang="en-ZA"/>
        </a:p>
      </dgm:t>
    </dgm:pt>
    <dgm:pt modelId="{00B274FA-4B27-42DE-B323-A4BC5BBEAEE7}">
      <dgm:prSet phldrT="[Text]"/>
      <dgm:spPr>
        <a:solidFill>
          <a:schemeClr val="accent2"/>
        </a:solidFill>
        <a:ln>
          <a:solidFill>
            <a:schemeClr val="accent2"/>
          </a:solidFill>
        </a:ln>
      </dgm:spPr>
      <dgm:t>
        <a:bodyPr/>
        <a:lstStyle/>
        <a:p>
          <a:r>
            <a:rPr lang="en-US" dirty="0"/>
            <a:t>Average Age 35.01</a:t>
          </a:r>
        </a:p>
        <a:p>
          <a:r>
            <a:rPr lang="en-US" dirty="0"/>
            <a:t>Pensioner Ratio 8.93%</a:t>
          </a:r>
          <a:endParaRPr lang="en-ZA" dirty="0"/>
        </a:p>
      </dgm:t>
    </dgm:pt>
    <dgm:pt modelId="{BC022C87-E057-4EFC-9F78-91E78F1C6C08}" type="parTrans" cxnId="{B29E4660-E303-48C6-B634-F6AB1789F1E0}">
      <dgm:prSet/>
      <dgm:spPr/>
      <dgm:t>
        <a:bodyPr/>
        <a:lstStyle/>
        <a:p>
          <a:endParaRPr lang="en-ZA"/>
        </a:p>
      </dgm:t>
    </dgm:pt>
    <dgm:pt modelId="{0C4AA912-6E2D-4B82-BC12-0C860EEDF916}" type="sibTrans" cxnId="{B29E4660-E303-48C6-B634-F6AB1789F1E0}">
      <dgm:prSet/>
      <dgm:spPr/>
      <dgm:t>
        <a:bodyPr/>
        <a:lstStyle/>
        <a:p>
          <a:endParaRPr lang="en-ZA"/>
        </a:p>
      </dgm:t>
    </dgm:pt>
    <dgm:pt modelId="{C36BA7B3-7AA1-4A2F-9979-FF51DBF8E02E}">
      <dgm:prSet/>
      <dgm:spPr>
        <a:solidFill>
          <a:schemeClr val="accent2"/>
        </a:solidFill>
        <a:ln>
          <a:solidFill>
            <a:schemeClr val="accent2"/>
          </a:solidFill>
        </a:ln>
      </dgm:spPr>
      <dgm:t>
        <a:bodyPr/>
        <a:lstStyle/>
        <a:p>
          <a:r>
            <a:rPr lang="en-US" dirty="0"/>
            <a:t>Client environment: </a:t>
          </a:r>
        </a:p>
        <a:p>
          <a:r>
            <a:rPr lang="en-US" dirty="0"/>
            <a:t>Corporate, SALGA, SOE, Private</a:t>
          </a:r>
          <a:endParaRPr lang="en-ZA" dirty="0"/>
        </a:p>
      </dgm:t>
    </dgm:pt>
    <dgm:pt modelId="{F349AA7E-5B28-40E8-ABBE-9977F40C58D2}" type="parTrans" cxnId="{630E2D0B-1B03-4B95-9469-CDDEAFC7E24C}">
      <dgm:prSet/>
      <dgm:spPr/>
      <dgm:t>
        <a:bodyPr/>
        <a:lstStyle/>
        <a:p>
          <a:endParaRPr lang="en-ZA"/>
        </a:p>
      </dgm:t>
    </dgm:pt>
    <dgm:pt modelId="{81D7B789-1EBD-4B80-93AE-A9033DE362BA}" type="sibTrans" cxnId="{630E2D0B-1B03-4B95-9469-CDDEAFC7E24C}">
      <dgm:prSet/>
      <dgm:spPr/>
      <dgm:t>
        <a:bodyPr/>
        <a:lstStyle/>
        <a:p>
          <a:endParaRPr lang="en-ZA"/>
        </a:p>
      </dgm:t>
    </dgm:pt>
    <dgm:pt modelId="{C657ECC8-FDD0-4055-91D8-498EBE1B933A}">
      <dgm:prSet/>
      <dgm:spPr>
        <a:solidFill>
          <a:schemeClr val="accent2"/>
        </a:solidFill>
        <a:ln>
          <a:solidFill>
            <a:schemeClr val="accent2"/>
          </a:solidFill>
        </a:ln>
      </dgm:spPr>
      <dgm:t>
        <a:bodyPr/>
        <a:lstStyle/>
        <a:p>
          <a:r>
            <a:rPr lang="en-US" dirty="0"/>
            <a:t>7 Walk in Centre's</a:t>
          </a:r>
        </a:p>
        <a:p>
          <a:r>
            <a:rPr lang="en-US" dirty="0"/>
            <a:t>17 Corporate Account Managers </a:t>
          </a:r>
          <a:endParaRPr lang="en-ZA" dirty="0"/>
        </a:p>
      </dgm:t>
    </dgm:pt>
    <dgm:pt modelId="{B6AE32A0-16EC-4AC3-A97A-4CFB80A839C6}" type="parTrans" cxnId="{A8B554B6-B9A4-4E2B-8015-32FA14A254AD}">
      <dgm:prSet/>
      <dgm:spPr/>
      <dgm:t>
        <a:bodyPr/>
        <a:lstStyle/>
        <a:p>
          <a:endParaRPr lang="en-ZA"/>
        </a:p>
      </dgm:t>
    </dgm:pt>
    <dgm:pt modelId="{640A5002-23C3-44F3-A7A5-F0F2E5CBA386}" type="sibTrans" cxnId="{A8B554B6-B9A4-4E2B-8015-32FA14A254AD}">
      <dgm:prSet/>
      <dgm:spPr/>
      <dgm:t>
        <a:bodyPr/>
        <a:lstStyle/>
        <a:p>
          <a:endParaRPr lang="en-ZA"/>
        </a:p>
      </dgm:t>
    </dgm:pt>
    <dgm:pt modelId="{322F40A6-FB52-4928-9559-A16BCB51C0AD}" type="pres">
      <dgm:prSet presAssocID="{C930BAD1-141D-4B04-88E4-AE44F52E06A9}" presName="linearFlow" presStyleCnt="0">
        <dgm:presLayoutVars>
          <dgm:dir/>
          <dgm:resizeHandles val="exact"/>
        </dgm:presLayoutVars>
      </dgm:prSet>
      <dgm:spPr/>
    </dgm:pt>
    <dgm:pt modelId="{F41BFD2E-69BB-48C0-B049-C0809F6E855C}" type="pres">
      <dgm:prSet presAssocID="{BB4E22ED-47A2-47B3-AD0B-801D855D0C7D}" presName="composite" presStyleCnt="0"/>
      <dgm:spPr/>
    </dgm:pt>
    <dgm:pt modelId="{140255FA-46A7-4618-A8EE-BF76362D5649}" type="pres">
      <dgm:prSet presAssocID="{BB4E22ED-47A2-47B3-AD0B-801D855D0C7D}" presName="imgShp" presStyleLbl="fgImgPlace1" presStyleIdx="0" presStyleCnt="5" custLinFactNeighborX="-61461" custLinFactNeighborY="-6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chemeClr val="accent2"/>
          </a:solidFill>
        </a:ln>
      </dgm:spPr>
      <dgm:extLst>
        <a:ext uri="{E40237B7-FDA0-4F09-8148-C483321AD2D9}">
          <dgm14:cNvPr xmlns:dgm14="http://schemas.microsoft.com/office/drawing/2010/diagram" id="0" name="" descr="Family with two children outline"/>
        </a:ext>
      </dgm:extLst>
    </dgm:pt>
    <dgm:pt modelId="{4771B63F-8C6F-4E1C-B7CA-6A46539830D7}" type="pres">
      <dgm:prSet presAssocID="{BB4E22ED-47A2-47B3-AD0B-801D855D0C7D}" presName="txShp" presStyleLbl="node1" presStyleIdx="0" presStyleCnt="5">
        <dgm:presLayoutVars>
          <dgm:bulletEnabled val="1"/>
        </dgm:presLayoutVars>
      </dgm:prSet>
      <dgm:spPr/>
    </dgm:pt>
    <dgm:pt modelId="{18844CD6-DDF1-431E-A5B5-44EF5460B67E}" type="pres">
      <dgm:prSet presAssocID="{6A5BA3F1-C0FF-445F-9278-730012A420C0}" presName="spacing" presStyleCnt="0"/>
      <dgm:spPr/>
    </dgm:pt>
    <dgm:pt modelId="{E70DA8C1-8EBB-4692-96FD-F5925584D533}" type="pres">
      <dgm:prSet presAssocID="{E276F8F3-6CAA-4349-A92E-822CA89D3225}" presName="composite" presStyleCnt="0"/>
      <dgm:spPr/>
    </dgm:pt>
    <dgm:pt modelId="{5980B0FB-64AA-475E-9C49-5227D613BD99}" type="pres">
      <dgm:prSet presAssocID="{E276F8F3-6CAA-4349-A92E-822CA89D3225}" presName="imgShp" presStyleLbl="fgImgPlace1" presStyleIdx="1" presStyleCnt="5" custLinFactNeighborX="-60256" custLinFactNeighborY="-241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solidFill>
            <a:schemeClr val="accent2"/>
          </a:solidFill>
        </a:ln>
      </dgm:spPr>
      <dgm:extLst>
        <a:ext uri="{E40237B7-FDA0-4F09-8148-C483321AD2D9}">
          <dgm14:cNvPr xmlns:dgm14="http://schemas.microsoft.com/office/drawing/2010/diagram" id="0" name="" descr="Man outline"/>
        </a:ext>
      </dgm:extLst>
    </dgm:pt>
    <dgm:pt modelId="{323D4FA6-5A68-417D-A6D3-F10E856BB7DA}" type="pres">
      <dgm:prSet presAssocID="{E276F8F3-6CAA-4349-A92E-822CA89D3225}" presName="txShp" presStyleLbl="node1" presStyleIdx="1" presStyleCnt="5">
        <dgm:presLayoutVars>
          <dgm:bulletEnabled val="1"/>
        </dgm:presLayoutVars>
      </dgm:prSet>
      <dgm:spPr/>
    </dgm:pt>
    <dgm:pt modelId="{58042FE0-14A1-4284-97A8-030D9F127194}" type="pres">
      <dgm:prSet presAssocID="{DCC54B35-EC8F-40B3-800B-D5FE120F4B71}" presName="spacing" presStyleCnt="0"/>
      <dgm:spPr/>
    </dgm:pt>
    <dgm:pt modelId="{C989821C-32B9-4A79-AB87-48DA5BC010D1}" type="pres">
      <dgm:prSet presAssocID="{00B274FA-4B27-42DE-B323-A4BC5BBEAEE7}" presName="composite" presStyleCnt="0"/>
      <dgm:spPr/>
    </dgm:pt>
    <dgm:pt modelId="{311E4FBD-6001-4937-8F61-F446D6AF056D}" type="pres">
      <dgm:prSet presAssocID="{00B274FA-4B27-42DE-B323-A4BC5BBEAEE7}" presName="imgShp" presStyleLbl="fgImgPlace1" presStyleIdx="2" presStyleCnt="5" custLinFactNeighborX="-62666" custLinFactNeighborY="120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solidFill>
            <a:schemeClr val="accent2"/>
          </a:solidFill>
        </a:ln>
      </dgm:spPr>
      <dgm:extLst>
        <a:ext uri="{E40237B7-FDA0-4F09-8148-C483321AD2D9}">
          <dgm14:cNvPr xmlns:dgm14="http://schemas.microsoft.com/office/drawing/2010/diagram" id="0" name="" descr="Pie chart outline"/>
        </a:ext>
      </dgm:extLst>
    </dgm:pt>
    <dgm:pt modelId="{1D816704-460D-42AB-BC25-328E9B82788B}" type="pres">
      <dgm:prSet presAssocID="{00B274FA-4B27-42DE-B323-A4BC5BBEAEE7}" presName="txShp" presStyleLbl="node1" presStyleIdx="2" presStyleCnt="5">
        <dgm:presLayoutVars>
          <dgm:bulletEnabled val="1"/>
        </dgm:presLayoutVars>
      </dgm:prSet>
      <dgm:spPr/>
    </dgm:pt>
    <dgm:pt modelId="{3559281F-DF7A-4FE3-BC77-5B22DD45B76D}" type="pres">
      <dgm:prSet presAssocID="{0C4AA912-6E2D-4B82-BC12-0C860EEDF916}" presName="spacing" presStyleCnt="0"/>
      <dgm:spPr/>
    </dgm:pt>
    <dgm:pt modelId="{6B272250-5E4C-4BE5-9030-3D2401D73171}" type="pres">
      <dgm:prSet presAssocID="{C36BA7B3-7AA1-4A2F-9979-FF51DBF8E02E}" presName="composite" presStyleCnt="0"/>
      <dgm:spPr/>
    </dgm:pt>
    <dgm:pt modelId="{20BB9360-412C-4E7B-B399-26CDDDF0388C}" type="pres">
      <dgm:prSet presAssocID="{C36BA7B3-7AA1-4A2F-9979-FF51DBF8E02E}" presName="imgShp" presStyleLbl="fgImgPlace1" presStyleIdx="3" presStyleCnt="5" custLinFactNeighborX="-56641" custLinFactNeighborY="-120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solidFill>
            <a:schemeClr val="accent2"/>
          </a:solidFill>
        </a:ln>
      </dgm:spPr>
      <dgm:extLst>
        <a:ext uri="{E40237B7-FDA0-4F09-8148-C483321AD2D9}">
          <dgm14:cNvPr xmlns:dgm14="http://schemas.microsoft.com/office/drawing/2010/diagram" id="0" name="" descr="Globe outline"/>
        </a:ext>
      </dgm:extLst>
    </dgm:pt>
    <dgm:pt modelId="{1BE89984-C8F1-4C32-8C46-C5F5BC3FDFD7}" type="pres">
      <dgm:prSet presAssocID="{C36BA7B3-7AA1-4A2F-9979-FF51DBF8E02E}" presName="txShp" presStyleLbl="node1" presStyleIdx="3" presStyleCnt="5">
        <dgm:presLayoutVars>
          <dgm:bulletEnabled val="1"/>
        </dgm:presLayoutVars>
      </dgm:prSet>
      <dgm:spPr/>
    </dgm:pt>
    <dgm:pt modelId="{A8904397-3613-4D87-B904-582C33AD8A21}" type="pres">
      <dgm:prSet presAssocID="{81D7B789-1EBD-4B80-93AE-A9033DE362BA}" presName="spacing" presStyleCnt="0"/>
      <dgm:spPr/>
    </dgm:pt>
    <dgm:pt modelId="{195A9C43-6E6D-4C4D-90C4-6F45AEDFE219}" type="pres">
      <dgm:prSet presAssocID="{C657ECC8-FDD0-4055-91D8-498EBE1B933A}" presName="composite" presStyleCnt="0"/>
      <dgm:spPr/>
    </dgm:pt>
    <dgm:pt modelId="{C8854FAD-1112-44E8-8A6E-87AB3436BF65}" type="pres">
      <dgm:prSet presAssocID="{C657ECC8-FDD0-4055-91D8-498EBE1B933A}" presName="imgShp" presStyleLbl="fgImgPlace1" presStyleIdx="4" presStyleCnt="5" custLinFactNeighborX="-63872" custLinFactNeighborY="-843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solidFill>
            <a:schemeClr val="accent2"/>
          </a:solidFill>
        </a:ln>
      </dgm:spPr>
      <dgm:extLst>
        <a:ext uri="{E40237B7-FDA0-4F09-8148-C483321AD2D9}">
          <dgm14:cNvPr xmlns:dgm14="http://schemas.microsoft.com/office/drawing/2010/diagram" id="0" name="" descr="City outline"/>
        </a:ext>
      </dgm:extLst>
    </dgm:pt>
    <dgm:pt modelId="{BEAD059B-70AD-4004-9B27-4192CF6B8E43}" type="pres">
      <dgm:prSet presAssocID="{C657ECC8-FDD0-4055-91D8-498EBE1B933A}" presName="txShp" presStyleLbl="node1" presStyleIdx="4" presStyleCnt="5">
        <dgm:presLayoutVars>
          <dgm:bulletEnabled val="1"/>
        </dgm:presLayoutVars>
      </dgm:prSet>
      <dgm:spPr/>
    </dgm:pt>
  </dgm:ptLst>
  <dgm:cxnLst>
    <dgm:cxn modelId="{630E2D0B-1B03-4B95-9469-CDDEAFC7E24C}" srcId="{C930BAD1-141D-4B04-88E4-AE44F52E06A9}" destId="{C36BA7B3-7AA1-4A2F-9979-FF51DBF8E02E}" srcOrd="3" destOrd="0" parTransId="{F349AA7E-5B28-40E8-ABBE-9977F40C58D2}" sibTransId="{81D7B789-1EBD-4B80-93AE-A9033DE362BA}"/>
    <dgm:cxn modelId="{E85B001D-FDF2-4817-B641-37E270F78D21}" type="presOf" srcId="{C36BA7B3-7AA1-4A2F-9979-FF51DBF8E02E}" destId="{1BE89984-C8F1-4C32-8C46-C5F5BC3FDFD7}" srcOrd="0" destOrd="0" presId="urn:microsoft.com/office/officeart/2005/8/layout/vList3"/>
    <dgm:cxn modelId="{B29E4660-E303-48C6-B634-F6AB1789F1E0}" srcId="{C930BAD1-141D-4B04-88E4-AE44F52E06A9}" destId="{00B274FA-4B27-42DE-B323-A4BC5BBEAEE7}" srcOrd="2" destOrd="0" parTransId="{BC022C87-E057-4EFC-9F78-91E78F1C6C08}" sibTransId="{0C4AA912-6E2D-4B82-BC12-0C860EEDF916}"/>
    <dgm:cxn modelId="{556C6CA0-C104-47A7-AD19-B76E0D917DA3}" srcId="{C930BAD1-141D-4B04-88E4-AE44F52E06A9}" destId="{E276F8F3-6CAA-4349-A92E-822CA89D3225}" srcOrd="1" destOrd="0" parTransId="{51E8020F-2595-41D6-9575-EB014702D381}" sibTransId="{DCC54B35-EC8F-40B3-800B-D5FE120F4B71}"/>
    <dgm:cxn modelId="{6198F0A3-F5C7-483B-B476-25A367853CF3}" type="presOf" srcId="{C930BAD1-141D-4B04-88E4-AE44F52E06A9}" destId="{322F40A6-FB52-4928-9559-A16BCB51C0AD}" srcOrd="0" destOrd="0" presId="urn:microsoft.com/office/officeart/2005/8/layout/vList3"/>
    <dgm:cxn modelId="{399032AB-1A0C-42B2-A5DB-227917C0383D}" type="presOf" srcId="{E276F8F3-6CAA-4349-A92E-822CA89D3225}" destId="{323D4FA6-5A68-417D-A6D3-F10E856BB7DA}" srcOrd="0" destOrd="0" presId="urn:microsoft.com/office/officeart/2005/8/layout/vList3"/>
    <dgm:cxn modelId="{B80EB1B1-3421-4B2B-B791-DDA4BA363FD9}" type="presOf" srcId="{BB4E22ED-47A2-47B3-AD0B-801D855D0C7D}" destId="{4771B63F-8C6F-4E1C-B7CA-6A46539830D7}" srcOrd="0" destOrd="0" presId="urn:microsoft.com/office/officeart/2005/8/layout/vList3"/>
    <dgm:cxn modelId="{F4F8B3B3-FD89-4938-83C2-A8F196330A77}" type="presOf" srcId="{C657ECC8-FDD0-4055-91D8-498EBE1B933A}" destId="{BEAD059B-70AD-4004-9B27-4192CF6B8E43}" srcOrd="0" destOrd="0" presId="urn:microsoft.com/office/officeart/2005/8/layout/vList3"/>
    <dgm:cxn modelId="{A8B554B6-B9A4-4E2B-8015-32FA14A254AD}" srcId="{C930BAD1-141D-4B04-88E4-AE44F52E06A9}" destId="{C657ECC8-FDD0-4055-91D8-498EBE1B933A}" srcOrd="4" destOrd="0" parTransId="{B6AE32A0-16EC-4AC3-A97A-4CFB80A839C6}" sibTransId="{640A5002-23C3-44F3-A7A5-F0F2E5CBA386}"/>
    <dgm:cxn modelId="{DEFEE7BD-5A58-4BC0-A390-C167FE3303A9}" srcId="{C930BAD1-141D-4B04-88E4-AE44F52E06A9}" destId="{BB4E22ED-47A2-47B3-AD0B-801D855D0C7D}" srcOrd="0" destOrd="0" parTransId="{93FCC00D-EECE-4584-9B2B-AFF3B6C3C107}" sibTransId="{6A5BA3F1-C0FF-445F-9278-730012A420C0}"/>
    <dgm:cxn modelId="{C18E2EE1-520F-42E3-81FE-29F7F62407EA}" type="presOf" srcId="{00B274FA-4B27-42DE-B323-A4BC5BBEAEE7}" destId="{1D816704-460D-42AB-BC25-328E9B82788B}" srcOrd="0" destOrd="0" presId="urn:microsoft.com/office/officeart/2005/8/layout/vList3"/>
    <dgm:cxn modelId="{158E125B-2D3E-49FF-9AEA-4C36DA17BCA7}" type="presParOf" srcId="{322F40A6-FB52-4928-9559-A16BCB51C0AD}" destId="{F41BFD2E-69BB-48C0-B049-C0809F6E855C}" srcOrd="0" destOrd="0" presId="urn:microsoft.com/office/officeart/2005/8/layout/vList3"/>
    <dgm:cxn modelId="{E0DF715E-6BF5-4E36-83BF-27C4DCC81E9A}" type="presParOf" srcId="{F41BFD2E-69BB-48C0-B049-C0809F6E855C}" destId="{140255FA-46A7-4618-A8EE-BF76362D5649}" srcOrd="0" destOrd="0" presId="urn:microsoft.com/office/officeart/2005/8/layout/vList3"/>
    <dgm:cxn modelId="{6B7CA84B-A8FA-4DF4-A1C5-F0AE4800321A}" type="presParOf" srcId="{F41BFD2E-69BB-48C0-B049-C0809F6E855C}" destId="{4771B63F-8C6F-4E1C-B7CA-6A46539830D7}" srcOrd="1" destOrd="0" presId="urn:microsoft.com/office/officeart/2005/8/layout/vList3"/>
    <dgm:cxn modelId="{218CCC4E-C108-4123-AD88-C9586FE5BB67}" type="presParOf" srcId="{322F40A6-FB52-4928-9559-A16BCB51C0AD}" destId="{18844CD6-DDF1-431E-A5B5-44EF5460B67E}" srcOrd="1" destOrd="0" presId="urn:microsoft.com/office/officeart/2005/8/layout/vList3"/>
    <dgm:cxn modelId="{05D04EF4-1DDA-4EB8-A03D-42B96A18362B}" type="presParOf" srcId="{322F40A6-FB52-4928-9559-A16BCB51C0AD}" destId="{E70DA8C1-8EBB-4692-96FD-F5925584D533}" srcOrd="2" destOrd="0" presId="urn:microsoft.com/office/officeart/2005/8/layout/vList3"/>
    <dgm:cxn modelId="{D7AD7D4C-1102-48F5-8279-717C3FB82A4D}" type="presParOf" srcId="{E70DA8C1-8EBB-4692-96FD-F5925584D533}" destId="{5980B0FB-64AA-475E-9C49-5227D613BD99}" srcOrd="0" destOrd="0" presId="urn:microsoft.com/office/officeart/2005/8/layout/vList3"/>
    <dgm:cxn modelId="{69E64831-3C5D-448F-8B04-848719F4DAEB}" type="presParOf" srcId="{E70DA8C1-8EBB-4692-96FD-F5925584D533}" destId="{323D4FA6-5A68-417D-A6D3-F10E856BB7DA}" srcOrd="1" destOrd="0" presId="urn:microsoft.com/office/officeart/2005/8/layout/vList3"/>
    <dgm:cxn modelId="{3B5BEDAF-A61F-4B40-9784-AEB6DA6FEE64}" type="presParOf" srcId="{322F40A6-FB52-4928-9559-A16BCB51C0AD}" destId="{58042FE0-14A1-4284-97A8-030D9F127194}" srcOrd="3" destOrd="0" presId="urn:microsoft.com/office/officeart/2005/8/layout/vList3"/>
    <dgm:cxn modelId="{8CB03F63-20CE-4CFD-88C7-8F20AEA1D74E}" type="presParOf" srcId="{322F40A6-FB52-4928-9559-A16BCB51C0AD}" destId="{C989821C-32B9-4A79-AB87-48DA5BC010D1}" srcOrd="4" destOrd="0" presId="urn:microsoft.com/office/officeart/2005/8/layout/vList3"/>
    <dgm:cxn modelId="{B2F269BA-09FF-40A7-B7EA-90260B25799F}" type="presParOf" srcId="{C989821C-32B9-4A79-AB87-48DA5BC010D1}" destId="{311E4FBD-6001-4937-8F61-F446D6AF056D}" srcOrd="0" destOrd="0" presId="urn:microsoft.com/office/officeart/2005/8/layout/vList3"/>
    <dgm:cxn modelId="{84D74E27-ED86-4A4F-9C15-45112F4D8DB9}" type="presParOf" srcId="{C989821C-32B9-4A79-AB87-48DA5BC010D1}" destId="{1D816704-460D-42AB-BC25-328E9B82788B}" srcOrd="1" destOrd="0" presId="urn:microsoft.com/office/officeart/2005/8/layout/vList3"/>
    <dgm:cxn modelId="{38103B20-7098-4DA6-A160-7063DB883D2B}" type="presParOf" srcId="{322F40A6-FB52-4928-9559-A16BCB51C0AD}" destId="{3559281F-DF7A-4FE3-BC77-5B22DD45B76D}" srcOrd="5" destOrd="0" presId="urn:microsoft.com/office/officeart/2005/8/layout/vList3"/>
    <dgm:cxn modelId="{7EF6DA23-0C82-471E-8E61-9575DC506A64}" type="presParOf" srcId="{322F40A6-FB52-4928-9559-A16BCB51C0AD}" destId="{6B272250-5E4C-4BE5-9030-3D2401D73171}" srcOrd="6" destOrd="0" presId="urn:microsoft.com/office/officeart/2005/8/layout/vList3"/>
    <dgm:cxn modelId="{BEFCBD96-C848-4D7A-9EA8-FB46755F5140}" type="presParOf" srcId="{6B272250-5E4C-4BE5-9030-3D2401D73171}" destId="{20BB9360-412C-4E7B-B399-26CDDDF0388C}" srcOrd="0" destOrd="0" presId="urn:microsoft.com/office/officeart/2005/8/layout/vList3"/>
    <dgm:cxn modelId="{6C29359A-1FE3-4E85-997F-141B32570BEA}" type="presParOf" srcId="{6B272250-5E4C-4BE5-9030-3D2401D73171}" destId="{1BE89984-C8F1-4C32-8C46-C5F5BC3FDFD7}" srcOrd="1" destOrd="0" presId="urn:microsoft.com/office/officeart/2005/8/layout/vList3"/>
    <dgm:cxn modelId="{2225BE5E-6A8D-49B9-A257-93B85137CCDF}" type="presParOf" srcId="{322F40A6-FB52-4928-9559-A16BCB51C0AD}" destId="{A8904397-3613-4D87-B904-582C33AD8A21}" srcOrd="7" destOrd="0" presId="urn:microsoft.com/office/officeart/2005/8/layout/vList3"/>
    <dgm:cxn modelId="{411F913D-C68E-4BC3-98D3-4540EE7BBD08}" type="presParOf" srcId="{322F40A6-FB52-4928-9559-A16BCB51C0AD}" destId="{195A9C43-6E6D-4C4D-90C4-6F45AEDFE219}" srcOrd="8" destOrd="0" presId="urn:microsoft.com/office/officeart/2005/8/layout/vList3"/>
    <dgm:cxn modelId="{460E2E9A-D452-4206-85D4-2DEB82BA4C07}" type="presParOf" srcId="{195A9C43-6E6D-4C4D-90C4-6F45AEDFE219}" destId="{C8854FAD-1112-44E8-8A6E-87AB3436BF65}" srcOrd="0" destOrd="0" presId="urn:microsoft.com/office/officeart/2005/8/layout/vList3"/>
    <dgm:cxn modelId="{8C52AEBD-37DD-4A87-ACD5-3C766FD801B6}" type="presParOf" srcId="{195A9C43-6E6D-4C4D-90C4-6F45AEDFE219}" destId="{BEAD059B-70AD-4004-9B27-4192CF6B8E43}"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1E55AA-4500-44B7-B52D-61855C7C408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E5E7354-58E5-4D79-9A87-CE0B44641A69}">
      <dgm:prSet/>
      <dgm:spPr>
        <a:solidFill>
          <a:schemeClr val="accent2">
            <a:lumMod val="75000"/>
          </a:schemeClr>
        </a:solidFill>
      </dgm:spPr>
      <dgm:t>
        <a:bodyPr/>
        <a:lstStyle/>
        <a:p>
          <a:r>
            <a:rPr lang="en-US" dirty="0">
              <a:latin typeface="+mj-lt"/>
            </a:rPr>
            <a:t>Rich benefit options. Value for money.</a:t>
          </a:r>
        </a:p>
        <a:p>
          <a:r>
            <a:rPr lang="en-US" dirty="0">
              <a:latin typeface="+mj-lt"/>
            </a:rPr>
            <a:t>Clear in structure. </a:t>
          </a:r>
        </a:p>
      </dgm:t>
    </dgm:pt>
    <dgm:pt modelId="{AA4B6A40-5F65-4DFD-BA7F-D61537748A99}" type="parTrans" cxnId="{A267AE63-4F3A-4749-84EF-E0062FF04AE5}">
      <dgm:prSet/>
      <dgm:spPr/>
      <dgm:t>
        <a:bodyPr/>
        <a:lstStyle/>
        <a:p>
          <a:endParaRPr lang="en-US"/>
        </a:p>
      </dgm:t>
    </dgm:pt>
    <dgm:pt modelId="{3F5EEB55-3B37-433E-87CB-185201E3B0B5}" type="sibTrans" cxnId="{A267AE63-4F3A-4749-84EF-E0062FF04AE5}">
      <dgm:prSet/>
      <dgm:spPr/>
      <dgm:t>
        <a:bodyPr/>
        <a:lstStyle/>
        <a:p>
          <a:endParaRPr lang="en-US"/>
        </a:p>
      </dgm:t>
    </dgm:pt>
    <dgm:pt modelId="{95CCC832-B4FB-4462-98C4-9E446EE590E1}">
      <dgm:prSet/>
      <dgm:spPr>
        <a:solidFill>
          <a:schemeClr val="accent6"/>
        </a:solidFill>
      </dgm:spPr>
      <dgm:t>
        <a:bodyPr/>
        <a:lstStyle/>
        <a:p>
          <a:r>
            <a:rPr lang="en-US" dirty="0">
              <a:latin typeface="+mj-lt"/>
            </a:rPr>
            <a:t>Over 80 years combined experience in the Industry</a:t>
          </a:r>
        </a:p>
      </dgm:t>
    </dgm:pt>
    <dgm:pt modelId="{F10E9F31-D680-4991-8608-EB6534D9A901}" type="parTrans" cxnId="{EAA05406-0D4A-4567-9A68-AEE41ACA6319}">
      <dgm:prSet/>
      <dgm:spPr/>
      <dgm:t>
        <a:bodyPr/>
        <a:lstStyle/>
        <a:p>
          <a:endParaRPr lang="en-US"/>
        </a:p>
      </dgm:t>
    </dgm:pt>
    <dgm:pt modelId="{155A6FEC-3E04-4A0D-8002-5A991ECF0FBB}" type="sibTrans" cxnId="{EAA05406-0D4A-4567-9A68-AEE41ACA6319}">
      <dgm:prSet/>
      <dgm:spPr/>
      <dgm:t>
        <a:bodyPr/>
        <a:lstStyle/>
        <a:p>
          <a:endParaRPr lang="en-US"/>
        </a:p>
      </dgm:t>
    </dgm:pt>
    <dgm:pt modelId="{BAB96BDF-53B5-4F0A-8E78-372833E1242D}">
      <dgm:prSet/>
      <dgm:spPr>
        <a:solidFill>
          <a:schemeClr val="accent2">
            <a:lumMod val="75000"/>
          </a:schemeClr>
        </a:solidFill>
      </dgm:spPr>
      <dgm:t>
        <a:bodyPr/>
        <a:lstStyle/>
        <a:p>
          <a:r>
            <a:rPr lang="en-US" dirty="0">
              <a:latin typeface="+mj-lt"/>
            </a:rPr>
            <a:t>Sound procurement partner</a:t>
          </a:r>
        </a:p>
      </dgm:t>
    </dgm:pt>
    <dgm:pt modelId="{95F28EA0-F84F-4560-A934-095AFA2A8DF8}" type="parTrans" cxnId="{434495AC-5F44-4B8E-A492-C2C69C5EF34D}">
      <dgm:prSet/>
      <dgm:spPr/>
      <dgm:t>
        <a:bodyPr/>
        <a:lstStyle/>
        <a:p>
          <a:endParaRPr lang="en-US"/>
        </a:p>
      </dgm:t>
    </dgm:pt>
    <dgm:pt modelId="{F87741EF-F855-4972-9AD5-BE1C9F8B5DB5}" type="sibTrans" cxnId="{434495AC-5F44-4B8E-A492-C2C69C5EF34D}">
      <dgm:prSet/>
      <dgm:spPr/>
      <dgm:t>
        <a:bodyPr/>
        <a:lstStyle/>
        <a:p>
          <a:endParaRPr lang="en-US"/>
        </a:p>
      </dgm:t>
    </dgm:pt>
    <dgm:pt modelId="{1B25C184-2A73-4BE2-9E65-004A2AAA4713}">
      <dgm:prSet/>
      <dgm:spPr>
        <a:solidFill>
          <a:schemeClr val="accent6"/>
        </a:solidFill>
      </dgm:spPr>
      <dgm:t>
        <a:bodyPr/>
        <a:lstStyle/>
        <a:p>
          <a:r>
            <a:rPr lang="en-US" dirty="0">
              <a:latin typeface="+mj-lt"/>
            </a:rPr>
            <a:t>Global Credit Rating</a:t>
          </a:r>
        </a:p>
        <a:p>
          <a:r>
            <a:rPr lang="en-US" dirty="0">
              <a:latin typeface="+mj-lt"/>
            </a:rPr>
            <a:t> A </a:t>
          </a:r>
        </a:p>
      </dgm:t>
    </dgm:pt>
    <dgm:pt modelId="{1F07949B-04A2-4D13-82B3-81C84A9C30FB}" type="parTrans" cxnId="{10B589C5-71F6-4C64-90F4-C3E9E443BCE0}">
      <dgm:prSet/>
      <dgm:spPr/>
      <dgm:t>
        <a:bodyPr/>
        <a:lstStyle/>
        <a:p>
          <a:endParaRPr lang="en-US"/>
        </a:p>
      </dgm:t>
    </dgm:pt>
    <dgm:pt modelId="{F45FD71C-8A87-424E-8FB7-3E50E26E5F03}" type="sibTrans" cxnId="{10B589C5-71F6-4C64-90F4-C3E9E443BCE0}">
      <dgm:prSet/>
      <dgm:spPr/>
      <dgm:t>
        <a:bodyPr/>
        <a:lstStyle/>
        <a:p>
          <a:endParaRPr lang="en-US"/>
        </a:p>
      </dgm:t>
    </dgm:pt>
    <dgm:pt modelId="{7C65AEAC-1D71-4F64-B099-BE512CB66E8C}">
      <dgm:prSet/>
      <dgm:spPr>
        <a:solidFill>
          <a:schemeClr val="accent2">
            <a:lumMod val="75000"/>
          </a:schemeClr>
        </a:solidFill>
      </dgm:spPr>
      <dgm:t>
        <a:bodyPr/>
        <a:lstStyle/>
        <a:p>
          <a:r>
            <a:rPr lang="en-US" dirty="0">
              <a:latin typeface="+mj-lt"/>
            </a:rPr>
            <a:t>Affordable child rate, charged up to </a:t>
          </a:r>
          <a:r>
            <a:rPr lang="en-US" b="1" dirty="0">
              <a:latin typeface="+mj-lt"/>
            </a:rPr>
            <a:t>26 years </a:t>
          </a:r>
          <a:r>
            <a:rPr lang="en-US" dirty="0">
              <a:latin typeface="+mj-lt"/>
            </a:rPr>
            <a:t>of age. Family friendly contribution</a:t>
          </a:r>
        </a:p>
      </dgm:t>
    </dgm:pt>
    <dgm:pt modelId="{818AED70-9D3F-4C28-AE1F-8DBE1220F427}" type="parTrans" cxnId="{6AED3BF2-4FD5-4C53-B894-1572B88CD67C}">
      <dgm:prSet/>
      <dgm:spPr/>
      <dgm:t>
        <a:bodyPr/>
        <a:lstStyle/>
        <a:p>
          <a:endParaRPr lang="en-US"/>
        </a:p>
      </dgm:t>
    </dgm:pt>
    <dgm:pt modelId="{684E77CB-DF00-4DC9-AD96-3489BA8B667B}" type="sibTrans" cxnId="{6AED3BF2-4FD5-4C53-B894-1572B88CD67C}">
      <dgm:prSet/>
      <dgm:spPr/>
      <dgm:t>
        <a:bodyPr/>
        <a:lstStyle/>
        <a:p>
          <a:endParaRPr lang="en-US"/>
        </a:p>
      </dgm:t>
    </dgm:pt>
    <dgm:pt modelId="{54319D15-3D9D-49F6-AF1F-D53972914E4F}">
      <dgm:prSet/>
      <dgm:spPr>
        <a:solidFill>
          <a:schemeClr val="accent6"/>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mj-lt"/>
            </a:rPr>
            <a:t>Comprehensive Wellness &amp; Chronic care benefits on all plans</a:t>
          </a:r>
        </a:p>
        <a:p>
          <a:pPr marL="0" lvl="0" defTabSz="1022350">
            <a:lnSpc>
              <a:spcPct val="90000"/>
            </a:lnSpc>
            <a:spcBef>
              <a:spcPct val="0"/>
            </a:spcBef>
            <a:spcAft>
              <a:spcPct val="35000"/>
            </a:spcAft>
            <a:buNone/>
          </a:pPr>
          <a:endParaRPr lang="en-US" dirty="0">
            <a:latin typeface="+mj-lt"/>
          </a:endParaRPr>
        </a:p>
      </dgm:t>
    </dgm:pt>
    <dgm:pt modelId="{9AE7F25A-19F7-4624-BBF7-97A00AFEC3BE}" type="parTrans" cxnId="{E7A6E5B9-59EF-4270-8664-64BFC4AD0A85}">
      <dgm:prSet/>
      <dgm:spPr/>
      <dgm:t>
        <a:bodyPr/>
        <a:lstStyle/>
        <a:p>
          <a:endParaRPr lang="en-US"/>
        </a:p>
      </dgm:t>
    </dgm:pt>
    <dgm:pt modelId="{6D856903-34C6-431F-8FC5-F4421AF807DA}" type="sibTrans" cxnId="{E7A6E5B9-59EF-4270-8664-64BFC4AD0A85}">
      <dgm:prSet/>
      <dgm:spPr/>
      <dgm:t>
        <a:bodyPr/>
        <a:lstStyle/>
        <a:p>
          <a:endParaRPr lang="en-US"/>
        </a:p>
      </dgm:t>
    </dgm:pt>
    <dgm:pt modelId="{9EB13C72-9D5F-4C91-BDD8-978587818CA2}">
      <dgm:prSet/>
      <dgm:spPr>
        <a:solidFill>
          <a:schemeClr val="accent2">
            <a:lumMod val="75000"/>
          </a:schemeClr>
        </a:solidFill>
        <a:ln>
          <a:solidFill>
            <a:schemeClr val="accent2"/>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mj-lt"/>
            </a:rPr>
            <a:t>Savings plans with a difference</a:t>
          </a:r>
        </a:p>
      </dgm:t>
    </dgm:pt>
    <dgm:pt modelId="{4BCB433F-D3A9-4330-B24A-71F3B05F1FC9}" type="parTrans" cxnId="{39337556-42CA-4055-88C6-74CC1425377D}">
      <dgm:prSet/>
      <dgm:spPr/>
      <dgm:t>
        <a:bodyPr/>
        <a:lstStyle/>
        <a:p>
          <a:endParaRPr lang="en-US"/>
        </a:p>
      </dgm:t>
    </dgm:pt>
    <dgm:pt modelId="{8B44B4E9-BE1D-464F-9F54-6222E3497F2C}" type="sibTrans" cxnId="{39337556-42CA-4055-88C6-74CC1425377D}">
      <dgm:prSet/>
      <dgm:spPr/>
      <dgm:t>
        <a:bodyPr/>
        <a:lstStyle/>
        <a:p>
          <a:endParaRPr lang="en-US"/>
        </a:p>
      </dgm:t>
    </dgm:pt>
    <dgm:pt modelId="{A8E7D0D3-1E70-4E75-8819-3272C166DC64}" type="pres">
      <dgm:prSet presAssocID="{381E55AA-4500-44B7-B52D-61855C7C4083}" presName="diagram" presStyleCnt="0">
        <dgm:presLayoutVars>
          <dgm:dir/>
          <dgm:resizeHandles val="exact"/>
        </dgm:presLayoutVars>
      </dgm:prSet>
      <dgm:spPr/>
    </dgm:pt>
    <dgm:pt modelId="{AE71F681-2B43-4BDE-B693-AC678A4252B7}" type="pres">
      <dgm:prSet presAssocID="{0E5E7354-58E5-4D79-9A87-CE0B44641A69}" presName="node" presStyleLbl="node1" presStyleIdx="0" presStyleCnt="7">
        <dgm:presLayoutVars>
          <dgm:bulletEnabled val="1"/>
        </dgm:presLayoutVars>
      </dgm:prSet>
      <dgm:spPr/>
    </dgm:pt>
    <dgm:pt modelId="{75D12F80-4679-48CB-BCD1-62096A58F83D}" type="pres">
      <dgm:prSet presAssocID="{3F5EEB55-3B37-433E-87CB-185201E3B0B5}" presName="sibTrans" presStyleCnt="0"/>
      <dgm:spPr/>
    </dgm:pt>
    <dgm:pt modelId="{E78712CC-AD64-4BFB-AB9A-3E0C6456AA52}" type="pres">
      <dgm:prSet presAssocID="{95CCC832-B4FB-4462-98C4-9E446EE590E1}" presName="node" presStyleLbl="node1" presStyleIdx="1" presStyleCnt="7">
        <dgm:presLayoutVars>
          <dgm:bulletEnabled val="1"/>
        </dgm:presLayoutVars>
      </dgm:prSet>
      <dgm:spPr/>
    </dgm:pt>
    <dgm:pt modelId="{81AAAF63-4A74-406A-86A9-291B6AD5683A}" type="pres">
      <dgm:prSet presAssocID="{155A6FEC-3E04-4A0D-8002-5A991ECF0FBB}" presName="sibTrans" presStyleCnt="0"/>
      <dgm:spPr/>
    </dgm:pt>
    <dgm:pt modelId="{8CCE2C7A-2AA5-49DA-A0B7-67F8A5D24CD4}" type="pres">
      <dgm:prSet presAssocID="{BAB96BDF-53B5-4F0A-8E78-372833E1242D}" presName="node" presStyleLbl="node1" presStyleIdx="2" presStyleCnt="7">
        <dgm:presLayoutVars>
          <dgm:bulletEnabled val="1"/>
        </dgm:presLayoutVars>
      </dgm:prSet>
      <dgm:spPr/>
    </dgm:pt>
    <dgm:pt modelId="{D5112AC2-47E4-46BB-AA40-83184A768060}" type="pres">
      <dgm:prSet presAssocID="{F87741EF-F855-4972-9AD5-BE1C9F8B5DB5}" presName="sibTrans" presStyleCnt="0"/>
      <dgm:spPr/>
    </dgm:pt>
    <dgm:pt modelId="{A1C40E30-FC16-42F8-873F-2DB03899F349}" type="pres">
      <dgm:prSet presAssocID="{1B25C184-2A73-4BE2-9E65-004A2AAA4713}" presName="node" presStyleLbl="node1" presStyleIdx="3" presStyleCnt="7">
        <dgm:presLayoutVars>
          <dgm:bulletEnabled val="1"/>
        </dgm:presLayoutVars>
      </dgm:prSet>
      <dgm:spPr/>
    </dgm:pt>
    <dgm:pt modelId="{A1EF6F8B-3625-4630-854C-D854B497C2B3}" type="pres">
      <dgm:prSet presAssocID="{F45FD71C-8A87-424E-8FB7-3E50E26E5F03}" presName="sibTrans" presStyleCnt="0"/>
      <dgm:spPr/>
    </dgm:pt>
    <dgm:pt modelId="{7D937B14-776A-4140-8B3C-B30321B25C2C}" type="pres">
      <dgm:prSet presAssocID="{7C65AEAC-1D71-4F64-B099-BE512CB66E8C}" presName="node" presStyleLbl="node1" presStyleIdx="4" presStyleCnt="7">
        <dgm:presLayoutVars>
          <dgm:bulletEnabled val="1"/>
        </dgm:presLayoutVars>
      </dgm:prSet>
      <dgm:spPr/>
    </dgm:pt>
    <dgm:pt modelId="{3964E028-55A1-4A4E-B2DC-BB73B81CD256}" type="pres">
      <dgm:prSet presAssocID="{684E77CB-DF00-4DC9-AD96-3489BA8B667B}" presName="sibTrans" presStyleCnt="0"/>
      <dgm:spPr/>
    </dgm:pt>
    <dgm:pt modelId="{8EB87232-2207-4E00-855E-6DAB8ED7E402}" type="pres">
      <dgm:prSet presAssocID="{54319D15-3D9D-49F6-AF1F-D53972914E4F}" presName="node" presStyleLbl="node1" presStyleIdx="5" presStyleCnt="7">
        <dgm:presLayoutVars>
          <dgm:bulletEnabled val="1"/>
        </dgm:presLayoutVars>
      </dgm:prSet>
      <dgm:spPr/>
    </dgm:pt>
    <dgm:pt modelId="{8EA0AB9E-1C6C-415A-B484-18DDFE3DFDFB}" type="pres">
      <dgm:prSet presAssocID="{6D856903-34C6-431F-8FC5-F4421AF807DA}" presName="sibTrans" presStyleCnt="0"/>
      <dgm:spPr/>
    </dgm:pt>
    <dgm:pt modelId="{789C18AB-BD0C-4996-BA6D-18CE6DE92F15}" type="pres">
      <dgm:prSet presAssocID="{9EB13C72-9D5F-4C91-BDD8-978587818CA2}" presName="node" presStyleLbl="node1" presStyleIdx="6" presStyleCnt="7">
        <dgm:presLayoutVars>
          <dgm:bulletEnabled val="1"/>
        </dgm:presLayoutVars>
      </dgm:prSet>
      <dgm:spPr/>
    </dgm:pt>
  </dgm:ptLst>
  <dgm:cxnLst>
    <dgm:cxn modelId="{EAA05406-0D4A-4567-9A68-AEE41ACA6319}" srcId="{381E55AA-4500-44B7-B52D-61855C7C4083}" destId="{95CCC832-B4FB-4462-98C4-9E446EE590E1}" srcOrd="1" destOrd="0" parTransId="{F10E9F31-D680-4991-8608-EB6534D9A901}" sibTransId="{155A6FEC-3E04-4A0D-8002-5A991ECF0FBB}"/>
    <dgm:cxn modelId="{A2BAC324-1F0C-4023-859B-4FA8759B15E1}" type="presOf" srcId="{381E55AA-4500-44B7-B52D-61855C7C4083}" destId="{A8E7D0D3-1E70-4E75-8819-3272C166DC64}" srcOrd="0" destOrd="0" presId="urn:microsoft.com/office/officeart/2005/8/layout/default"/>
    <dgm:cxn modelId="{1AD11F2D-00F7-4E8C-B9D5-BFF683FC5281}" type="presOf" srcId="{54319D15-3D9D-49F6-AF1F-D53972914E4F}" destId="{8EB87232-2207-4E00-855E-6DAB8ED7E402}" srcOrd="0" destOrd="0" presId="urn:microsoft.com/office/officeart/2005/8/layout/default"/>
    <dgm:cxn modelId="{28E5962F-2AF7-4F88-9DCC-79BD23766823}" type="presOf" srcId="{7C65AEAC-1D71-4F64-B099-BE512CB66E8C}" destId="{7D937B14-776A-4140-8B3C-B30321B25C2C}" srcOrd="0" destOrd="0" presId="urn:microsoft.com/office/officeart/2005/8/layout/default"/>
    <dgm:cxn modelId="{A267AE63-4F3A-4749-84EF-E0062FF04AE5}" srcId="{381E55AA-4500-44B7-B52D-61855C7C4083}" destId="{0E5E7354-58E5-4D79-9A87-CE0B44641A69}" srcOrd="0" destOrd="0" parTransId="{AA4B6A40-5F65-4DFD-BA7F-D61537748A99}" sibTransId="{3F5EEB55-3B37-433E-87CB-185201E3B0B5}"/>
    <dgm:cxn modelId="{39337556-42CA-4055-88C6-74CC1425377D}" srcId="{381E55AA-4500-44B7-B52D-61855C7C4083}" destId="{9EB13C72-9D5F-4C91-BDD8-978587818CA2}" srcOrd="6" destOrd="0" parTransId="{4BCB433F-D3A9-4330-B24A-71F3B05F1FC9}" sibTransId="{8B44B4E9-BE1D-464F-9F54-6222E3497F2C}"/>
    <dgm:cxn modelId="{434495AC-5F44-4B8E-A492-C2C69C5EF34D}" srcId="{381E55AA-4500-44B7-B52D-61855C7C4083}" destId="{BAB96BDF-53B5-4F0A-8E78-372833E1242D}" srcOrd="2" destOrd="0" parTransId="{95F28EA0-F84F-4560-A934-095AFA2A8DF8}" sibTransId="{F87741EF-F855-4972-9AD5-BE1C9F8B5DB5}"/>
    <dgm:cxn modelId="{AD80F7B6-6582-4B80-B64D-D6B5B98FB953}" type="presOf" srcId="{BAB96BDF-53B5-4F0A-8E78-372833E1242D}" destId="{8CCE2C7A-2AA5-49DA-A0B7-67F8A5D24CD4}" srcOrd="0" destOrd="0" presId="urn:microsoft.com/office/officeart/2005/8/layout/default"/>
    <dgm:cxn modelId="{E7A6E5B9-59EF-4270-8664-64BFC4AD0A85}" srcId="{381E55AA-4500-44B7-B52D-61855C7C4083}" destId="{54319D15-3D9D-49F6-AF1F-D53972914E4F}" srcOrd="5" destOrd="0" parTransId="{9AE7F25A-19F7-4624-BBF7-97A00AFEC3BE}" sibTransId="{6D856903-34C6-431F-8FC5-F4421AF807DA}"/>
    <dgm:cxn modelId="{FBEEC6C4-0638-48DD-9D49-812FBCC1B0D1}" type="presOf" srcId="{95CCC832-B4FB-4462-98C4-9E446EE590E1}" destId="{E78712CC-AD64-4BFB-AB9A-3E0C6456AA52}" srcOrd="0" destOrd="0" presId="urn:microsoft.com/office/officeart/2005/8/layout/default"/>
    <dgm:cxn modelId="{10B589C5-71F6-4C64-90F4-C3E9E443BCE0}" srcId="{381E55AA-4500-44B7-B52D-61855C7C4083}" destId="{1B25C184-2A73-4BE2-9E65-004A2AAA4713}" srcOrd="3" destOrd="0" parTransId="{1F07949B-04A2-4D13-82B3-81C84A9C30FB}" sibTransId="{F45FD71C-8A87-424E-8FB7-3E50E26E5F03}"/>
    <dgm:cxn modelId="{C2A874E3-4096-4FD9-A362-E972B92BF1B3}" type="presOf" srcId="{1B25C184-2A73-4BE2-9E65-004A2AAA4713}" destId="{A1C40E30-FC16-42F8-873F-2DB03899F349}" srcOrd="0" destOrd="0" presId="urn:microsoft.com/office/officeart/2005/8/layout/default"/>
    <dgm:cxn modelId="{D75F90E7-41EB-4535-9F16-2ECE357056E6}" type="presOf" srcId="{9EB13C72-9D5F-4C91-BDD8-978587818CA2}" destId="{789C18AB-BD0C-4996-BA6D-18CE6DE92F15}" srcOrd="0" destOrd="0" presId="urn:microsoft.com/office/officeart/2005/8/layout/default"/>
    <dgm:cxn modelId="{6AED3BF2-4FD5-4C53-B894-1572B88CD67C}" srcId="{381E55AA-4500-44B7-B52D-61855C7C4083}" destId="{7C65AEAC-1D71-4F64-B099-BE512CB66E8C}" srcOrd="4" destOrd="0" parTransId="{818AED70-9D3F-4C28-AE1F-8DBE1220F427}" sibTransId="{684E77CB-DF00-4DC9-AD96-3489BA8B667B}"/>
    <dgm:cxn modelId="{5E9CD0FA-DB38-4F14-99C6-F0378B5A0E6E}" type="presOf" srcId="{0E5E7354-58E5-4D79-9A87-CE0B44641A69}" destId="{AE71F681-2B43-4BDE-B693-AC678A4252B7}" srcOrd="0" destOrd="0" presId="urn:microsoft.com/office/officeart/2005/8/layout/default"/>
    <dgm:cxn modelId="{3DE8051E-C5C4-4FA1-BEE2-5ACD481244B9}" type="presParOf" srcId="{A8E7D0D3-1E70-4E75-8819-3272C166DC64}" destId="{AE71F681-2B43-4BDE-B693-AC678A4252B7}" srcOrd="0" destOrd="0" presId="urn:microsoft.com/office/officeart/2005/8/layout/default"/>
    <dgm:cxn modelId="{E0CC580F-F947-4B12-B523-5CE5ECF851B5}" type="presParOf" srcId="{A8E7D0D3-1E70-4E75-8819-3272C166DC64}" destId="{75D12F80-4679-48CB-BCD1-62096A58F83D}" srcOrd="1" destOrd="0" presId="urn:microsoft.com/office/officeart/2005/8/layout/default"/>
    <dgm:cxn modelId="{128216E8-5A5B-437A-9C27-FCF7E812A616}" type="presParOf" srcId="{A8E7D0D3-1E70-4E75-8819-3272C166DC64}" destId="{E78712CC-AD64-4BFB-AB9A-3E0C6456AA52}" srcOrd="2" destOrd="0" presId="urn:microsoft.com/office/officeart/2005/8/layout/default"/>
    <dgm:cxn modelId="{FDC20B2C-49F3-4B8F-B875-3157381DB70E}" type="presParOf" srcId="{A8E7D0D3-1E70-4E75-8819-3272C166DC64}" destId="{81AAAF63-4A74-406A-86A9-291B6AD5683A}" srcOrd="3" destOrd="0" presId="urn:microsoft.com/office/officeart/2005/8/layout/default"/>
    <dgm:cxn modelId="{A0EE8772-1B94-431A-8712-EE14B659AE51}" type="presParOf" srcId="{A8E7D0D3-1E70-4E75-8819-3272C166DC64}" destId="{8CCE2C7A-2AA5-49DA-A0B7-67F8A5D24CD4}" srcOrd="4" destOrd="0" presId="urn:microsoft.com/office/officeart/2005/8/layout/default"/>
    <dgm:cxn modelId="{335647A5-E9D7-4464-A4F4-8745F6EE1CC2}" type="presParOf" srcId="{A8E7D0D3-1E70-4E75-8819-3272C166DC64}" destId="{D5112AC2-47E4-46BB-AA40-83184A768060}" srcOrd="5" destOrd="0" presId="urn:microsoft.com/office/officeart/2005/8/layout/default"/>
    <dgm:cxn modelId="{91AB4DD7-4DBD-46DD-BB78-BF61CA8FCB8B}" type="presParOf" srcId="{A8E7D0D3-1E70-4E75-8819-3272C166DC64}" destId="{A1C40E30-FC16-42F8-873F-2DB03899F349}" srcOrd="6" destOrd="0" presId="urn:microsoft.com/office/officeart/2005/8/layout/default"/>
    <dgm:cxn modelId="{11FACD85-69A6-486B-BCD7-2FC4D54031D0}" type="presParOf" srcId="{A8E7D0D3-1E70-4E75-8819-3272C166DC64}" destId="{A1EF6F8B-3625-4630-854C-D854B497C2B3}" srcOrd="7" destOrd="0" presId="urn:microsoft.com/office/officeart/2005/8/layout/default"/>
    <dgm:cxn modelId="{91ABD7EC-E733-45B3-9083-D07E971A3077}" type="presParOf" srcId="{A8E7D0D3-1E70-4E75-8819-3272C166DC64}" destId="{7D937B14-776A-4140-8B3C-B30321B25C2C}" srcOrd="8" destOrd="0" presId="urn:microsoft.com/office/officeart/2005/8/layout/default"/>
    <dgm:cxn modelId="{ACD8E08C-EF5C-476A-A8ED-E7C2ACEEA0E6}" type="presParOf" srcId="{A8E7D0D3-1E70-4E75-8819-3272C166DC64}" destId="{3964E028-55A1-4A4E-B2DC-BB73B81CD256}" srcOrd="9" destOrd="0" presId="urn:microsoft.com/office/officeart/2005/8/layout/default"/>
    <dgm:cxn modelId="{8E01D73B-588C-4232-B625-D0D5000E0613}" type="presParOf" srcId="{A8E7D0D3-1E70-4E75-8819-3272C166DC64}" destId="{8EB87232-2207-4E00-855E-6DAB8ED7E402}" srcOrd="10" destOrd="0" presId="urn:microsoft.com/office/officeart/2005/8/layout/default"/>
    <dgm:cxn modelId="{E857F904-797A-494D-A105-A127413E3193}" type="presParOf" srcId="{A8E7D0D3-1E70-4E75-8819-3272C166DC64}" destId="{8EA0AB9E-1C6C-415A-B484-18DDFE3DFDFB}" srcOrd="11" destOrd="0" presId="urn:microsoft.com/office/officeart/2005/8/layout/default"/>
    <dgm:cxn modelId="{99EB3480-86EA-40C8-B3F1-8E587076C576}" type="presParOf" srcId="{A8E7D0D3-1E70-4E75-8819-3272C166DC64}" destId="{789C18AB-BD0C-4996-BA6D-18CE6DE92F15}" srcOrd="12" destOrd="0" presId="urn:microsoft.com/office/officeart/2005/8/layout/default"/>
  </dgm:cxnLst>
  <dgm:bg>
    <a:noFill/>
  </dgm:bg>
  <dgm:whole>
    <a:ln>
      <a:solidFill>
        <a:schemeClr val="accent2"/>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0F7E17-3127-426C-A6AB-05B0FF29A2B0}" type="doc">
      <dgm:prSet loTypeId="urn:microsoft.com/office/officeart/2008/layout/VerticalCurvedList" loCatId="list" qsTypeId="urn:microsoft.com/office/officeart/2005/8/quickstyle/simple2" qsCatId="simple" csTypeId="urn:microsoft.com/office/officeart/2005/8/colors/colorful3" csCatId="colorful" phldr="1"/>
      <dgm:spPr/>
    </dgm:pt>
    <dgm:pt modelId="{ED568E36-F765-4344-BE05-8E43A3079F55}">
      <dgm:prSet phldrT="[Text]"/>
      <dgm:spPr>
        <a:xfrm>
          <a:off x="473569" y="321749"/>
          <a:ext cx="6061481" cy="643832"/>
        </a:xfrm>
        <a:prstGeom prst="rect">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en-US" dirty="0">
              <a:solidFill>
                <a:sysClr val="window" lastClr="FFFFFF"/>
              </a:solidFill>
              <a:latin typeface="Calibri"/>
              <a:ea typeface="+mn-ea"/>
              <a:cs typeface="+mn-cs"/>
            </a:rPr>
            <a:t>Holistically oversee all care partners</a:t>
          </a:r>
          <a:endParaRPr lang="en-ZA" dirty="0">
            <a:solidFill>
              <a:sysClr val="window" lastClr="FFFFFF"/>
            </a:solidFill>
            <a:latin typeface="Calibri"/>
            <a:ea typeface="+mn-ea"/>
            <a:cs typeface="+mn-cs"/>
          </a:endParaRPr>
        </a:p>
      </dgm:t>
    </dgm:pt>
    <dgm:pt modelId="{0C9243BD-AFC6-443A-8B09-E07978EDFFCD}" type="parTrans" cxnId="{5FE66E00-88D3-4E95-9816-674EC9DEF2A3}">
      <dgm:prSet/>
      <dgm:spPr/>
      <dgm:t>
        <a:bodyPr/>
        <a:lstStyle/>
        <a:p>
          <a:endParaRPr lang="en-ZA"/>
        </a:p>
      </dgm:t>
    </dgm:pt>
    <dgm:pt modelId="{628A9E21-CD08-458E-B606-69E99B23AF4A}" type="sibTrans" cxnId="{5FE66E00-88D3-4E95-9816-674EC9DEF2A3}">
      <dgm:prSet/>
      <dgm:spPr>
        <a:xfrm>
          <a:off x="-4731324" y="-725233"/>
          <a:ext cx="5635548" cy="5635548"/>
        </a:xfrm>
        <a:prstGeom prst="blockArc">
          <a:avLst>
            <a:gd name="adj1" fmla="val 18900000"/>
            <a:gd name="adj2" fmla="val 2700000"/>
            <a:gd name="adj3" fmla="val 383"/>
          </a:avLst>
        </a:prstGeom>
        <a:noFill/>
        <a:ln w="25400" cap="flat" cmpd="sng" algn="ctr">
          <a:solidFill>
            <a:srgbClr val="8064A2">
              <a:hueOff val="0"/>
              <a:satOff val="0"/>
              <a:lumOff val="0"/>
              <a:alphaOff val="0"/>
            </a:srgbClr>
          </a:solidFill>
          <a:prstDash val="solid"/>
        </a:ln>
        <a:effectLst/>
      </dgm:spPr>
      <dgm:t>
        <a:bodyPr/>
        <a:lstStyle/>
        <a:p>
          <a:endParaRPr lang="en-ZA"/>
        </a:p>
      </dgm:t>
    </dgm:pt>
    <dgm:pt modelId="{8316212D-DF42-4397-95D5-514F4D6EC458}">
      <dgm:prSet phldrT="[Text]"/>
      <dgm:spPr>
        <a:xfrm>
          <a:off x="842693" y="1287665"/>
          <a:ext cx="5692357" cy="643832"/>
        </a:xfrm>
        <a:prstGeom prst="rect">
          <a:avLst/>
        </a:prstGeom>
        <a:solidFill>
          <a:srgbClr val="9BBB59">
            <a:hueOff val="3750088"/>
            <a:satOff val="-5627"/>
            <a:lumOff val="-915"/>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en-US" dirty="0">
              <a:solidFill>
                <a:sysClr val="window" lastClr="FFFFFF"/>
              </a:solidFill>
              <a:latin typeface="Calibri"/>
              <a:ea typeface="+mn-ea"/>
              <a:cs typeface="+mn-cs"/>
            </a:rPr>
            <a:t>Speak with hospital, member, nurses, Drs</a:t>
          </a:r>
          <a:endParaRPr lang="en-ZA" dirty="0">
            <a:solidFill>
              <a:sysClr val="window" lastClr="FFFFFF"/>
            </a:solidFill>
            <a:latin typeface="Calibri"/>
            <a:ea typeface="+mn-ea"/>
            <a:cs typeface="+mn-cs"/>
          </a:endParaRPr>
        </a:p>
      </dgm:t>
    </dgm:pt>
    <dgm:pt modelId="{0A8B45C8-6591-43E5-8FA1-6FC1B0E40229}" type="parTrans" cxnId="{B604257D-FDB6-4AF3-9CEB-9700D5B63B6B}">
      <dgm:prSet/>
      <dgm:spPr/>
      <dgm:t>
        <a:bodyPr/>
        <a:lstStyle/>
        <a:p>
          <a:endParaRPr lang="en-ZA"/>
        </a:p>
      </dgm:t>
    </dgm:pt>
    <dgm:pt modelId="{EED5B21D-AA6F-4E2F-B9CF-7B3A6426FFC6}" type="sibTrans" cxnId="{B604257D-FDB6-4AF3-9CEB-9700D5B63B6B}">
      <dgm:prSet/>
      <dgm:spPr/>
      <dgm:t>
        <a:bodyPr/>
        <a:lstStyle/>
        <a:p>
          <a:endParaRPr lang="en-ZA"/>
        </a:p>
      </dgm:t>
    </dgm:pt>
    <dgm:pt modelId="{84623558-5CAB-4DE9-90A1-44DC57A82634}">
      <dgm:prSet phldrT="[Text]"/>
      <dgm:spPr>
        <a:xfrm>
          <a:off x="842693" y="2253582"/>
          <a:ext cx="5692357" cy="643832"/>
        </a:xfrm>
        <a:prstGeom prst="rect">
          <a:avLst/>
        </a:prstGeom>
        <a:solidFill>
          <a:srgbClr val="9BBB59">
            <a:hueOff val="7500176"/>
            <a:satOff val="-11253"/>
            <a:lumOff val="-183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en-US" dirty="0">
              <a:solidFill>
                <a:sysClr val="window" lastClr="FFFFFF"/>
              </a:solidFill>
              <a:latin typeface="Calibri"/>
              <a:ea typeface="+mn-ea"/>
              <a:cs typeface="+mn-cs"/>
            </a:rPr>
            <a:t>Coordinate feedback, make recommendations</a:t>
          </a:r>
          <a:endParaRPr lang="en-ZA" dirty="0">
            <a:solidFill>
              <a:sysClr val="window" lastClr="FFFFFF"/>
            </a:solidFill>
            <a:latin typeface="Calibri"/>
            <a:ea typeface="+mn-ea"/>
            <a:cs typeface="+mn-cs"/>
          </a:endParaRPr>
        </a:p>
      </dgm:t>
    </dgm:pt>
    <dgm:pt modelId="{B812E848-87F3-47DB-B29F-8F7FBDDE5CC4}" type="parTrans" cxnId="{9C11171C-664B-476A-83D0-D6CCCB1AA231}">
      <dgm:prSet/>
      <dgm:spPr/>
      <dgm:t>
        <a:bodyPr/>
        <a:lstStyle/>
        <a:p>
          <a:endParaRPr lang="en-ZA"/>
        </a:p>
      </dgm:t>
    </dgm:pt>
    <dgm:pt modelId="{C9AB4F94-8788-4E6B-9D1D-E017852B54C3}" type="sibTrans" cxnId="{9C11171C-664B-476A-83D0-D6CCCB1AA231}">
      <dgm:prSet/>
      <dgm:spPr/>
      <dgm:t>
        <a:bodyPr/>
        <a:lstStyle/>
        <a:p>
          <a:endParaRPr lang="en-ZA"/>
        </a:p>
      </dgm:t>
    </dgm:pt>
    <dgm:pt modelId="{9CEB5ACA-7497-41BE-83CE-4C2995B65A95}">
      <dgm:prSet/>
      <dgm:spPr>
        <a:xfrm>
          <a:off x="473569" y="3219499"/>
          <a:ext cx="6061481" cy="643832"/>
        </a:xfrm>
        <a:prstGeom prst="rect">
          <a:avLst/>
        </a:prstGeom>
        <a:solidFill>
          <a:srgbClr val="9BBB59">
            <a:hueOff val="11250264"/>
            <a:satOff val="-16880"/>
            <a:lumOff val="-2745"/>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en-ZA" dirty="0">
              <a:solidFill>
                <a:sysClr val="window" lastClr="FFFFFF"/>
              </a:solidFill>
              <a:latin typeface="Calibri"/>
              <a:ea typeface="+mn-ea"/>
              <a:cs typeface="+mn-cs"/>
            </a:rPr>
            <a:t>Liaise with 3Sixty Health and report </a:t>
          </a:r>
        </a:p>
      </dgm:t>
    </dgm:pt>
    <dgm:pt modelId="{F9E068AA-C011-4514-BC9A-E037DE1A9B14}" type="parTrans" cxnId="{3F2EFC31-A91B-44FD-8FBA-ECB67C538A52}">
      <dgm:prSet/>
      <dgm:spPr/>
      <dgm:t>
        <a:bodyPr/>
        <a:lstStyle/>
        <a:p>
          <a:endParaRPr lang="en-ZA"/>
        </a:p>
      </dgm:t>
    </dgm:pt>
    <dgm:pt modelId="{F8F1F94E-7982-4398-95B7-B8F52421B42D}" type="sibTrans" cxnId="{3F2EFC31-A91B-44FD-8FBA-ECB67C538A52}">
      <dgm:prSet/>
      <dgm:spPr/>
      <dgm:t>
        <a:bodyPr/>
        <a:lstStyle/>
        <a:p>
          <a:endParaRPr lang="en-ZA"/>
        </a:p>
      </dgm:t>
    </dgm:pt>
    <dgm:pt modelId="{D2183396-7802-455F-875C-98F80CB00EED}" type="pres">
      <dgm:prSet presAssocID="{260F7E17-3127-426C-A6AB-05B0FF29A2B0}" presName="Name0" presStyleCnt="0">
        <dgm:presLayoutVars>
          <dgm:chMax val="7"/>
          <dgm:chPref val="7"/>
          <dgm:dir/>
        </dgm:presLayoutVars>
      </dgm:prSet>
      <dgm:spPr/>
    </dgm:pt>
    <dgm:pt modelId="{F9866247-1F5C-434A-ABB9-56B0D668B7D6}" type="pres">
      <dgm:prSet presAssocID="{260F7E17-3127-426C-A6AB-05B0FF29A2B0}" presName="Name1" presStyleCnt="0"/>
      <dgm:spPr/>
    </dgm:pt>
    <dgm:pt modelId="{C8BD2B50-624E-4E41-8B70-87B34F398C61}" type="pres">
      <dgm:prSet presAssocID="{260F7E17-3127-426C-A6AB-05B0FF29A2B0}" presName="cycle" presStyleCnt="0"/>
      <dgm:spPr/>
    </dgm:pt>
    <dgm:pt modelId="{BF191C93-81FA-4F0A-A2B3-51CB779B8974}" type="pres">
      <dgm:prSet presAssocID="{260F7E17-3127-426C-A6AB-05B0FF29A2B0}" presName="srcNode" presStyleLbl="node1" presStyleIdx="0" presStyleCnt="4"/>
      <dgm:spPr/>
    </dgm:pt>
    <dgm:pt modelId="{65EF66C9-4A89-40BF-A526-05E2194D4445}" type="pres">
      <dgm:prSet presAssocID="{260F7E17-3127-426C-A6AB-05B0FF29A2B0}" presName="conn" presStyleLbl="parChTrans1D2" presStyleIdx="0" presStyleCnt="1"/>
      <dgm:spPr/>
    </dgm:pt>
    <dgm:pt modelId="{A7074C75-07D6-4CEB-B1F0-18D13CABBF74}" type="pres">
      <dgm:prSet presAssocID="{260F7E17-3127-426C-A6AB-05B0FF29A2B0}" presName="extraNode" presStyleLbl="node1" presStyleIdx="0" presStyleCnt="4"/>
      <dgm:spPr/>
    </dgm:pt>
    <dgm:pt modelId="{7AA8232B-7B11-4178-A242-DA0C47888ED9}" type="pres">
      <dgm:prSet presAssocID="{260F7E17-3127-426C-A6AB-05B0FF29A2B0}" presName="dstNode" presStyleLbl="node1" presStyleIdx="0" presStyleCnt="4"/>
      <dgm:spPr/>
    </dgm:pt>
    <dgm:pt modelId="{7CEC3F0F-1A3E-4A91-A29F-505476436F5E}" type="pres">
      <dgm:prSet presAssocID="{ED568E36-F765-4344-BE05-8E43A3079F55}" presName="text_1" presStyleLbl="node1" presStyleIdx="0" presStyleCnt="4">
        <dgm:presLayoutVars>
          <dgm:bulletEnabled val="1"/>
        </dgm:presLayoutVars>
      </dgm:prSet>
      <dgm:spPr/>
    </dgm:pt>
    <dgm:pt modelId="{DD541D28-1A40-4C8B-8060-8BC126F70CA6}" type="pres">
      <dgm:prSet presAssocID="{ED568E36-F765-4344-BE05-8E43A3079F55}" presName="accent_1" presStyleCnt="0"/>
      <dgm:spPr/>
    </dgm:pt>
    <dgm:pt modelId="{72937E12-CFBA-4372-9407-8B3F617FF7B3}" type="pres">
      <dgm:prSet presAssocID="{ED568E36-F765-4344-BE05-8E43A3079F55}" presName="accentRepeatNode" presStyleLbl="solidFgAcc1" presStyleIdx="0" presStyleCnt="4"/>
      <dgm:spPr>
        <a:xfrm>
          <a:off x="71173" y="241269"/>
          <a:ext cx="804791" cy="804791"/>
        </a:xfrm>
        <a:prstGeom prst="ellipse">
          <a:avLst/>
        </a:prstGeom>
        <a:solidFill>
          <a:sysClr val="window" lastClr="FFFFFF">
            <a:hueOff val="0"/>
            <a:satOff val="0"/>
            <a:lumOff val="0"/>
            <a:alphaOff val="0"/>
          </a:sysClr>
        </a:solidFill>
        <a:ln w="25400" cap="flat" cmpd="sng" algn="ctr">
          <a:solidFill>
            <a:srgbClr val="9BBB59">
              <a:hueOff val="0"/>
              <a:satOff val="0"/>
              <a:lumOff val="0"/>
              <a:alphaOff val="0"/>
            </a:srgbClr>
          </a:solidFill>
          <a:prstDash val="solid"/>
        </a:ln>
        <a:effectLst/>
      </dgm:spPr>
    </dgm:pt>
    <dgm:pt modelId="{97DDE6F3-0083-4094-822D-479CDD234AC0}" type="pres">
      <dgm:prSet presAssocID="{8316212D-DF42-4397-95D5-514F4D6EC458}" presName="text_2" presStyleLbl="node1" presStyleIdx="1" presStyleCnt="4">
        <dgm:presLayoutVars>
          <dgm:bulletEnabled val="1"/>
        </dgm:presLayoutVars>
      </dgm:prSet>
      <dgm:spPr/>
    </dgm:pt>
    <dgm:pt modelId="{C04E109E-6E3D-4A9C-869A-E3C0CAF9E2CD}" type="pres">
      <dgm:prSet presAssocID="{8316212D-DF42-4397-95D5-514F4D6EC458}" presName="accent_2" presStyleCnt="0"/>
      <dgm:spPr/>
    </dgm:pt>
    <dgm:pt modelId="{A97E5A84-8E7B-4F9E-BE8E-CC24021B9DED}" type="pres">
      <dgm:prSet presAssocID="{8316212D-DF42-4397-95D5-514F4D6EC458}" presName="accentRepeatNode" presStyleLbl="solidFgAcc1" presStyleIdx="1" presStyleCnt="4"/>
      <dgm:spPr>
        <a:xfrm>
          <a:off x="440297" y="1207186"/>
          <a:ext cx="804791" cy="804791"/>
        </a:xfrm>
        <a:prstGeom prst="ellipse">
          <a:avLst/>
        </a:prstGeom>
        <a:solidFill>
          <a:sysClr val="window" lastClr="FFFFFF">
            <a:hueOff val="0"/>
            <a:satOff val="0"/>
            <a:lumOff val="0"/>
            <a:alphaOff val="0"/>
          </a:sysClr>
        </a:solidFill>
        <a:ln w="25400" cap="flat" cmpd="sng" algn="ctr">
          <a:solidFill>
            <a:srgbClr val="9BBB59">
              <a:hueOff val="3750088"/>
              <a:satOff val="-5627"/>
              <a:lumOff val="-915"/>
              <a:alphaOff val="0"/>
            </a:srgbClr>
          </a:solidFill>
          <a:prstDash val="solid"/>
        </a:ln>
        <a:effectLst/>
      </dgm:spPr>
    </dgm:pt>
    <dgm:pt modelId="{DF58EBF0-D6A2-4544-8C69-B42CDB32BE94}" type="pres">
      <dgm:prSet presAssocID="{84623558-5CAB-4DE9-90A1-44DC57A82634}" presName="text_3" presStyleLbl="node1" presStyleIdx="2" presStyleCnt="4">
        <dgm:presLayoutVars>
          <dgm:bulletEnabled val="1"/>
        </dgm:presLayoutVars>
      </dgm:prSet>
      <dgm:spPr/>
    </dgm:pt>
    <dgm:pt modelId="{E4B60D7F-5BC6-4350-8ED1-7119D1AA9A53}" type="pres">
      <dgm:prSet presAssocID="{84623558-5CAB-4DE9-90A1-44DC57A82634}" presName="accent_3" presStyleCnt="0"/>
      <dgm:spPr/>
    </dgm:pt>
    <dgm:pt modelId="{91ACE05D-6163-43F1-ABBD-B9CD5CE60EB6}" type="pres">
      <dgm:prSet presAssocID="{84623558-5CAB-4DE9-90A1-44DC57A82634}" presName="accentRepeatNode" presStyleLbl="solidFgAcc1" presStyleIdx="2" presStyleCnt="4"/>
      <dgm:spPr>
        <a:xfrm>
          <a:off x="440297" y="2173103"/>
          <a:ext cx="804791" cy="804791"/>
        </a:xfrm>
        <a:prstGeom prst="ellipse">
          <a:avLst/>
        </a:prstGeom>
        <a:solidFill>
          <a:sysClr val="window" lastClr="FFFFFF">
            <a:hueOff val="0"/>
            <a:satOff val="0"/>
            <a:lumOff val="0"/>
            <a:alphaOff val="0"/>
          </a:sysClr>
        </a:solidFill>
        <a:ln w="25400" cap="flat" cmpd="sng" algn="ctr">
          <a:solidFill>
            <a:srgbClr val="9BBB59">
              <a:hueOff val="7500176"/>
              <a:satOff val="-11253"/>
              <a:lumOff val="-1830"/>
              <a:alphaOff val="0"/>
            </a:srgbClr>
          </a:solidFill>
          <a:prstDash val="solid"/>
        </a:ln>
        <a:effectLst/>
      </dgm:spPr>
    </dgm:pt>
    <dgm:pt modelId="{FB1A9C4C-3503-4E28-AAF7-E0989D2519E1}" type="pres">
      <dgm:prSet presAssocID="{9CEB5ACA-7497-41BE-83CE-4C2995B65A95}" presName="text_4" presStyleLbl="node1" presStyleIdx="3" presStyleCnt="4">
        <dgm:presLayoutVars>
          <dgm:bulletEnabled val="1"/>
        </dgm:presLayoutVars>
      </dgm:prSet>
      <dgm:spPr/>
    </dgm:pt>
    <dgm:pt modelId="{221678BA-0764-4FCC-909D-76764A8D8B97}" type="pres">
      <dgm:prSet presAssocID="{9CEB5ACA-7497-41BE-83CE-4C2995B65A95}" presName="accent_4" presStyleCnt="0"/>
      <dgm:spPr/>
    </dgm:pt>
    <dgm:pt modelId="{F168498A-9AB5-4BDD-8609-5492A18CD234}" type="pres">
      <dgm:prSet presAssocID="{9CEB5ACA-7497-41BE-83CE-4C2995B65A95}" presName="accentRepeatNode" presStyleLbl="solidFgAcc1" presStyleIdx="3" presStyleCnt="4"/>
      <dgm:spPr>
        <a:xfrm>
          <a:off x="71173" y="3139020"/>
          <a:ext cx="804791" cy="804791"/>
        </a:xfrm>
        <a:prstGeom prst="ellipse">
          <a:avLst/>
        </a:prstGeom>
        <a:solidFill>
          <a:sysClr val="window" lastClr="FFFFFF">
            <a:hueOff val="0"/>
            <a:satOff val="0"/>
            <a:lumOff val="0"/>
            <a:alphaOff val="0"/>
          </a:sysClr>
        </a:solidFill>
        <a:ln w="25400" cap="flat" cmpd="sng" algn="ctr">
          <a:solidFill>
            <a:srgbClr val="9BBB59">
              <a:hueOff val="11250264"/>
              <a:satOff val="-16880"/>
              <a:lumOff val="-2745"/>
              <a:alphaOff val="0"/>
            </a:srgbClr>
          </a:solidFill>
          <a:prstDash val="solid"/>
        </a:ln>
        <a:effectLst/>
      </dgm:spPr>
    </dgm:pt>
  </dgm:ptLst>
  <dgm:cxnLst>
    <dgm:cxn modelId="{5FE66E00-88D3-4E95-9816-674EC9DEF2A3}" srcId="{260F7E17-3127-426C-A6AB-05B0FF29A2B0}" destId="{ED568E36-F765-4344-BE05-8E43A3079F55}" srcOrd="0" destOrd="0" parTransId="{0C9243BD-AFC6-443A-8B09-E07978EDFFCD}" sibTransId="{628A9E21-CD08-458E-B606-69E99B23AF4A}"/>
    <dgm:cxn modelId="{9C11171C-664B-476A-83D0-D6CCCB1AA231}" srcId="{260F7E17-3127-426C-A6AB-05B0FF29A2B0}" destId="{84623558-5CAB-4DE9-90A1-44DC57A82634}" srcOrd="2" destOrd="0" parTransId="{B812E848-87F3-47DB-B29F-8F7FBDDE5CC4}" sibTransId="{C9AB4F94-8788-4E6B-9D1D-E017852B54C3}"/>
    <dgm:cxn modelId="{E6A9FF2A-C890-4056-AF25-FA9071194C90}" type="presOf" srcId="{628A9E21-CD08-458E-B606-69E99B23AF4A}" destId="{65EF66C9-4A89-40BF-A526-05E2194D4445}" srcOrd="0" destOrd="0" presId="urn:microsoft.com/office/officeart/2008/layout/VerticalCurvedList"/>
    <dgm:cxn modelId="{3F2EFC31-A91B-44FD-8FBA-ECB67C538A52}" srcId="{260F7E17-3127-426C-A6AB-05B0FF29A2B0}" destId="{9CEB5ACA-7497-41BE-83CE-4C2995B65A95}" srcOrd="3" destOrd="0" parTransId="{F9E068AA-C011-4514-BC9A-E037DE1A9B14}" sibTransId="{F8F1F94E-7982-4398-95B7-B8F52421B42D}"/>
    <dgm:cxn modelId="{7444016E-0D82-4B3B-B17D-70125A1DF019}" type="presOf" srcId="{ED568E36-F765-4344-BE05-8E43A3079F55}" destId="{7CEC3F0F-1A3E-4A91-A29F-505476436F5E}" srcOrd="0" destOrd="0" presId="urn:microsoft.com/office/officeart/2008/layout/VerticalCurvedList"/>
    <dgm:cxn modelId="{B57B9C6E-4875-400C-9623-5BF037CA90C4}" type="presOf" srcId="{9CEB5ACA-7497-41BE-83CE-4C2995B65A95}" destId="{FB1A9C4C-3503-4E28-AAF7-E0989D2519E1}" srcOrd="0" destOrd="0" presId="urn:microsoft.com/office/officeart/2008/layout/VerticalCurvedList"/>
    <dgm:cxn modelId="{B604257D-FDB6-4AF3-9CEB-9700D5B63B6B}" srcId="{260F7E17-3127-426C-A6AB-05B0FF29A2B0}" destId="{8316212D-DF42-4397-95D5-514F4D6EC458}" srcOrd="1" destOrd="0" parTransId="{0A8B45C8-6591-43E5-8FA1-6FC1B0E40229}" sibTransId="{EED5B21D-AA6F-4E2F-B9CF-7B3A6426FFC6}"/>
    <dgm:cxn modelId="{6DD43597-C22D-4C69-9133-B0C0F3D07569}" type="presOf" srcId="{84623558-5CAB-4DE9-90A1-44DC57A82634}" destId="{DF58EBF0-D6A2-4544-8C69-B42CDB32BE94}" srcOrd="0" destOrd="0" presId="urn:microsoft.com/office/officeart/2008/layout/VerticalCurvedList"/>
    <dgm:cxn modelId="{D5349BAC-0063-488E-B876-86F26B94B6DE}" type="presOf" srcId="{260F7E17-3127-426C-A6AB-05B0FF29A2B0}" destId="{D2183396-7802-455F-875C-98F80CB00EED}" srcOrd="0" destOrd="0" presId="urn:microsoft.com/office/officeart/2008/layout/VerticalCurvedList"/>
    <dgm:cxn modelId="{FEFE12EC-756D-4E73-BABF-AC48F6FF99CC}" type="presOf" srcId="{8316212D-DF42-4397-95D5-514F4D6EC458}" destId="{97DDE6F3-0083-4094-822D-479CDD234AC0}" srcOrd="0" destOrd="0" presId="urn:microsoft.com/office/officeart/2008/layout/VerticalCurvedList"/>
    <dgm:cxn modelId="{234A7169-7B2F-4173-9FDE-683CFEE719A8}" type="presParOf" srcId="{D2183396-7802-455F-875C-98F80CB00EED}" destId="{F9866247-1F5C-434A-ABB9-56B0D668B7D6}" srcOrd="0" destOrd="0" presId="urn:microsoft.com/office/officeart/2008/layout/VerticalCurvedList"/>
    <dgm:cxn modelId="{8AC19DF9-126F-472F-8BE4-8080500F74C3}" type="presParOf" srcId="{F9866247-1F5C-434A-ABB9-56B0D668B7D6}" destId="{C8BD2B50-624E-4E41-8B70-87B34F398C61}" srcOrd="0" destOrd="0" presId="urn:microsoft.com/office/officeart/2008/layout/VerticalCurvedList"/>
    <dgm:cxn modelId="{9B85D484-4819-4B50-B709-874402303DFC}" type="presParOf" srcId="{C8BD2B50-624E-4E41-8B70-87B34F398C61}" destId="{BF191C93-81FA-4F0A-A2B3-51CB779B8974}" srcOrd="0" destOrd="0" presId="urn:microsoft.com/office/officeart/2008/layout/VerticalCurvedList"/>
    <dgm:cxn modelId="{3C94EA2F-BC51-4FEC-AECD-368C3990BBF0}" type="presParOf" srcId="{C8BD2B50-624E-4E41-8B70-87B34F398C61}" destId="{65EF66C9-4A89-40BF-A526-05E2194D4445}" srcOrd="1" destOrd="0" presId="urn:microsoft.com/office/officeart/2008/layout/VerticalCurvedList"/>
    <dgm:cxn modelId="{8C56B4FD-97C1-43A5-95E0-BFA7158F252A}" type="presParOf" srcId="{C8BD2B50-624E-4E41-8B70-87B34F398C61}" destId="{A7074C75-07D6-4CEB-B1F0-18D13CABBF74}" srcOrd="2" destOrd="0" presId="urn:microsoft.com/office/officeart/2008/layout/VerticalCurvedList"/>
    <dgm:cxn modelId="{A4F5EDC8-FFE6-49DB-831F-36BAB09E70B6}" type="presParOf" srcId="{C8BD2B50-624E-4E41-8B70-87B34F398C61}" destId="{7AA8232B-7B11-4178-A242-DA0C47888ED9}" srcOrd="3" destOrd="0" presId="urn:microsoft.com/office/officeart/2008/layout/VerticalCurvedList"/>
    <dgm:cxn modelId="{EBAACC8A-8A38-49E9-B3A0-3ED7493B0211}" type="presParOf" srcId="{F9866247-1F5C-434A-ABB9-56B0D668B7D6}" destId="{7CEC3F0F-1A3E-4A91-A29F-505476436F5E}" srcOrd="1" destOrd="0" presId="urn:microsoft.com/office/officeart/2008/layout/VerticalCurvedList"/>
    <dgm:cxn modelId="{1DDF1973-D17A-45CF-B42A-4C862E510E08}" type="presParOf" srcId="{F9866247-1F5C-434A-ABB9-56B0D668B7D6}" destId="{DD541D28-1A40-4C8B-8060-8BC126F70CA6}" srcOrd="2" destOrd="0" presId="urn:microsoft.com/office/officeart/2008/layout/VerticalCurvedList"/>
    <dgm:cxn modelId="{C0731D07-E8F5-411E-83FA-18896594AD7B}" type="presParOf" srcId="{DD541D28-1A40-4C8B-8060-8BC126F70CA6}" destId="{72937E12-CFBA-4372-9407-8B3F617FF7B3}" srcOrd="0" destOrd="0" presId="urn:microsoft.com/office/officeart/2008/layout/VerticalCurvedList"/>
    <dgm:cxn modelId="{77F5339D-B7A8-4943-B477-697E0890CC6A}" type="presParOf" srcId="{F9866247-1F5C-434A-ABB9-56B0D668B7D6}" destId="{97DDE6F3-0083-4094-822D-479CDD234AC0}" srcOrd="3" destOrd="0" presId="urn:microsoft.com/office/officeart/2008/layout/VerticalCurvedList"/>
    <dgm:cxn modelId="{6569A0B8-9108-4EFA-9169-38096981A10E}" type="presParOf" srcId="{F9866247-1F5C-434A-ABB9-56B0D668B7D6}" destId="{C04E109E-6E3D-4A9C-869A-E3C0CAF9E2CD}" srcOrd="4" destOrd="0" presId="urn:microsoft.com/office/officeart/2008/layout/VerticalCurvedList"/>
    <dgm:cxn modelId="{BCEBEC25-24AB-4B49-B8C4-E13D65D39AC0}" type="presParOf" srcId="{C04E109E-6E3D-4A9C-869A-E3C0CAF9E2CD}" destId="{A97E5A84-8E7B-4F9E-BE8E-CC24021B9DED}" srcOrd="0" destOrd="0" presId="urn:microsoft.com/office/officeart/2008/layout/VerticalCurvedList"/>
    <dgm:cxn modelId="{E91C6B9C-B437-40F0-BDAC-65E57FFD99C3}" type="presParOf" srcId="{F9866247-1F5C-434A-ABB9-56B0D668B7D6}" destId="{DF58EBF0-D6A2-4544-8C69-B42CDB32BE94}" srcOrd="5" destOrd="0" presId="urn:microsoft.com/office/officeart/2008/layout/VerticalCurvedList"/>
    <dgm:cxn modelId="{1AD39761-0A32-4D53-9E07-064390F27917}" type="presParOf" srcId="{F9866247-1F5C-434A-ABB9-56B0D668B7D6}" destId="{E4B60D7F-5BC6-4350-8ED1-7119D1AA9A53}" srcOrd="6" destOrd="0" presId="urn:microsoft.com/office/officeart/2008/layout/VerticalCurvedList"/>
    <dgm:cxn modelId="{3859C73A-9195-4DAB-9C15-9366D085B5EE}" type="presParOf" srcId="{E4B60D7F-5BC6-4350-8ED1-7119D1AA9A53}" destId="{91ACE05D-6163-43F1-ABBD-B9CD5CE60EB6}" srcOrd="0" destOrd="0" presId="urn:microsoft.com/office/officeart/2008/layout/VerticalCurvedList"/>
    <dgm:cxn modelId="{FD5360ED-CD41-4DC6-A053-A0ABB14BDDDB}" type="presParOf" srcId="{F9866247-1F5C-434A-ABB9-56B0D668B7D6}" destId="{FB1A9C4C-3503-4E28-AAF7-E0989D2519E1}" srcOrd="7" destOrd="0" presId="urn:microsoft.com/office/officeart/2008/layout/VerticalCurvedList"/>
    <dgm:cxn modelId="{A931D3AB-1625-47D0-B603-D033BC74AD3B}" type="presParOf" srcId="{F9866247-1F5C-434A-ABB9-56B0D668B7D6}" destId="{221678BA-0764-4FCC-909D-76764A8D8B97}" srcOrd="8" destOrd="0" presId="urn:microsoft.com/office/officeart/2008/layout/VerticalCurvedList"/>
    <dgm:cxn modelId="{CA19C2DD-0EBE-4EB3-ADC7-46D13775DBBD}" type="presParOf" srcId="{221678BA-0764-4FCC-909D-76764A8D8B97}" destId="{F168498A-9AB5-4BDD-8609-5492A18CD23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F5A53E-6CA2-4E9C-ABE3-4B25ECF5A908}"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B454A721-442E-4941-8CE1-3A308D1BF03F}">
      <dgm:prSet custT="1"/>
      <dgm:spPr/>
      <dgm:t>
        <a:bodyPr/>
        <a:lstStyle/>
        <a:p>
          <a:pPr>
            <a:lnSpc>
              <a:spcPct val="100000"/>
            </a:lnSpc>
            <a:defRPr cap="all"/>
          </a:pPr>
          <a:r>
            <a:rPr lang="en-US" sz="1000" dirty="0">
              <a:latin typeface="Kalinga" panose="020B0502040204020203" pitchFamily="34" charset="0"/>
              <a:cs typeface="Kalinga" panose="020B0502040204020203" pitchFamily="34" charset="0"/>
            </a:rPr>
            <a:t>Thank you for attending Q3 broker accreditation training</a:t>
          </a:r>
        </a:p>
        <a:p>
          <a:pPr>
            <a:lnSpc>
              <a:spcPct val="100000"/>
            </a:lnSpc>
            <a:defRPr cap="all"/>
          </a:pPr>
          <a:endParaRPr lang="en-US" sz="1000" dirty="0">
            <a:latin typeface="Kalinga" panose="020B0502040204020203" pitchFamily="34" charset="0"/>
            <a:cs typeface="Kalinga" panose="020B0502040204020203" pitchFamily="34" charset="0"/>
          </a:endParaRPr>
        </a:p>
        <a:p>
          <a:pPr>
            <a:lnSpc>
              <a:spcPct val="100000"/>
            </a:lnSpc>
            <a:defRPr cap="all"/>
          </a:pPr>
          <a:endParaRPr lang="en-US" sz="1000" dirty="0">
            <a:latin typeface="Kalinga" panose="020B0502040204020203" pitchFamily="34" charset="0"/>
            <a:cs typeface="Kalinga" panose="020B0502040204020203" pitchFamily="34" charset="0"/>
          </a:endParaRPr>
        </a:p>
      </dgm:t>
    </dgm:pt>
    <dgm:pt modelId="{2F820669-8E87-4F89-ABEC-54576A5CAA58}" type="parTrans" cxnId="{5920EF56-CCCF-4B46-AEC7-6737C0620C66}">
      <dgm:prSet/>
      <dgm:spPr/>
      <dgm:t>
        <a:bodyPr/>
        <a:lstStyle/>
        <a:p>
          <a:endParaRPr lang="en-US" sz="1000">
            <a:latin typeface="Kalinga" panose="020B0502040204020203" pitchFamily="34" charset="0"/>
            <a:cs typeface="Kalinga" panose="020B0502040204020203" pitchFamily="34" charset="0"/>
          </a:endParaRPr>
        </a:p>
      </dgm:t>
    </dgm:pt>
    <dgm:pt modelId="{1D83A6A0-6456-43E5-8375-21F5DE0A8824}" type="sibTrans" cxnId="{5920EF56-CCCF-4B46-AEC7-6737C0620C66}">
      <dgm:prSet/>
      <dgm:spPr/>
      <dgm:t>
        <a:bodyPr/>
        <a:lstStyle/>
        <a:p>
          <a:endParaRPr lang="en-US" sz="1000">
            <a:latin typeface="Kalinga" panose="020B0502040204020203" pitchFamily="34" charset="0"/>
            <a:cs typeface="Kalinga" panose="020B0502040204020203" pitchFamily="34" charset="0"/>
          </a:endParaRPr>
        </a:p>
      </dgm:t>
    </dgm:pt>
    <dgm:pt modelId="{9DDC6FAC-7BB0-4346-8E85-D2F7FD2EA6A2}">
      <dgm:prSet custT="1"/>
      <dgm:spPr/>
      <dgm:t>
        <a:bodyPr/>
        <a:lstStyle/>
        <a:p>
          <a:pPr>
            <a:lnSpc>
              <a:spcPct val="100000"/>
            </a:lnSpc>
            <a:defRPr cap="all"/>
          </a:pPr>
          <a:r>
            <a:rPr lang="en-US" sz="1000" dirty="0">
              <a:latin typeface="Kalinga" panose="020B0502040204020203" pitchFamily="34" charset="0"/>
              <a:cs typeface="Kalinga" panose="020B0502040204020203" pitchFamily="34" charset="0"/>
            </a:rPr>
            <a:t>Go to www.sizwehosmed.co.za</a:t>
          </a:r>
        </a:p>
      </dgm:t>
    </dgm:pt>
    <dgm:pt modelId="{4A4C682A-9C97-46FE-9AFC-10AD90D062D7}" type="parTrans" cxnId="{7E5ACC6E-8782-4204-B23D-71DC7AA7C497}">
      <dgm:prSet/>
      <dgm:spPr/>
      <dgm:t>
        <a:bodyPr/>
        <a:lstStyle/>
        <a:p>
          <a:endParaRPr lang="en-US" sz="1000">
            <a:latin typeface="Kalinga" panose="020B0502040204020203" pitchFamily="34" charset="0"/>
            <a:cs typeface="Kalinga" panose="020B0502040204020203" pitchFamily="34" charset="0"/>
          </a:endParaRPr>
        </a:p>
      </dgm:t>
    </dgm:pt>
    <dgm:pt modelId="{334AFC40-5B3D-44AC-B281-CC3C53722AF9}" type="sibTrans" cxnId="{7E5ACC6E-8782-4204-B23D-71DC7AA7C497}">
      <dgm:prSet/>
      <dgm:spPr/>
      <dgm:t>
        <a:bodyPr/>
        <a:lstStyle/>
        <a:p>
          <a:endParaRPr lang="en-US" sz="1000">
            <a:latin typeface="Kalinga" panose="020B0502040204020203" pitchFamily="34" charset="0"/>
            <a:cs typeface="Kalinga" panose="020B0502040204020203" pitchFamily="34" charset="0"/>
          </a:endParaRPr>
        </a:p>
      </dgm:t>
    </dgm:pt>
    <dgm:pt modelId="{CFD66CA5-F375-4D4C-96BA-1B02590D0F7F}">
      <dgm:prSet custT="1"/>
      <dgm:spPr/>
      <dgm:t>
        <a:bodyPr/>
        <a:lstStyle/>
        <a:p>
          <a:pPr>
            <a:lnSpc>
              <a:spcPct val="100000"/>
            </a:lnSpc>
            <a:defRPr cap="all"/>
          </a:pPr>
          <a:r>
            <a:rPr lang="en-US" sz="1000" dirty="0">
              <a:latin typeface="Kalinga" panose="020B0502040204020203" pitchFamily="34" charset="0"/>
              <a:cs typeface="Kalinga" panose="020B0502040204020203" pitchFamily="34" charset="0"/>
            </a:rPr>
            <a:t>Receive this presentation or review the deck on the website</a:t>
          </a:r>
        </a:p>
      </dgm:t>
    </dgm:pt>
    <dgm:pt modelId="{D2E55AF7-4823-45F9-B753-48F30A857548}" type="parTrans" cxnId="{7170E19A-4CB8-4E94-A209-E6D67051F043}">
      <dgm:prSet/>
      <dgm:spPr/>
      <dgm:t>
        <a:bodyPr/>
        <a:lstStyle/>
        <a:p>
          <a:endParaRPr lang="en-US" sz="1000">
            <a:latin typeface="Kalinga" panose="020B0502040204020203" pitchFamily="34" charset="0"/>
            <a:cs typeface="Kalinga" panose="020B0502040204020203" pitchFamily="34" charset="0"/>
          </a:endParaRPr>
        </a:p>
      </dgm:t>
    </dgm:pt>
    <dgm:pt modelId="{4E094851-AD97-4714-BFD4-9D5D0C016FEB}" type="sibTrans" cxnId="{7170E19A-4CB8-4E94-A209-E6D67051F043}">
      <dgm:prSet/>
      <dgm:spPr/>
      <dgm:t>
        <a:bodyPr/>
        <a:lstStyle/>
        <a:p>
          <a:endParaRPr lang="en-US" sz="1000">
            <a:latin typeface="Kalinga" panose="020B0502040204020203" pitchFamily="34" charset="0"/>
            <a:cs typeface="Kalinga" panose="020B0502040204020203" pitchFamily="34" charset="0"/>
          </a:endParaRPr>
        </a:p>
      </dgm:t>
    </dgm:pt>
    <dgm:pt modelId="{863FA308-AF3F-4F4C-857C-23EC085D78C9}">
      <dgm:prSet custT="1"/>
      <dgm:spPr/>
      <dgm:t>
        <a:bodyPr/>
        <a:lstStyle/>
        <a:p>
          <a:pPr>
            <a:lnSpc>
              <a:spcPct val="100000"/>
            </a:lnSpc>
            <a:defRPr cap="all"/>
          </a:pPr>
          <a:r>
            <a:rPr lang="en-US" sz="1000" dirty="0">
              <a:latin typeface="Kalinga" panose="020B0502040204020203" pitchFamily="34" charset="0"/>
              <a:cs typeface="Kalinga" panose="020B0502040204020203" pitchFamily="34" charset="0"/>
            </a:rPr>
            <a:t>Access Q3 on-line accreditation assessment and complete</a:t>
          </a:r>
        </a:p>
      </dgm:t>
    </dgm:pt>
    <dgm:pt modelId="{C9E0DFF6-35EC-4696-A560-F689B5D88ED7}" type="parTrans" cxnId="{C36203F5-20B4-47AB-ACA4-FBFD12984ED0}">
      <dgm:prSet/>
      <dgm:spPr/>
      <dgm:t>
        <a:bodyPr/>
        <a:lstStyle/>
        <a:p>
          <a:endParaRPr lang="en-US" sz="1000">
            <a:latin typeface="Kalinga" panose="020B0502040204020203" pitchFamily="34" charset="0"/>
            <a:cs typeface="Kalinga" panose="020B0502040204020203" pitchFamily="34" charset="0"/>
          </a:endParaRPr>
        </a:p>
      </dgm:t>
    </dgm:pt>
    <dgm:pt modelId="{8838820E-CCD1-4C8B-B346-6467616E213A}" type="sibTrans" cxnId="{C36203F5-20B4-47AB-ACA4-FBFD12984ED0}">
      <dgm:prSet/>
      <dgm:spPr/>
      <dgm:t>
        <a:bodyPr/>
        <a:lstStyle/>
        <a:p>
          <a:endParaRPr lang="en-US" sz="1000">
            <a:latin typeface="Kalinga" panose="020B0502040204020203" pitchFamily="34" charset="0"/>
            <a:cs typeface="Kalinga" panose="020B0502040204020203" pitchFamily="34" charset="0"/>
          </a:endParaRPr>
        </a:p>
      </dgm:t>
    </dgm:pt>
    <dgm:pt modelId="{0A1A13E8-D306-49C3-9E26-308C47616903}">
      <dgm:prSet custT="1"/>
      <dgm:spPr/>
      <dgm:t>
        <a:bodyPr/>
        <a:lstStyle/>
        <a:p>
          <a:pPr>
            <a:lnSpc>
              <a:spcPct val="100000"/>
            </a:lnSpc>
            <a:defRPr cap="all"/>
          </a:pPr>
          <a:r>
            <a:rPr lang="en-US" sz="1000" dirty="0">
              <a:latin typeface="Kalinga" panose="020B0502040204020203" pitchFamily="34" charset="0"/>
              <a:cs typeface="Kalinga" panose="020B0502040204020203" pitchFamily="34" charset="0"/>
            </a:rPr>
            <a:t>Receive immediate feedback on the results</a:t>
          </a:r>
        </a:p>
      </dgm:t>
    </dgm:pt>
    <dgm:pt modelId="{2EE234E4-1449-4C9D-ABA1-4FB131736290}" type="parTrans" cxnId="{44B55BED-3DA1-42D6-B76D-75FD3E8D4F98}">
      <dgm:prSet/>
      <dgm:spPr/>
      <dgm:t>
        <a:bodyPr/>
        <a:lstStyle/>
        <a:p>
          <a:endParaRPr lang="en-US" sz="1000">
            <a:latin typeface="Kalinga" panose="020B0502040204020203" pitchFamily="34" charset="0"/>
            <a:cs typeface="Kalinga" panose="020B0502040204020203" pitchFamily="34" charset="0"/>
          </a:endParaRPr>
        </a:p>
      </dgm:t>
    </dgm:pt>
    <dgm:pt modelId="{68EA4FA3-5B92-456B-80C0-FCE474FFE62F}" type="sibTrans" cxnId="{44B55BED-3DA1-42D6-B76D-75FD3E8D4F98}">
      <dgm:prSet/>
      <dgm:spPr/>
      <dgm:t>
        <a:bodyPr/>
        <a:lstStyle/>
        <a:p>
          <a:endParaRPr lang="en-US" sz="1000">
            <a:latin typeface="Kalinga" panose="020B0502040204020203" pitchFamily="34" charset="0"/>
            <a:cs typeface="Kalinga" panose="020B0502040204020203" pitchFamily="34" charset="0"/>
          </a:endParaRPr>
        </a:p>
      </dgm:t>
    </dgm:pt>
    <dgm:pt modelId="{8A33B4C2-F9B9-4F18-AB74-A43B253BAD3B}">
      <dgm:prSet custT="1"/>
      <dgm:spPr/>
      <dgm:t>
        <a:bodyPr/>
        <a:lstStyle/>
        <a:p>
          <a:pPr>
            <a:lnSpc>
              <a:spcPct val="100000"/>
            </a:lnSpc>
            <a:defRPr cap="all"/>
          </a:pPr>
          <a:r>
            <a:rPr lang="en-US" sz="1000" dirty="0">
              <a:latin typeface="Kalinga" panose="020B0502040204020203" pitchFamily="34" charset="0"/>
              <a:cs typeface="Kalinga" panose="020B0502040204020203" pitchFamily="34" charset="0"/>
            </a:rPr>
            <a:t>Up to 3 attempts are available, thereafter request refresher training</a:t>
          </a:r>
        </a:p>
      </dgm:t>
    </dgm:pt>
    <dgm:pt modelId="{E3274A4F-CAEE-42D8-AE7B-04643115870C}" type="parTrans" cxnId="{2B95C6B6-6D15-4A9C-B9C2-DF89670D1274}">
      <dgm:prSet/>
      <dgm:spPr/>
      <dgm:t>
        <a:bodyPr/>
        <a:lstStyle/>
        <a:p>
          <a:endParaRPr lang="en-US" sz="1000">
            <a:latin typeface="Kalinga" panose="020B0502040204020203" pitchFamily="34" charset="0"/>
            <a:cs typeface="Kalinga" panose="020B0502040204020203" pitchFamily="34" charset="0"/>
          </a:endParaRPr>
        </a:p>
      </dgm:t>
    </dgm:pt>
    <dgm:pt modelId="{2D69359E-8199-42A7-A153-5D2E062E0819}" type="sibTrans" cxnId="{2B95C6B6-6D15-4A9C-B9C2-DF89670D1274}">
      <dgm:prSet/>
      <dgm:spPr/>
      <dgm:t>
        <a:bodyPr/>
        <a:lstStyle/>
        <a:p>
          <a:endParaRPr lang="en-US" sz="1000">
            <a:latin typeface="Kalinga" panose="020B0502040204020203" pitchFamily="34" charset="0"/>
            <a:cs typeface="Kalinga" panose="020B0502040204020203" pitchFamily="34" charset="0"/>
          </a:endParaRPr>
        </a:p>
      </dgm:t>
    </dgm:pt>
    <dgm:pt modelId="{5AE838DF-5130-4581-A86E-F481A73BA0C3}" type="pres">
      <dgm:prSet presAssocID="{C3F5A53E-6CA2-4E9C-ABE3-4B25ECF5A908}" presName="root" presStyleCnt="0">
        <dgm:presLayoutVars>
          <dgm:dir/>
          <dgm:resizeHandles val="exact"/>
        </dgm:presLayoutVars>
      </dgm:prSet>
      <dgm:spPr/>
    </dgm:pt>
    <dgm:pt modelId="{363000F0-FA8B-47AB-82BF-5864678C7EB0}" type="pres">
      <dgm:prSet presAssocID="{B454A721-442E-4941-8CE1-3A308D1BF03F}" presName="compNode" presStyleCnt="0"/>
      <dgm:spPr/>
    </dgm:pt>
    <dgm:pt modelId="{C3DBA83F-5844-40E4-B46E-4CEAAF7B9635}" type="pres">
      <dgm:prSet presAssocID="{B454A721-442E-4941-8CE1-3A308D1BF03F}" presName="iconBgRect" presStyleLbl="bgShp" presStyleIdx="0" presStyleCnt="6"/>
      <dgm:spPr/>
    </dgm:pt>
    <dgm:pt modelId="{1270503C-61C9-4DE2-8D3E-DC315AB74BA6}" type="pres">
      <dgm:prSet presAssocID="{B454A721-442E-4941-8CE1-3A308D1BF03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miling Face with No Fill"/>
        </a:ext>
      </dgm:extLst>
    </dgm:pt>
    <dgm:pt modelId="{1A8F4624-63B6-4073-9043-1377C768E954}" type="pres">
      <dgm:prSet presAssocID="{B454A721-442E-4941-8CE1-3A308D1BF03F}" presName="spaceRect" presStyleCnt="0"/>
      <dgm:spPr/>
    </dgm:pt>
    <dgm:pt modelId="{09AF43DE-AB5D-494B-940C-A587F629C47A}" type="pres">
      <dgm:prSet presAssocID="{B454A721-442E-4941-8CE1-3A308D1BF03F}" presName="textRect" presStyleLbl="revTx" presStyleIdx="0" presStyleCnt="6">
        <dgm:presLayoutVars>
          <dgm:chMax val="1"/>
          <dgm:chPref val="1"/>
        </dgm:presLayoutVars>
      </dgm:prSet>
      <dgm:spPr/>
    </dgm:pt>
    <dgm:pt modelId="{7E8F669C-AB77-4C30-95BF-8800D51ACB0E}" type="pres">
      <dgm:prSet presAssocID="{1D83A6A0-6456-43E5-8375-21F5DE0A8824}" presName="sibTrans" presStyleCnt="0"/>
      <dgm:spPr/>
    </dgm:pt>
    <dgm:pt modelId="{C310CCDF-95EB-4BE5-8C91-A58816F2F27F}" type="pres">
      <dgm:prSet presAssocID="{9DDC6FAC-7BB0-4346-8E85-D2F7FD2EA6A2}" presName="compNode" presStyleCnt="0"/>
      <dgm:spPr/>
    </dgm:pt>
    <dgm:pt modelId="{EA1748D0-0ADF-4E25-B06A-8DC5A3902B8C}" type="pres">
      <dgm:prSet presAssocID="{9DDC6FAC-7BB0-4346-8E85-D2F7FD2EA6A2}" presName="iconBgRect" presStyleLbl="bgShp" presStyleIdx="1" presStyleCnt="6"/>
      <dgm:spPr/>
    </dgm:pt>
    <dgm:pt modelId="{C49CFAAB-F7AD-4D64-A254-63B9D70BE54A}" type="pres">
      <dgm:prSet presAssocID="{9DDC6FAC-7BB0-4346-8E85-D2F7FD2EA6A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p with pin"/>
        </a:ext>
      </dgm:extLst>
    </dgm:pt>
    <dgm:pt modelId="{8D796313-3922-498B-9B8E-743B2A38A568}" type="pres">
      <dgm:prSet presAssocID="{9DDC6FAC-7BB0-4346-8E85-D2F7FD2EA6A2}" presName="spaceRect" presStyleCnt="0"/>
      <dgm:spPr/>
    </dgm:pt>
    <dgm:pt modelId="{0C084240-7F51-4079-8A84-55B6285AB27D}" type="pres">
      <dgm:prSet presAssocID="{9DDC6FAC-7BB0-4346-8E85-D2F7FD2EA6A2}" presName="textRect" presStyleLbl="revTx" presStyleIdx="1" presStyleCnt="6" custScaleX="125987">
        <dgm:presLayoutVars>
          <dgm:chMax val="1"/>
          <dgm:chPref val="1"/>
        </dgm:presLayoutVars>
      </dgm:prSet>
      <dgm:spPr/>
    </dgm:pt>
    <dgm:pt modelId="{F1F5D96B-998C-44CF-97C0-53278EAD5CDE}" type="pres">
      <dgm:prSet presAssocID="{334AFC40-5B3D-44AC-B281-CC3C53722AF9}" presName="sibTrans" presStyleCnt="0"/>
      <dgm:spPr/>
    </dgm:pt>
    <dgm:pt modelId="{A81BE701-E5B7-471D-8F5F-3EDE0B231F0D}" type="pres">
      <dgm:prSet presAssocID="{CFD66CA5-F375-4D4C-96BA-1B02590D0F7F}" presName="compNode" presStyleCnt="0"/>
      <dgm:spPr/>
    </dgm:pt>
    <dgm:pt modelId="{F3876F9D-91FF-4217-A2DC-B2CB8E471F4E}" type="pres">
      <dgm:prSet presAssocID="{CFD66CA5-F375-4D4C-96BA-1B02590D0F7F}" presName="iconBgRect" presStyleLbl="bgShp" presStyleIdx="2" presStyleCnt="6"/>
      <dgm:spPr/>
    </dgm:pt>
    <dgm:pt modelId="{A0FBF19A-3E72-4698-9718-F2531A274F59}" type="pres">
      <dgm:prSet presAssocID="{CFD66CA5-F375-4D4C-96BA-1B02590D0F7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itor"/>
        </a:ext>
      </dgm:extLst>
    </dgm:pt>
    <dgm:pt modelId="{8F073319-CDD6-4E47-B071-105E8BB28AAA}" type="pres">
      <dgm:prSet presAssocID="{CFD66CA5-F375-4D4C-96BA-1B02590D0F7F}" presName="spaceRect" presStyleCnt="0"/>
      <dgm:spPr/>
    </dgm:pt>
    <dgm:pt modelId="{D01F70BD-8B44-4AAD-AFDC-03D04F09E1AB}" type="pres">
      <dgm:prSet presAssocID="{CFD66CA5-F375-4D4C-96BA-1B02590D0F7F}" presName="textRect" presStyleLbl="revTx" presStyleIdx="2" presStyleCnt="6">
        <dgm:presLayoutVars>
          <dgm:chMax val="1"/>
          <dgm:chPref val="1"/>
        </dgm:presLayoutVars>
      </dgm:prSet>
      <dgm:spPr/>
    </dgm:pt>
    <dgm:pt modelId="{0AF70C2A-4E26-4EFE-B38E-A8C132233E3B}" type="pres">
      <dgm:prSet presAssocID="{4E094851-AD97-4714-BFD4-9D5D0C016FEB}" presName="sibTrans" presStyleCnt="0"/>
      <dgm:spPr/>
    </dgm:pt>
    <dgm:pt modelId="{0426E01B-10EA-4DFF-B9FA-650DF24ABBD6}" type="pres">
      <dgm:prSet presAssocID="{863FA308-AF3F-4F4C-857C-23EC085D78C9}" presName="compNode" presStyleCnt="0"/>
      <dgm:spPr/>
    </dgm:pt>
    <dgm:pt modelId="{6B02F998-557D-4E76-B146-83A2871F2D2D}" type="pres">
      <dgm:prSet presAssocID="{863FA308-AF3F-4F4C-857C-23EC085D78C9}" presName="iconBgRect" presStyleLbl="bgShp" presStyleIdx="3" presStyleCnt="6"/>
      <dgm:spPr/>
    </dgm:pt>
    <dgm:pt modelId="{1F7393EE-29CD-4DE1-8F3E-58AE76CDCEDB}" type="pres">
      <dgm:prSet presAssocID="{863FA308-AF3F-4F4C-857C-23EC085D78C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a:ext>
      </dgm:extLst>
    </dgm:pt>
    <dgm:pt modelId="{62A358E2-2EB6-4B77-BF0E-29E39824BDEB}" type="pres">
      <dgm:prSet presAssocID="{863FA308-AF3F-4F4C-857C-23EC085D78C9}" presName="spaceRect" presStyleCnt="0"/>
      <dgm:spPr/>
    </dgm:pt>
    <dgm:pt modelId="{E6AD1F86-E036-41AB-8E43-9A4C0EA0D662}" type="pres">
      <dgm:prSet presAssocID="{863FA308-AF3F-4F4C-857C-23EC085D78C9}" presName="textRect" presStyleLbl="revTx" presStyleIdx="3" presStyleCnt="6">
        <dgm:presLayoutVars>
          <dgm:chMax val="1"/>
          <dgm:chPref val="1"/>
        </dgm:presLayoutVars>
      </dgm:prSet>
      <dgm:spPr/>
    </dgm:pt>
    <dgm:pt modelId="{E9BAF492-9D5F-4034-B9F7-7B96B0DDD7D7}" type="pres">
      <dgm:prSet presAssocID="{8838820E-CCD1-4C8B-B346-6467616E213A}" presName="sibTrans" presStyleCnt="0"/>
      <dgm:spPr/>
    </dgm:pt>
    <dgm:pt modelId="{C3CE3BF1-200F-4CB0-871B-6DD069E9DA26}" type="pres">
      <dgm:prSet presAssocID="{0A1A13E8-D306-49C3-9E26-308C47616903}" presName="compNode" presStyleCnt="0"/>
      <dgm:spPr/>
    </dgm:pt>
    <dgm:pt modelId="{BBDA66F9-15C0-46FC-8373-B13A6E2929D2}" type="pres">
      <dgm:prSet presAssocID="{0A1A13E8-D306-49C3-9E26-308C47616903}" presName="iconBgRect" presStyleLbl="bgShp" presStyleIdx="4" presStyleCnt="6"/>
      <dgm:spPr/>
    </dgm:pt>
    <dgm:pt modelId="{D3AD1BF2-342B-4E9F-8F22-875E98299786}" type="pres">
      <dgm:prSet presAssocID="{0A1A13E8-D306-49C3-9E26-308C4761690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Email"/>
        </a:ext>
      </dgm:extLst>
    </dgm:pt>
    <dgm:pt modelId="{8BDA1BBA-93A2-43B0-97E7-539EA92C4A8F}" type="pres">
      <dgm:prSet presAssocID="{0A1A13E8-D306-49C3-9E26-308C47616903}" presName="spaceRect" presStyleCnt="0"/>
      <dgm:spPr/>
    </dgm:pt>
    <dgm:pt modelId="{6328BA41-2346-44BF-B4E1-B16D4238424B}" type="pres">
      <dgm:prSet presAssocID="{0A1A13E8-D306-49C3-9E26-308C47616903}" presName="textRect" presStyleLbl="revTx" presStyleIdx="4" presStyleCnt="6">
        <dgm:presLayoutVars>
          <dgm:chMax val="1"/>
          <dgm:chPref val="1"/>
        </dgm:presLayoutVars>
      </dgm:prSet>
      <dgm:spPr/>
    </dgm:pt>
    <dgm:pt modelId="{B1210453-E07E-4FCA-9C27-C6F25412B761}" type="pres">
      <dgm:prSet presAssocID="{68EA4FA3-5B92-456B-80C0-FCE474FFE62F}" presName="sibTrans" presStyleCnt="0"/>
      <dgm:spPr/>
    </dgm:pt>
    <dgm:pt modelId="{CB0F59F8-82AB-418E-A394-14E25C739F21}" type="pres">
      <dgm:prSet presAssocID="{8A33B4C2-F9B9-4F18-AB74-A43B253BAD3B}" presName="compNode" presStyleCnt="0"/>
      <dgm:spPr/>
    </dgm:pt>
    <dgm:pt modelId="{2D466336-474E-4D2B-96A5-9E5ADBA7F8BF}" type="pres">
      <dgm:prSet presAssocID="{8A33B4C2-F9B9-4F18-AB74-A43B253BAD3B}" presName="iconBgRect" presStyleLbl="bgShp" presStyleIdx="5" presStyleCnt="6"/>
      <dgm:spPr/>
    </dgm:pt>
    <dgm:pt modelId="{5359E5C6-F844-418D-8C2B-F2901CDEE85A}" type="pres">
      <dgm:prSet presAssocID="{8A33B4C2-F9B9-4F18-AB74-A43B253BAD3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Envelope"/>
        </a:ext>
      </dgm:extLst>
    </dgm:pt>
    <dgm:pt modelId="{08DA7540-A0C7-4B8A-8785-B8913FC0D180}" type="pres">
      <dgm:prSet presAssocID="{8A33B4C2-F9B9-4F18-AB74-A43B253BAD3B}" presName="spaceRect" presStyleCnt="0"/>
      <dgm:spPr/>
    </dgm:pt>
    <dgm:pt modelId="{E97638A4-29CF-489D-9DBE-D6A2F4EFD90D}" type="pres">
      <dgm:prSet presAssocID="{8A33B4C2-F9B9-4F18-AB74-A43B253BAD3B}" presName="textRect" presStyleLbl="revTx" presStyleIdx="5" presStyleCnt="6">
        <dgm:presLayoutVars>
          <dgm:chMax val="1"/>
          <dgm:chPref val="1"/>
        </dgm:presLayoutVars>
      </dgm:prSet>
      <dgm:spPr/>
    </dgm:pt>
  </dgm:ptLst>
  <dgm:cxnLst>
    <dgm:cxn modelId="{87CEB612-F607-4464-A45D-F4F8054401D4}" type="presOf" srcId="{8A33B4C2-F9B9-4F18-AB74-A43B253BAD3B}" destId="{E97638A4-29CF-489D-9DBE-D6A2F4EFD90D}" srcOrd="0" destOrd="0" presId="urn:microsoft.com/office/officeart/2018/5/layout/IconCircleLabelList"/>
    <dgm:cxn modelId="{2C6BB626-68F7-4D0E-81EA-CFCDEB4E2B9B}" type="presOf" srcId="{C3F5A53E-6CA2-4E9C-ABE3-4B25ECF5A908}" destId="{5AE838DF-5130-4581-A86E-F481A73BA0C3}" srcOrd="0" destOrd="0" presId="urn:microsoft.com/office/officeart/2018/5/layout/IconCircleLabelList"/>
    <dgm:cxn modelId="{7E535642-975D-49F8-9594-F27076824285}" type="presOf" srcId="{863FA308-AF3F-4F4C-857C-23EC085D78C9}" destId="{E6AD1F86-E036-41AB-8E43-9A4C0EA0D662}" srcOrd="0" destOrd="0" presId="urn:microsoft.com/office/officeart/2018/5/layout/IconCircleLabelList"/>
    <dgm:cxn modelId="{1F7EA549-0D2B-45C0-9373-834831AAA301}" type="presOf" srcId="{0A1A13E8-D306-49C3-9E26-308C47616903}" destId="{6328BA41-2346-44BF-B4E1-B16D4238424B}" srcOrd="0" destOrd="0" presId="urn:microsoft.com/office/officeart/2018/5/layout/IconCircleLabelList"/>
    <dgm:cxn modelId="{7E5ACC6E-8782-4204-B23D-71DC7AA7C497}" srcId="{C3F5A53E-6CA2-4E9C-ABE3-4B25ECF5A908}" destId="{9DDC6FAC-7BB0-4346-8E85-D2F7FD2EA6A2}" srcOrd="1" destOrd="0" parTransId="{4A4C682A-9C97-46FE-9AFC-10AD90D062D7}" sibTransId="{334AFC40-5B3D-44AC-B281-CC3C53722AF9}"/>
    <dgm:cxn modelId="{5920EF56-CCCF-4B46-AEC7-6737C0620C66}" srcId="{C3F5A53E-6CA2-4E9C-ABE3-4B25ECF5A908}" destId="{B454A721-442E-4941-8CE1-3A308D1BF03F}" srcOrd="0" destOrd="0" parTransId="{2F820669-8E87-4F89-ABEC-54576A5CAA58}" sibTransId="{1D83A6A0-6456-43E5-8375-21F5DE0A8824}"/>
    <dgm:cxn modelId="{7170E19A-4CB8-4E94-A209-E6D67051F043}" srcId="{C3F5A53E-6CA2-4E9C-ABE3-4B25ECF5A908}" destId="{CFD66CA5-F375-4D4C-96BA-1B02590D0F7F}" srcOrd="2" destOrd="0" parTransId="{D2E55AF7-4823-45F9-B753-48F30A857548}" sibTransId="{4E094851-AD97-4714-BFD4-9D5D0C016FEB}"/>
    <dgm:cxn modelId="{2B95C6B6-6D15-4A9C-B9C2-DF89670D1274}" srcId="{C3F5A53E-6CA2-4E9C-ABE3-4B25ECF5A908}" destId="{8A33B4C2-F9B9-4F18-AB74-A43B253BAD3B}" srcOrd="5" destOrd="0" parTransId="{E3274A4F-CAEE-42D8-AE7B-04643115870C}" sibTransId="{2D69359E-8199-42A7-A153-5D2E062E0819}"/>
    <dgm:cxn modelId="{6A9A7BC4-F06F-46D4-B510-EBC22C64D821}" type="presOf" srcId="{B454A721-442E-4941-8CE1-3A308D1BF03F}" destId="{09AF43DE-AB5D-494B-940C-A587F629C47A}" srcOrd="0" destOrd="0" presId="urn:microsoft.com/office/officeart/2018/5/layout/IconCircleLabelList"/>
    <dgm:cxn modelId="{44B55BED-3DA1-42D6-B76D-75FD3E8D4F98}" srcId="{C3F5A53E-6CA2-4E9C-ABE3-4B25ECF5A908}" destId="{0A1A13E8-D306-49C3-9E26-308C47616903}" srcOrd="4" destOrd="0" parTransId="{2EE234E4-1449-4C9D-ABA1-4FB131736290}" sibTransId="{68EA4FA3-5B92-456B-80C0-FCE474FFE62F}"/>
    <dgm:cxn modelId="{6663A4ED-919A-4406-8DD9-A1A168BC3C6C}" type="presOf" srcId="{CFD66CA5-F375-4D4C-96BA-1B02590D0F7F}" destId="{D01F70BD-8B44-4AAD-AFDC-03D04F09E1AB}" srcOrd="0" destOrd="0" presId="urn:microsoft.com/office/officeart/2018/5/layout/IconCircleLabelList"/>
    <dgm:cxn modelId="{C36203F5-20B4-47AB-ACA4-FBFD12984ED0}" srcId="{C3F5A53E-6CA2-4E9C-ABE3-4B25ECF5A908}" destId="{863FA308-AF3F-4F4C-857C-23EC085D78C9}" srcOrd="3" destOrd="0" parTransId="{C9E0DFF6-35EC-4696-A560-F689B5D88ED7}" sibTransId="{8838820E-CCD1-4C8B-B346-6467616E213A}"/>
    <dgm:cxn modelId="{E1DD79F7-762F-4386-A7EF-0CB465322E8E}" type="presOf" srcId="{9DDC6FAC-7BB0-4346-8E85-D2F7FD2EA6A2}" destId="{0C084240-7F51-4079-8A84-55B6285AB27D}" srcOrd="0" destOrd="0" presId="urn:microsoft.com/office/officeart/2018/5/layout/IconCircleLabelList"/>
    <dgm:cxn modelId="{BD2E052C-C3BE-400A-B8CE-F1E1C04A3403}" type="presParOf" srcId="{5AE838DF-5130-4581-A86E-F481A73BA0C3}" destId="{363000F0-FA8B-47AB-82BF-5864678C7EB0}" srcOrd="0" destOrd="0" presId="urn:microsoft.com/office/officeart/2018/5/layout/IconCircleLabelList"/>
    <dgm:cxn modelId="{94BBB8B6-6099-45AF-B20A-2721C07AC55D}" type="presParOf" srcId="{363000F0-FA8B-47AB-82BF-5864678C7EB0}" destId="{C3DBA83F-5844-40E4-B46E-4CEAAF7B9635}" srcOrd="0" destOrd="0" presId="urn:microsoft.com/office/officeart/2018/5/layout/IconCircleLabelList"/>
    <dgm:cxn modelId="{B6A1A13D-0411-4F5E-B779-2CB99EF48868}" type="presParOf" srcId="{363000F0-FA8B-47AB-82BF-5864678C7EB0}" destId="{1270503C-61C9-4DE2-8D3E-DC315AB74BA6}" srcOrd="1" destOrd="0" presId="urn:microsoft.com/office/officeart/2018/5/layout/IconCircleLabelList"/>
    <dgm:cxn modelId="{0072EF9B-DC38-42B0-A046-7E0B8338871E}" type="presParOf" srcId="{363000F0-FA8B-47AB-82BF-5864678C7EB0}" destId="{1A8F4624-63B6-4073-9043-1377C768E954}" srcOrd="2" destOrd="0" presId="urn:microsoft.com/office/officeart/2018/5/layout/IconCircleLabelList"/>
    <dgm:cxn modelId="{6F7D3C5D-CB0F-4328-BC39-5C6F16693D2C}" type="presParOf" srcId="{363000F0-FA8B-47AB-82BF-5864678C7EB0}" destId="{09AF43DE-AB5D-494B-940C-A587F629C47A}" srcOrd="3" destOrd="0" presId="urn:microsoft.com/office/officeart/2018/5/layout/IconCircleLabelList"/>
    <dgm:cxn modelId="{BEED2E2B-4C5C-42FC-8B9E-856CD65CF90B}" type="presParOf" srcId="{5AE838DF-5130-4581-A86E-F481A73BA0C3}" destId="{7E8F669C-AB77-4C30-95BF-8800D51ACB0E}" srcOrd="1" destOrd="0" presId="urn:microsoft.com/office/officeart/2018/5/layout/IconCircleLabelList"/>
    <dgm:cxn modelId="{FF99DDF8-C65D-45F9-8905-D40F86D17FEB}" type="presParOf" srcId="{5AE838DF-5130-4581-A86E-F481A73BA0C3}" destId="{C310CCDF-95EB-4BE5-8C91-A58816F2F27F}" srcOrd="2" destOrd="0" presId="urn:microsoft.com/office/officeart/2018/5/layout/IconCircleLabelList"/>
    <dgm:cxn modelId="{3764FDCB-EB7E-483B-B63C-BC2E96376122}" type="presParOf" srcId="{C310CCDF-95EB-4BE5-8C91-A58816F2F27F}" destId="{EA1748D0-0ADF-4E25-B06A-8DC5A3902B8C}" srcOrd="0" destOrd="0" presId="urn:microsoft.com/office/officeart/2018/5/layout/IconCircleLabelList"/>
    <dgm:cxn modelId="{348699D4-8CFA-49E6-8D98-32D8018AB08A}" type="presParOf" srcId="{C310CCDF-95EB-4BE5-8C91-A58816F2F27F}" destId="{C49CFAAB-F7AD-4D64-A254-63B9D70BE54A}" srcOrd="1" destOrd="0" presId="urn:microsoft.com/office/officeart/2018/5/layout/IconCircleLabelList"/>
    <dgm:cxn modelId="{72B98441-0BB7-443C-B34E-39B5C98D7EEC}" type="presParOf" srcId="{C310CCDF-95EB-4BE5-8C91-A58816F2F27F}" destId="{8D796313-3922-498B-9B8E-743B2A38A568}" srcOrd="2" destOrd="0" presId="urn:microsoft.com/office/officeart/2018/5/layout/IconCircleLabelList"/>
    <dgm:cxn modelId="{3C130121-4819-47E9-B904-A495880F0EE6}" type="presParOf" srcId="{C310CCDF-95EB-4BE5-8C91-A58816F2F27F}" destId="{0C084240-7F51-4079-8A84-55B6285AB27D}" srcOrd="3" destOrd="0" presId="urn:microsoft.com/office/officeart/2018/5/layout/IconCircleLabelList"/>
    <dgm:cxn modelId="{637CDE3E-1CA3-4554-8BE0-AE1D42E36201}" type="presParOf" srcId="{5AE838DF-5130-4581-A86E-F481A73BA0C3}" destId="{F1F5D96B-998C-44CF-97C0-53278EAD5CDE}" srcOrd="3" destOrd="0" presId="urn:microsoft.com/office/officeart/2018/5/layout/IconCircleLabelList"/>
    <dgm:cxn modelId="{72184DC9-E4FD-47E0-84D8-9E19BBC25355}" type="presParOf" srcId="{5AE838DF-5130-4581-A86E-F481A73BA0C3}" destId="{A81BE701-E5B7-471D-8F5F-3EDE0B231F0D}" srcOrd="4" destOrd="0" presId="urn:microsoft.com/office/officeart/2018/5/layout/IconCircleLabelList"/>
    <dgm:cxn modelId="{8A694DA4-DF1A-47D5-9321-7F1A80C2F3F8}" type="presParOf" srcId="{A81BE701-E5B7-471D-8F5F-3EDE0B231F0D}" destId="{F3876F9D-91FF-4217-A2DC-B2CB8E471F4E}" srcOrd="0" destOrd="0" presId="urn:microsoft.com/office/officeart/2018/5/layout/IconCircleLabelList"/>
    <dgm:cxn modelId="{8CD6A6B8-ADC9-4F38-A995-FBDD0E628ED1}" type="presParOf" srcId="{A81BE701-E5B7-471D-8F5F-3EDE0B231F0D}" destId="{A0FBF19A-3E72-4698-9718-F2531A274F59}" srcOrd="1" destOrd="0" presId="urn:microsoft.com/office/officeart/2018/5/layout/IconCircleLabelList"/>
    <dgm:cxn modelId="{01CC0A33-BC6D-4948-A878-BBC1CF70C4F6}" type="presParOf" srcId="{A81BE701-E5B7-471D-8F5F-3EDE0B231F0D}" destId="{8F073319-CDD6-4E47-B071-105E8BB28AAA}" srcOrd="2" destOrd="0" presId="urn:microsoft.com/office/officeart/2018/5/layout/IconCircleLabelList"/>
    <dgm:cxn modelId="{DEC07E69-4328-4279-9DC9-354AEC60ED73}" type="presParOf" srcId="{A81BE701-E5B7-471D-8F5F-3EDE0B231F0D}" destId="{D01F70BD-8B44-4AAD-AFDC-03D04F09E1AB}" srcOrd="3" destOrd="0" presId="urn:microsoft.com/office/officeart/2018/5/layout/IconCircleLabelList"/>
    <dgm:cxn modelId="{64B56BB5-3307-4F67-A558-58FDC2F29FF7}" type="presParOf" srcId="{5AE838DF-5130-4581-A86E-F481A73BA0C3}" destId="{0AF70C2A-4E26-4EFE-B38E-A8C132233E3B}" srcOrd="5" destOrd="0" presId="urn:microsoft.com/office/officeart/2018/5/layout/IconCircleLabelList"/>
    <dgm:cxn modelId="{19C36D5F-BCD8-444B-9E64-97A1C7F4A4C2}" type="presParOf" srcId="{5AE838DF-5130-4581-A86E-F481A73BA0C3}" destId="{0426E01B-10EA-4DFF-B9FA-650DF24ABBD6}" srcOrd="6" destOrd="0" presId="urn:microsoft.com/office/officeart/2018/5/layout/IconCircleLabelList"/>
    <dgm:cxn modelId="{48DBC58F-8C7A-43EA-89D7-7299A896E0D4}" type="presParOf" srcId="{0426E01B-10EA-4DFF-B9FA-650DF24ABBD6}" destId="{6B02F998-557D-4E76-B146-83A2871F2D2D}" srcOrd="0" destOrd="0" presId="urn:microsoft.com/office/officeart/2018/5/layout/IconCircleLabelList"/>
    <dgm:cxn modelId="{457F247D-58E3-4FC6-988D-8093B324BB79}" type="presParOf" srcId="{0426E01B-10EA-4DFF-B9FA-650DF24ABBD6}" destId="{1F7393EE-29CD-4DE1-8F3E-58AE76CDCEDB}" srcOrd="1" destOrd="0" presId="urn:microsoft.com/office/officeart/2018/5/layout/IconCircleLabelList"/>
    <dgm:cxn modelId="{D8110E92-0585-46C5-B634-6A98A1C0AC00}" type="presParOf" srcId="{0426E01B-10EA-4DFF-B9FA-650DF24ABBD6}" destId="{62A358E2-2EB6-4B77-BF0E-29E39824BDEB}" srcOrd="2" destOrd="0" presId="urn:microsoft.com/office/officeart/2018/5/layout/IconCircleLabelList"/>
    <dgm:cxn modelId="{0739424D-BF54-49C4-9688-1E620D5D4986}" type="presParOf" srcId="{0426E01B-10EA-4DFF-B9FA-650DF24ABBD6}" destId="{E6AD1F86-E036-41AB-8E43-9A4C0EA0D662}" srcOrd="3" destOrd="0" presId="urn:microsoft.com/office/officeart/2018/5/layout/IconCircleLabelList"/>
    <dgm:cxn modelId="{4DA53949-6F84-4257-8A4C-033A1E1043D8}" type="presParOf" srcId="{5AE838DF-5130-4581-A86E-F481A73BA0C3}" destId="{E9BAF492-9D5F-4034-B9F7-7B96B0DDD7D7}" srcOrd="7" destOrd="0" presId="urn:microsoft.com/office/officeart/2018/5/layout/IconCircleLabelList"/>
    <dgm:cxn modelId="{99620DFF-613C-44F5-8BC0-2F2F5E8CA4F0}" type="presParOf" srcId="{5AE838DF-5130-4581-A86E-F481A73BA0C3}" destId="{C3CE3BF1-200F-4CB0-871B-6DD069E9DA26}" srcOrd="8" destOrd="0" presId="urn:microsoft.com/office/officeart/2018/5/layout/IconCircleLabelList"/>
    <dgm:cxn modelId="{7343A280-07AB-4B4A-B059-04AC2A2EF13A}" type="presParOf" srcId="{C3CE3BF1-200F-4CB0-871B-6DD069E9DA26}" destId="{BBDA66F9-15C0-46FC-8373-B13A6E2929D2}" srcOrd="0" destOrd="0" presId="urn:microsoft.com/office/officeart/2018/5/layout/IconCircleLabelList"/>
    <dgm:cxn modelId="{B3DFA46A-F5CA-4446-B1AC-D97CCEB82602}" type="presParOf" srcId="{C3CE3BF1-200F-4CB0-871B-6DD069E9DA26}" destId="{D3AD1BF2-342B-4E9F-8F22-875E98299786}" srcOrd="1" destOrd="0" presId="urn:microsoft.com/office/officeart/2018/5/layout/IconCircleLabelList"/>
    <dgm:cxn modelId="{3B34214B-BF3B-4712-B613-2C2FAD2E6394}" type="presParOf" srcId="{C3CE3BF1-200F-4CB0-871B-6DD069E9DA26}" destId="{8BDA1BBA-93A2-43B0-97E7-539EA92C4A8F}" srcOrd="2" destOrd="0" presId="urn:microsoft.com/office/officeart/2018/5/layout/IconCircleLabelList"/>
    <dgm:cxn modelId="{2D58CEEB-8C9D-4638-8CC2-C09BCF93D10D}" type="presParOf" srcId="{C3CE3BF1-200F-4CB0-871B-6DD069E9DA26}" destId="{6328BA41-2346-44BF-B4E1-B16D4238424B}" srcOrd="3" destOrd="0" presId="urn:microsoft.com/office/officeart/2018/5/layout/IconCircleLabelList"/>
    <dgm:cxn modelId="{D1866C7B-F21A-4C8B-A3D1-CA3ACFB554BA}" type="presParOf" srcId="{5AE838DF-5130-4581-A86E-F481A73BA0C3}" destId="{B1210453-E07E-4FCA-9C27-C6F25412B761}" srcOrd="9" destOrd="0" presId="urn:microsoft.com/office/officeart/2018/5/layout/IconCircleLabelList"/>
    <dgm:cxn modelId="{D87DB7F8-690C-4270-BB54-B4F26AD30AF7}" type="presParOf" srcId="{5AE838DF-5130-4581-A86E-F481A73BA0C3}" destId="{CB0F59F8-82AB-418E-A394-14E25C739F21}" srcOrd="10" destOrd="0" presId="urn:microsoft.com/office/officeart/2018/5/layout/IconCircleLabelList"/>
    <dgm:cxn modelId="{1156E35C-C9E1-4565-9FFB-3DCBC83367E1}" type="presParOf" srcId="{CB0F59F8-82AB-418E-A394-14E25C739F21}" destId="{2D466336-474E-4D2B-96A5-9E5ADBA7F8BF}" srcOrd="0" destOrd="0" presId="urn:microsoft.com/office/officeart/2018/5/layout/IconCircleLabelList"/>
    <dgm:cxn modelId="{5CB84893-D946-4B2E-87E0-8233963F02A8}" type="presParOf" srcId="{CB0F59F8-82AB-418E-A394-14E25C739F21}" destId="{5359E5C6-F844-418D-8C2B-F2901CDEE85A}" srcOrd="1" destOrd="0" presId="urn:microsoft.com/office/officeart/2018/5/layout/IconCircleLabelList"/>
    <dgm:cxn modelId="{D4BEA478-DEBE-4867-9EBC-465802C3E834}" type="presParOf" srcId="{CB0F59F8-82AB-418E-A394-14E25C739F21}" destId="{08DA7540-A0C7-4B8A-8785-B8913FC0D180}" srcOrd="2" destOrd="0" presId="urn:microsoft.com/office/officeart/2018/5/layout/IconCircleLabelList"/>
    <dgm:cxn modelId="{8C4CB8E6-8C45-48EE-8523-B4F973A0D156}" type="presParOf" srcId="{CB0F59F8-82AB-418E-A394-14E25C739F21}" destId="{E97638A4-29CF-489D-9DBE-D6A2F4EFD90D}"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1B63F-8C6F-4E1C-B7CA-6A46539830D7}">
      <dsp:nvSpPr>
        <dsp:cNvPr id="0" name=""/>
        <dsp:cNvSpPr/>
      </dsp:nvSpPr>
      <dsp:spPr>
        <a:xfrm rot="10800000">
          <a:off x="1160518" y="500"/>
          <a:ext cx="3846727" cy="766425"/>
        </a:xfrm>
        <a:prstGeom prst="homePlate">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797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137 620 lives covered</a:t>
          </a:r>
          <a:endParaRPr lang="en-ZA" sz="1800" kern="1200" dirty="0"/>
        </a:p>
      </dsp:txBody>
      <dsp:txXfrm rot="10800000">
        <a:off x="1352124" y="500"/>
        <a:ext cx="3655121" cy="766425"/>
      </dsp:txXfrm>
    </dsp:sp>
    <dsp:sp modelId="{140255FA-46A7-4618-A8EE-BF76362D5649}">
      <dsp:nvSpPr>
        <dsp:cNvPr id="0" name=""/>
        <dsp:cNvSpPr/>
      </dsp:nvSpPr>
      <dsp:spPr>
        <a:xfrm>
          <a:off x="306253" y="2"/>
          <a:ext cx="766425" cy="76642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323D4FA6-5A68-417D-A6D3-F10E856BB7DA}">
      <dsp:nvSpPr>
        <dsp:cNvPr id="0" name=""/>
        <dsp:cNvSpPr/>
      </dsp:nvSpPr>
      <dsp:spPr>
        <a:xfrm rot="10800000">
          <a:off x="1160518" y="995709"/>
          <a:ext cx="3846727" cy="766425"/>
        </a:xfrm>
        <a:prstGeom prst="homePlate">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797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57 890 members</a:t>
          </a:r>
          <a:endParaRPr lang="en-ZA" sz="1800" kern="1200" dirty="0"/>
        </a:p>
      </dsp:txBody>
      <dsp:txXfrm rot="10800000">
        <a:off x="1352124" y="995709"/>
        <a:ext cx="3655121" cy="766425"/>
      </dsp:txXfrm>
    </dsp:sp>
    <dsp:sp modelId="{5980B0FB-64AA-475E-9C49-5227D613BD99}">
      <dsp:nvSpPr>
        <dsp:cNvPr id="0" name=""/>
        <dsp:cNvSpPr/>
      </dsp:nvSpPr>
      <dsp:spPr>
        <a:xfrm>
          <a:off x="315489" y="977238"/>
          <a:ext cx="766425" cy="76642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1D816704-460D-42AB-BC25-328E9B82788B}">
      <dsp:nvSpPr>
        <dsp:cNvPr id="0" name=""/>
        <dsp:cNvSpPr/>
      </dsp:nvSpPr>
      <dsp:spPr>
        <a:xfrm rot="10800000">
          <a:off x="1160518" y="1990917"/>
          <a:ext cx="3846727" cy="766425"/>
        </a:xfrm>
        <a:prstGeom prst="homePlate">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797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Average Age 35.01</a:t>
          </a:r>
        </a:p>
        <a:p>
          <a:pPr marL="0" lvl="0" indent="0" algn="ctr" defTabSz="800100">
            <a:lnSpc>
              <a:spcPct val="90000"/>
            </a:lnSpc>
            <a:spcBef>
              <a:spcPct val="0"/>
            </a:spcBef>
            <a:spcAft>
              <a:spcPct val="35000"/>
            </a:spcAft>
            <a:buNone/>
          </a:pPr>
          <a:r>
            <a:rPr lang="en-US" sz="1800" kern="1200" dirty="0"/>
            <a:t>Pensioner Ratio 8.93%</a:t>
          </a:r>
          <a:endParaRPr lang="en-ZA" sz="1800" kern="1200" dirty="0"/>
        </a:p>
      </dsp:txBody>
      <dsp:txXfrm rot="10800000">
        <a:off x="1352124" y="1990917"/>
        <a:ext cx="3655121" cy="766425"/>
      </dsp:txXfrm>
    </dsp:sp>
    <dsp:sp modelId="{311E4FBD-6001-4937-8F61-F446D6AF056D}">
      <dsp:nvSpPr>
        <dsp:cNvPr id="0" name=""/>
        <dsp:cNvSpPr/>
      </dsp:nvSpPr>
      <dsp:spPr>
        <a:xfrm>
          <a:off x="297018" y="2000153"/>
          <a:ext cx="766425" cy="76642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1BE89984-C8F1-4C32-8C46-C5F5BC3FDFD7}">
      <dsp:nvSpPr>
        <dsp:cNvPr id="0" name=""/>
        <dsp:cNvSpPr/>
      </dsp:nvSpPr>
      <dsp:spPr>
        <a:xfrm rot="10800000">
          <a:off x="1160518" y="2986126"/>
          <a:ext cx="3846727" cy="766425"/>
        </a:xfrm>
        <a:prstGeom prst="homePlate">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797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Client environment: </a:t>
          </a:r>
        </a:p>
        <a:p>
          <a:pPr marL="0" lvl="0" indent="0" algn="ctr" defTabSz="800100">
            <a:lnSpc>
              <a:spcPct val="90000"/>
            </a:lnSpc>
            <a:spcBef>
              <a:spcPct val="0"/>
            </a:spcBef>
            <a:spcAft>
              <a:spcPct val="35000"/>
            </a:spcAft>
            <a:buNone/>
          </a:pPr>
          <a:r>
            <a:rPr lang="en-US" sz="1800" kern="1200" dirty="0"/>
            <a:t>Corporate, SALGA, SOE, Private</a:t>
          </a:r>
          <a:endParaRPr lang="en-ZA" sz="1800" kern="1200" dirty="0"/>
        </a:p>
      </dsp:txBody>
      <dsp:txXfrm rot="10800000">
        <a:off x="1352124" y="2986126"/>
        <a:ext cx="3655121" cy="766425"/>
      </dsp:txXfrm>
    </dsp:sp>
    <dsp:sp modelId="{20BB9360-412C-4E7B-B399-26CDDDF0388C}">
      <dsp:nvSpPr>
        <dsp:cNvPr id="0" name=""/>
        <dsp:cNvSpPr/>
      </dsp:nvSpPr>
      <dsp:spPr>
        <a:xfrm>
          <a:off x="343195" y="2976891"/>
          <a:ext cx="766425" cy="766425"/>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BEAD059B-70AD-4004-9B27-4192CF6B8E43}">
      <dsp:nvSpPr>
        <dsp:cNvPr id="0" name=""/>
        <dsp:cNvSpPr/>
      </dsp:nvSpPr>
      <dsp:spPr>
        <a:xfrm rot="10800000">
          <a:off x="1160518" y="3981335"/>
          <a:ext cx="3846727" cy="766425"/>
        </a:xfrm>
        <a:prstGeom prst="homePlate">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797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7 Walk in Centre's</a:t>
          </a:r>
        </a:p>
        <a:p>
          <a:pPr marL="0" lvl="0" indent="0" algn="ctr" defTabSz="800100">
            <a:lnSpc>
              <a:spcPct val="90000"/>
            </a:lnSpc>
            <a:spcBef>
              <a:spcPct val="0"/>
            </a:spcBef>
            <a:spcAft>
              <a:spcPct val="35000"/>
            </a:spcAft>
            <a:buNone/>
          </a:pPr>
          <a:r>
            <a:rPr lang="en-US" sz="1800" kern="1200" dirty="0"/>
            <a:t>17 Corporate Account Managers </a:t>
          </a:r>
          <a:endParaRPr lang="en-ZA" sz="1800" kern="1200" dirty="0"/>
        </a:p>
      </dsp:txBody>
      <dsp:txXfrm rot="10800000">
        <a:off x="1352124" y="3981335"/>
        <a:ext cx="3655121" cy="766425"/>
      </dsp:txXfrm>
    </dsp:sp>
    <dsp:sp modelId="{C8854FAD-1112-44E8-8A6E-87AB3436BF65}">
      <dsp:nvSpPr>
        <dsp:cNvPr id="0" name=""/>
        <dsp:cNvSpPr/>
      </dsp:nvSpPr>
      <dsp:spPr>
        <a:xfrm>
          <a:off x="287775" y="3916687"/>
          <a:ext cx="766425" cy="766425"/>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1F681-2B43-4BDE-B693-AC678A4252B7}">
      <dsp:nvSpPr>
        <dsp:cNvPr id="0" name=""/>
        <dsp:cNvSpPr/>
      </dsp:nvSpPr>
      <dsp:spPr>
        <a:xfrm>
          <a:off x="3170" y="23191"/>
          <a:ext cx="2515110" cy="1509066"/>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j-lt"/>
            </a:rPr>
            <a:t>Rich benefit options. Value for money.</a:t>
          </a:r>
        </a:p>
        <a:p>
          <a:pPr marL="0" lvl="0" indent="0" algn="ctr" defTabSz="844550">
            <a:lnSpc>
              <a:spcPct val="90000"/>
            </a:lnSpc>
            <a:spcBef>
              <a:spcPct val="0"/>
            </a:spcBef>
            <a:spcAft>
              <a:spcPct val="35000"/>
            </a:spcAft>
            <a:buNone/>
          </a:pPr>
          <a:r>
            <a:rPr lang="en-US" sz="1900" kern="1200" dirty="0">
              <a:latin typeface="+mj-lt"/>
            </a:rPr>
            <a:t>Clear in structure. </a:t>
          </a:r>
        </a:p>
      </dsp:txBody>
      <dsp:txXfrm>
        <a:off x="3170" y="23191"/>
        <a:ext cx="2515110" cy="1509066"/>
      </dsp:txXfrm>
    </dsp:sp>
    <dsp:sp modelId="{E78712CC-AD64-4BFB-AB9A-3E0C6456AA52}">
      <dsp:nvSpPr>
        <dsp:cNvPr id="0" name=""/>
        <dsp:cNvSpPr/>
      </dsp:nvSpPr>
      <dsp:spPr>
        <a:xfrm>
          <a:off x="2769791" y="23191"/>
          <a:ext cx="2515110" cy="1509066"/>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j-lt"/>
            </a:rPr>
            <a:t>Over 80 years combined experience in the Industry</a:t>
          </a:r>
        </a:p>
      </dsp:txBody>
      <dsp:txXfrm>
        <a:off x="2769791" y="23191"/>
        <a:ext cx="2515110" cy="1509066"/>
      </dsp:txXfrm>
    </dsp:sp>
    <dsp:sp modelId="{8CCE2C7A-2AA5-49DA-A0B7-67F8A5D24CD4}">
      <dsp:nvSpPr>
        <dsp:cNvPr id="0" name=""/>
        <dsp:cNvSpPr/>
      </dsp:nvSpPr>
      <dsp:spPr>
        <a:xfrm>
          <a:off x="5536413" y="23191"/>
          <a:ext cx="2515110" cy="1509066"/>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j-lt"/>
            </a:rPr>
            <a:t>Sound procurement partner</a:t>
          </a:r>
        </a:p>
      </dsp:txBody>
      <dsp:txXfrm>
        <a:off x="5536413" y="23191"/>
        <a:ext cx="2515110" cy="1509066"/>
      </dsp:txXfrm>
    </dsp:sp>
    <dsp:sp modelId="{A1C40E30-FC16-42F8-873F-2DB03899F349}">
      <dsp:nvSpPr>
        <dsp:cNvPr id="0" name=""/>
        <dsp:cNvSpPr/>
      </dsp:nvSpPr>
      <dsp:spPr>
        <a:xfrm>
          <a:off x="8303035" y="23191"/>
          <a:ext cx="2515110" cy="1509066"/>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j-lt"/>
            </a:rPr>
            <a:t>Global Credit Rating</a:t>
          </a:r>
        </a:p>
        <a:p>
          <a:pPr marL="0" lvl="0" indent="0" algn="ctr" defTabSz="844550">
            <a:lnSpc>
              <a:spcPct val="90000"/>
            </a:lnSpc>
            <a:spcBef>
              <a:spcPct val="0"/>
            </a:spcBef>
            <a:spcAft>
              <a:spcPct val="35000"/>
            </a:spcAft>
            <a:buNone/>
          </a:pPr>
          <a:r>
            <a:rPr lang="en-US" sz="1900" kern="1200" dirty="0">
              <a:latin typeface="+mj-lt"/>
            </a:rPr>
            <a:t> A </a:t>
          </a:r>
        </a:p>
      </dsp:txBody>
      <dsp:txXfrm>
        <a:off x="8303035" y="23191"/>
        <a:ext cx="2515110" cy="1509066"/>
      </dsp:txXfrm>
    </dsp:sp>
    <dsp:sp modelId="{7D937B14-776A-4140-8B3C-B30321B25C2C}">
      <dsp:nvSpPr>
        <dsp:cNvPr id="0" name=""/>
        <dsp:cNvSpPr/>
      </dsp:nvSpPr>
      <dsp:spPr>
        <a:xfrm>
          <a:off x="1386481" y="1783768"/>
          <a:ext cx="2515110" cy="1509066"/>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j-lt"/>
            </a:rPr>
            <a:t>Affordable child rate, charged up to </a:t>
          </a:r>
          <a:r>
            <a:rPr lang="en-US" sz="1900" b="1" kern="1200" dirty="0">
              <a:latin typeface="+mj-lt"/>
            </a:rPr>
            <a:t>26 years </a:t>
          </a:r>
          <a:r>
            <a:rPr lang="en-US" sz="1900" kern="1200" dirty="0">
              <a:latin typeface="+mj-lt"/>
            </a:rPr>
            <a:t>of age. Family friendly contribution</a:t>
          </a:r>
        </a:p>
      </dsp:txBody>
      <dsp:txXfrm>
        <a:off x="1386481" y="1783768"/>
        <a:ext cx="2515110" cy="1509066"/>
      </dsp:txXfrm>
    </dsp:sp>
    <dsp:sp modelId="{8EB87232-2207-4E00-855E-6DAB8ED7E402}">
      <dsp:nvSpPr>
        <dsp:cNvPr id="0" name=""/>
        <dsp:cNvSpPr/>
      </dsp:nvSpPr>
      <dsp:spPr>
        <a:xfrm>
          <a:off x="4153102" y="1783768"/>
          <a:ext cx="2515110" cy="1509066"/>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kern="1200" dirty="0">
              <a:latin typeface="+mj-lt"/>
            </a:rPr>
            <a:t>Comprehensive Wellness &amp; Chronic care benefits on all plans</a:t>
          </a:r>
        </a:p>
        <a:p>
          <a:pPr marL="0" lvl="0" algn="ctr" defTabSz="1022350">
            <a:lnSpc>
              <a:spcPct val="90000"/>
            </a:lnSpc>
            <a:spcBef>
              <a:spcPct val="0"/>
            </a:spcBef>
            <a:spcAft>
              <a:spcPct val="35000"/>
            </a:spcAft>
            <a:buNone/>
          </a:pPr>
          <a:endParaRPr lang="en-US" sz="1900" kern="1200" dirty="0">
            <a:latin typeface="+mj-lt"/>
          </a:endParaRPr>
        </a:p>
      </dsp:txBody>
      <dsp:txXfrm>
        <a:off x="4153102" y="1783768"/>
        <a:ext cx="2515110" cy="1509066"/>
      </dsp:txXfrm>
    </dsp:sp>
    <dsp:sp modelId="{789C18AB-BD0C-4996-BA6D-18CE6DE92F15}">
      <dsp:nvSpPr>
        <dsp:cNvPr id="0" name=""/>
        <dsp:cNvSpPr/>
      </dsp:nvSpPr>
      <dsp:spPr>
        <a:xfrm>
          <a:off x="6919724" y="1783768"/>
          <a:ext cx="2515110" cy="1509066"/>
        </a:xfrm>
        <a:prstGeom prst="rect">
          <a:avLst/>
        </a:prstGeom>
        <a:solidFill>
          <a:schemeClr val="accent2">
            <a:lumMod val="75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kern="1200" dirty="0">
              <a:latin typeface="+mj-lt"/>
            </a:rPr>
            <a:t>Savings plans with a difference</a:t>
          </a:r>
        </a:p>
      </dsp:txBody>
      <dsp:txXfrm>
        <a:off x="6919724" y="1783768"/>
        <a:ext cx="2515110" cy="15090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F66C9-4A89-40BF-A526-05E2194D4445}">
      <dsp:nvSpPr>
        <dsp:cNvPr id="0" name=""/>
        <dsp:cNvSpPr/>
      </dsp:nvSpPr>
      <dsp:spPr>
        <a:xfrm>
          <a:off x="-5031968" y="-770939"/>
          <a:ext cx="5992692" cy="5992692"/>
        </a:xfrm>
        <a:prstGeom prst="blockArc">
          <a:avLst>
            <a:gd name="adj1" fmla="val 18900000"/>
            <a:gd name="adj2" fmla="val 2700000"/>
            <a:gd name="adj3" fmla="val 383"/>
          </a:avLst>
        </a:prstGeom>
        <a:noFill/>
        <a:ln w="25400" cap="flat" cmpd="sng" algn="ctr">
          <a:solidFill>
            <a:srgbClr val="8064A2">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CEC3F0F-1A3E-4A91-A29F-505476436F5E}">
      <dsp:nvSpPr>
        <dsp:cNvPr id="0" name=""/>
        <dsp:cNvSpPr/>
      </dsp:nvSpPr>
      <dsp:spPr>
        <a:xfrm>
          <a:off x="503067" y="342178"/>
          <a:ext cx="6056392" cy="684713"/>
        </a:xfrm>
        <a:prstGeom prst="rect">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43491"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solidFill>
                <a:sysClr val="window" lastClr="FFFFFF"/>
              </a:solidFill>
              <a:latin typeface="Calibri"/>
              <a:ea typeface="+mn-ea"/>
              <a:cs typeface="+mn-cs"/>
            </a:rPr>
            <a:t>Holistically oversee all care partners</a:t>
          </a:r>
          <a:endParaRPr lang="en-ZA" sz="2100" kern="1200" dirty="0">
            <a:solidFill>
              <a:sysClr val="window" lastClr="FFFFFF"/>
            </a:solidFill>
            <a:latin typeface="Calibri"/>
            <a:ea typeface="+mn-ea"/>
            <a:cs typeface="+mn-cs"/>
          </a:endParaRPr>
        </a:p>
      </dsp:txBody>
      <dsp:txXfrm>
        <a:off x="503067" y="342178"/>
        <a:ext cx="6056392" cy="684713"/>
      </dsp:txXfrm>
    </dsp:sp>
    <dsp:sp modelId="{72937E12-CFBA-4372-9407-8B3F617FF7B3}">
      <dsp:nvSpPr>
        <dsp:cNvPr id="0" name=""/>
        <dsp:cNvSpPr/>
      </dsp:nvSpPr>
      <dsp:spPr>
        <a:xfrm>
          <a:off x="75121" y="256589"/>
          <a:ext cx="855891" cy="855891"/>
        </a:xfrm>
        <a:prstGeom prst="ellipse">
          <a:avLst/>
        </a:prstGeom>
        <a:solidFill>
          <a:sysClr val="window" lastClr="FFFFFF">
            <a:hueOff val="0"/>
            <a:satOff val="0"/>
            <a:lumOff val="0"/>
            <a:alphaOff val="0"/>
          </a:sysClr>
        </a:solidFill>
        <a:ln w="25400" cap="flat" cmpd="sng" algn="ctr">
          <a:solidFill>
            <a:srgbClr val="9BBB5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7DDE6F3-0083-4094-822D-479CDD234AC0}">
      <dsp:nvSpPr>
        <dsp:cNvPr id="0" name=""/>
        <dsp:cNvSpPr/>
      </dsp:nvSpPr>
      <dsp:spPr>
        <a:xfrm>
          <a:off x="895628" y="1369426"/>
          <a:ext cx="5663831" cy="684713"/>
        </a:xfrm>
        <a:prstGeom prst="rect">
          <a:avLst/>
        </a:prstGeom>
        <a:solidFill>
          <a:srgbClr val="9BBB59">
            <a:hueOff val="3750088"/>
            <a:satOff val="-5627"/>
            <a:lumOff val="-915"/>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43491"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solidFill>
                <a:sysClr val="window" lastClr="FFFFFF"/>
              </a:solidFill>
              <a:latin typeface="Calibri"/>
              <a:ea typeface="+mn-ea"/>
              <a:cs typeface="+mn-cs"/>
            </a:rPr>
            <a:t>Speak with hospital, member, nurses, Drs</a:t>
          </a:r>
          <a:endParaRPr lang="en-ZA" sz="2100" kern="1200" dirty="0">
            <a:solidFill>
              <a:sysClr val="window" lastClr="FFFFFF"/>
            </a:solidFill>
            <a:latin typeface="Calibri"/>
            <a:ea typeface="+mn-ea"/>
            <a:cs typeface="+mn-cs"/>
          </a:endParaRPr>
        </a:p>
      </dsp:txBody>
      <dsp:txXfrm>
        <a:off x="895628" y="1369426"/>
        <a:ext cx="5663831" cy="684713"/>
      </dsp:txXfrm>
    </dsp:sp>
    <dsp:sp modelId="{A97E5A84-8E7B-4F9E-BE8E-CC24021B9DED}">
      <dsp:nvSpPr>
        <dsp:cNvPr id="0" name=""/>
        <dsp:cNvSpPr/>
      </dsp:nvSpPr>
      <dsp:spPr>
        <a:xfrm>
          <a:off x="467683" y="1283837"/>
          <a:ext cx="855891" cy="855891"/>
        </a:xfrm>
        <a:prstGeom prst="ellipse">
          <a:avLst/>
        </a:prstGeom>
        <a:solidFill>
          <a:sysClr val="window" lastClr="FFFFFF">
            <a:hueOff val="0"/>
            <a:satOff val="0"/>
            <a:lumOff val="0"/>
            <a:alphaOff val="0"/>
          </a:sysClr>
        </a:solidFill>
        <a:ln w="25400" cap="flat" cmpd="sng" algn="ctr">
          <a:solidFill>
            <a:srgbClr val="9BBB59">
              <a:hueOff val="3750088"/>
              <a:satOff val="-5627"/>
              <a:lumOff val="-915"/>
              <a:alphaOff val="0"/>
            </a:srgbClr>
          </a:solidFill>
          <a:prstDash val="solid"/>
          <a:miter lim="800000"/>
        </a:ln>
        <a:effectLst/>
      </dsp:spPr>
      <dsp:style>
        <a:lnRef idx="2">
          <a:scrgbClr r="0" g="0" b="0"/>
        </a:lnRef>
        <a:fillRef idx="1">
          <a:scrgbClr r="0" g="0" b="0"/>
        </a:fillRef>
        <a:effectRef idx="0">
          <a:scrgbClr r="0" g="0" b="0"/>
        </a:effectRef>
        <a:fontRef idx="minor"/>
      </dsp:style>
    </dsp:sp>
    <dsp:sp modelId="{DF58EBF0-D6A2-4544-8C69-B42CDB32BE94}">
      <dsp:nvSpPr>
        <dsp:cNvPr id="0" name=""/>
        <dsp:cNvSpPr/>
      </dsp:nvSpPr>
      <dsp:spPr>
        <a:xfrm>
          <a:off x="895628" y="2396673"/>
          <a:ext cx="5663831" cy="684713"/>
        </a:xfrm>
        <a:prstGeom prst="rect">
          <a:avLst/>
        </a:prstGeom>
        <a:solidFill>
          <a:srgbClr val="9BBB59">
            <a:hueOff val="7500176"/>
            <a:satOff val="-11253"/>
            <a:lumOff val="-1830"/>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43491"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solidFill>
                <a:sysClr val="window" lastClr="FFFFFF"/>
              </a:solidFill>
              <a:latin typeface="Calibri"/>
              <a:ea typeface="+mn-ea"/>
              <a:cs typeface="+mn-cs"/>
            </a:rPr>
            <a:t>Coordinate feedback, make recommendations</a:t>
          </a:r>
          <a:endParaRPr lang="en-ZA" sz="2100" kern="1200" dirty="0">
            <a:solidFill>
              <a:sysClr val="window" lastClr="FFFFFF"/>
            </a:solidFill>
            <a:latin typeface="Calibri"/>
            <a:ea typeface="+mn-ea"/>
            <a:cs typeface="+mn-cs"/>
          </a:endParaRPr>
        </a:p>
      </dsp:txBody>
      <dsp:txXfrm>
        <a:off x="895628" y="2396673"/>
        <a:ext cx="5663831" cy="684713"/>
      </dsp:txXfrm>
    </dsp:sp>
    <dsp:sp modelId="{91ACE05D-6163-43F1-ABBD-B9CD5CE60EB6}">
      <dsp:nvSpPr>
        <dsp:cNvPr id="0" name=""/>
        <dsp:cNvSpPr/>
      </dsp:nvSpPr>
      <dsp:spPr>
        <a:xfrm>
          <a:off x="467683" y="2311084"/>
          <a:ext cx="855891" cy="855891"/>
        </a:xfrm>
        <a:prstGeom prst="ellipse">
          <a:avLst/>
        </a:prstGeom>
        <a:solidFill>
          <a:sysClr val="window" lastClr="FFFFFF">
            <a:hueOff val="0"/>
            <a:satOff val="0"/>
            <a:lumOff val="0"/>
            <a:alphaOff val="0"/>
          </a:sysClr>
        </a:solidFill>
        <a:ln w="25400" cap="flat" cmpd="sng" algn="ctr">
          <a:solidFill>
            <a:srgbClr val="9BBB59">
              <a:hueOff val="7500176"/>
              <a:satOff val="-11253"/>
              <a:lumOff val="-1830"/>
              <a:alphaOff val="0"/>
            </a:srgbClr>
          </a:solidFill>
          <a:prstDash val="solid"/>
          <a:miter lim="800000"/>
        </a:ln>
        <a:effectLst/>
      </dsp:spPr>
      <dsp:style>
        <a:lnRef idx="2">
          <a:scrgbClr r="0" g="0" b="0"/>
        </a:lnRef>
        <a:fillRef idx="1">
          <a:scrgbClr r="0" g="0" b="0"/>
        </a:fillRef>
        <a:effectRef idx="0">
          <a:scrgbClr r="0" g="0" b="0"/>
        </a:effectRef>
        <a:fontRef idx="minor"/>
      </dsp:style>
    </dsp:sp>
    <dsp:sp modelId="{FB1A9C4C-3503-4E28-AAF7-E0989D2519E1}">
      <dsp:nvSpPr>
        <dsp:cNvPr id="0" name=""/>
        <dsp:cNvSpPr/>
      </dsp:nvSpPr>
      <dsp:spPr>
        <a:xfrm>
          <a:off x="503067" y="3423921"/>
          <a:ext cx="6056392" cy="684713"/>
        </a:xfrm>
        <a:prstGeom prst="rect">
          <a:avLst/>
        </a:prstGeom>
        <a:solidFill>
          <a:srgbClr val="9BBB59">
            <a:hueOff val="11250264"/>
            <a:satOff val="-16880"/>
            <a:lumOff val="-2745"/>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43491" tIns="53340" rIns="53340" bIns="53340" numCol="1" spcCol="1270" anchor="ctr" anchorCtr="0">
          <a:noAutofit/>
        </a:bodyPr>
        <a:lstStyle/>
        <a:p>
          <a:pPr marL="0" lvl="0" indent="0" algn="l" defTabSz="933450">
            <a:lnSpc>
              <a:spcPct val="90000"/>
            </a:lnSpc>
            <a:spcBef>
              <a:spcPct val="0"/>
            </a:spcBef>
            <a:spcAft>
              <a:spcPct val="35000"/>
            </a:spcAft>
            <a:buNone/>
          </a:pPr>
          <a:r>
            <a:rPr lang="en-ZA" sz="2100" kern="1200" dirty="0">
              <a:solidFill>
                <a:sysClr val="window" lastClr="FFFFFF"/>
              </a:solidFill>
              <a:latin typeface="Calibri"/>
              <a:ea typeface="+mn-ea"/>
              <a:cs typeface="+mn-cs"/>
            </a:rPr>
            <a:t>Liaise with 3Sixty Health and report </a:t>
          </a:r>
        </a:p>
      </dsp:txBody>
      <dsp:txXfrm>
        <a:off x="503067" y="3423921"/>
        <a:ext cx="6056392" cy="684713"/>
      </dsp:txXfrm>
    </dsp:sp>
    <dsp:sp modelId="{F168498A-9AB5-4BDD-8609-5492A18CD234}">
      <dsp:nvSpPr>
        <dsp:cNvPr id="0" name=""/>
        <dsp:cNvSpPr/>
      </dsp:nvSpPr>
      <dsp:spPr>
        <a:xfrm>
          <a:off x="75121" y="3338332"/>
          <a:ext cx="855891" cy="855891"/>
        </a:xfrm>
        <a:prstGeom prst="ellipse">
          <a:avLst/>
        </a:prstGeom>
        <a:solidFill>
          <a:sysClr val="window" lastClr="FFFFFF">
            <a:hueOff val="0"/>
            <a:satOff val="0"/>
            <a:lumOff val="0"/>
            <a:alphaOff val="0"/>
          </a:sysClr>
        </a:solidFill>
        <a:ln w="25400" cap="flat" cmpd="sng" algn="ctr">
          <a:solidFill>
            <a:srgbClr val="9BBB59">
              <a:hueOff val="11250264"/>
              <a:satOff val="-16880"/>
              <a:lumOff val="-2745"/>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BA83F-5844-40E4-B46E-4CEAAF7B9635}">
      <dsp:nvSpPr>
        <dsp:cNvPr id="0" name=""/>
        <dsp:cNvSpPr/>
      </dsp:nvSpPr>
      <dsp:spPr>
        <a:xfrm>
          <a:off x="281383" y="224777"/>
          <a:ext cx="874968" cy="8749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70503C-61C9-4DE2-8D3E-DC315AB74BA6}">
      <dsp:nvSpPr>
        <dsp:cNvPr id="0" name=""/>
        <dsp:cNvSpPr/>
      </dsp:nvSpPr>
      <dsp:spPr>
        <a:xfrm>
          <a:off x="467852" y="411245"/>
          <a:ext cx="502031" cy="5020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AF43DE-AB5D-494B-940C-A587F629C47A}">
      <dsp:nvSpPr>
        <dsp:cNvPr id="0" name=""/>
        <dsp:cNvSpPr/>
      </dsp:nvSpPr>
      <dsp:spPr>
        <a:xfrm>
          <a:off x="1680" y="1372277"/>
          <a:ext cx="1434374" cy="860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kern="1200" dirty="0">
              <a:latin typeface="Kalinga" panose="020B0502040204020203" pitchFamily="34" charset="0"/>
              <a:cs typeface="Kalinga" panose="020B0502040204020203" pitchFamily="34" charset="0"/>
            </a:rPr>
            <a:t>Thank you for attending Q3 broker accreditation training</a:t>
          </a:r>
        </a:p>
        <a:p>
          <a:pPr marL="0" lvl="0" indent="0" algn="ctr" defTabSz="444500">
            <a:lnSpc>
              <a:spcPct val="100000"/>
            </a:lnSpc>
            <a:spcBef>
              <a:spcPct val="0"/>
            </a:spcBef>
            <a:spcAft>
              <a:spcPct val="35000"/>
            </a:spcAft>
            <a:buNone/>
            <a:defRPr cap="all"/>
          </a:pPr>
          <a:endParaRPr lang="en-US" sz="1000" kern="1200" dirty="0">
            <a:latin typeface="Kalinga" panose="020B0502040204020203" pitchFamily="34" charset="0"/>
            <a:cs typeface="Kalinga" panose="020B0502040204020203" pitchFamily="34" charset="0"/>
          </a:endParaRPr>
        </a:p>
        <a:p>
          <a:pPr marL="0" lvl="0" indent="0" algn="ctr" defTabSz="444500">
            <a:lnSpc>
              <a:spcPct val="100000"/>
            </a:lnSpc>
            <a:spcBef>
              <a:spcPct val="0"/>
            </a:spcBef>
            <a:spcAft>
              <a:spcPct val="35000"/>
            </a:spcAft>
            <a:buNone/>
            <a:defRPr cap="all"/>
          </a:pPr>
          <a:endParaRPr lang="en-US" sz="1000" kern="1200" dirty="0">
            <a:latin typeface="Kalinga" panose="020B0502040204020203" pitchFamily="34" charset="0"/>
            <a:cs typeface="Kalinga" panose="020B0502040204020203" pitchFamily="34" charset="0"/>
          </a:endParaRPr>
        </a:p>
      </dsp:txBody>
      <dsp:txXfrm>
        <a:off x="1680" y="1372277"/>
        <a:ext cx="1434374" cy="860624"/>
      </dsp:txXfrm>
    </dsp:sp>
    <dsp:sp modelId="{EA1748D0-0ADF-4E25-B06A-8DC5A3902B8C}">
      <dsp:nvSpPr>
        <dsp:cNvPr id="0" name=""/>
        <dsp:cNvSpPr/>
      </dsp:nvSpPr>
      <dsp:spPr>
        <a:xfrm>
          <a:off x="2153150" y="224777"/>
          <a:ext cx="874968" cy="8749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9CFAAB-F7AD-4D64-A254-63B9D70BE54A}">
      <dsp:nvSpPr>
        <dsp:cNvPr id="0" name=""/>
        <dsp:cNvSpPr/>
      </dsp:nvSpPr>
      <dsp:spPr>
        <a:xfrm>
          <a:off x="2339618" y="411245"/>
          <a:ext cx="502031" cy="5020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084240-7F51-4079-8A84-55B6285AB27D}">
      <dsp:nvSpPr>
        <dsp:cNvPr id="0" name=""/>
        <dsp:cNvSpPr/>
      </dsp:nvSpPr>
      <dsp:spPr>
        <a:xfrm>
          <a:off x="1687071" y="1372277"/>
          <a:ext cx="1807126" cy="860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kern="1200" dirty="0">
              <a:latin typeface="Kalinga" panose="020B0502040204020203" pitchFamily="34" charset="0"/>
              <a:cs typeface="Kalinga" panose="020B0502040204020203" pitchFamily="34" charset="0"/>
            </a:rPr>
            <a:t>Go to www.sizwehosmed.co.za</a:t>
          </a:r>
        </a:p>
      </dsp:txBody>
      <dsp:txXfrm>
        <a:off x="1687071" y="1372277"/>
        <a:ext cx="1807126" cy="860624"/>
      </dsp:txXfrm>
    </dsp:sp>
    <dsp:sp modelId="{F3876F9D-91FF-4217-A2DC-B2CB8E471F4E}">
      <dsp:nvSpPr>
        <dsp:cNvPr id="0" name=""/>
        <dsp:cNvSpPr/>
      </dsp:nvSpPr>
      <dsp:spPr>
        <a:xfrm>
          <a:off x="4024916" y="224777"/>
          <a:ext cx="874968" cy="8749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FBF19A-3E72-4698-9718-F2531A274F59}">
      <dsp:nvSpPr>
        <dsp:cNvPr id="0" name=""/>
        <dsp:cNvSpPr/>
      </dsp:nvSpPr>
      <dsp:spPr>
        <a:xfrm>
          <a:off x="4211385" y="411245"/>
          <a:ext cx="502031" cy="5020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F70BD-8B44-4AAD-AFDC-03D04F09E1AB}">
      <dsp:nvSpPr>
        <dsp:cNvPr id="0" name=""/>
        <dsp:cNvSpPr/>
      </dsp:nvSpPr>
      <dsp:spPr>
        <a:xfrm>
          <a:off x="3745213" y="1372277"/>
          <a:ext cx="1434374" cy="860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kern="1200" dirty="0">
              <a:latin typeface="Kalinga" panose="020B0502040204020203" pitchFamily="34" charset="0"/>
              <a:cs typeface="Kalinga" panose="020B0502040204020203" pitchFamily="34" charset="0"/>
            </a:rPr>
            <a:t>Receive this presentation or review the deck on the website</a:t>
          </a:r>
        </a:p>
      </dsp:txBody>
      <dsp:txXfrm>
        <a:off x="3745213" y="1372277"/>
        <a:ext cx="1434374" cy="860624"/>
      </dsp:txXfrm>
    </dsp:sp>
    <dsp:sp modelId="{6B02F998-557D-4E76-B146-83A2871F2D2D}">
      <dsp:nvSpPr>
        <dsp:cNvPr id="0" name=""/>
        <dsp:cNvSpPr/>
      </dsp:nvSpPr>
      <dsp:spPr>
        <a:xfrm>
          <a:off x="467759" y="2591495"/>
          <a:ext cx="874968" cy="8749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7393EE-29CD-4DE1-8F3E-58AE76CDCEDB}">
      <dsp:nvSpPr>
        <dsp:cNvPr id="0" name=""/>
        <dsp:cNvSpPr/>
      </dsp:nvSpPr>
      <dsp:spPr>
        <a:xfrm>
          <a:off x="654228" y="2777964"/>
          <a:ext cx="502031" cy="5020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AD1F86-E036-41AB-8E43-9A4C0EA0D662}">
      <dsp:nvSpPr>
        <dsp:cNvPr id="0" name=""/>
        <dsp:cNvSpPr/>
      </dsp:nvSpPr>
      <dsp:spPr>
        <a:xfrm>
          <a:off x="188056" y="3738995"/>
          <a:ext cx="1434374" cy="860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kern="1200" dirty="0">
              <a:latin typeface="Kalinga" panose="020B0502040204020203" pitchFamily="34" charset="0"/>
              <a:cs typeface="Kalinga" panose="020B0502040204020203" pitchFamily="34" charset="0"/>
            </a:rPr>
            <a:t>Access Q3 on-line accreditation assessment and complete</a:t>
          </a:r>
        </a:p>
      </dsp:txBody>
      <dsp:txXfrm>
        <a:off x="188056" y="3738995"/>
        <a:ext cx="1434374" cy="860624"/>
      </dsp:txXfrm>
    </dsp:sp>
    <dsp:sp modelId="{BBDA66F9-15C0-46FC-8373-B13A6E2929D2}">
      <dsp:nvSpPr>
        <dsp:cNvPr id="0" name=""/>
        <dsp:cNvSpPr/>
      </dsp:nvSpPr>
      <dsp:spPr>
        <a:xfrm>
          <a:off x="2153150" y="2591495"/>
          <a:ext cx="874968" cy="8749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AD1BF2-342B-4E9F-8F22-875E98299786}">
      <dsp:nvSpPr>
        <dsp:cNvPr id="0" name=""/>
        <dsp:cNvSpPr/>
      </dsp:nvSpPr>
      <dsp:spPr>
        <a:xfrm>
          <a:off x="2339618" y="2777964"/>
          <a:ext cx="502031" cy="5020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28BA41-2346-44BF-B4E1-B16D4238424B}">
      <dsp:nvSpPr>
        <dsp:cNvPr id="0" name=""/>
        <dsp:cNvSpPr/>
      </dsp:nvSpPr>
      <dsp:spPr>
        <a:xfrm>
          <a:off x="1873447" y="3738995"/>
          <a:ext cx="1434374" cy="860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kern="1200" dirty="0">
              <a:latin typeface="Kalinga" panose="020B0502040204020203" pitchFamily="34" charset="0"/>
              <a:cs typeface="Kalinga" panose="020B0502040204020203" pitchFamily="34" charset="0"/>
            </a:rPr>
            <a:t>Receive immediate feedback on the results</a:t>
          </a:r>
        </a:p>
      </dsp:txBody>
      <dsp:txXfrm>
        <a:off x="1873447" y="3738995"/>
        <a:ext cx="1434374" cy="860624"/>
      </dsp:txXfrm>
    </dsp:sp>
    <dsp:sp modelId="{2D466336-474E-4D2B-96A5-9E5ADBA7F8BF}">
      <dsp:nvSpPr>
        <dsp:cNvPr id="0" name=""/>
        <dsp:cNvSpPr/>
      </dsp:nvSpPr>
      <dsp:spPr>
        <a:xfrm>
          <a:off x="3838540" y="2591495"/>
          <a:ext cx="874968" cy="8749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59E5C6-F844-418D-8C2B-F2901CDEE85A}">
      <dsp:nvSpPr>
        <dsp:cNvPr id="0" name=""/>
        <dsp:cNvSpPr/>
      </dsp:nvSpPr>
      <dsp:spPr>
        <a:xfrm>
          <a:off x="4025009" y="2777964"/>
          <a:ext cx="502031" cy="50203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7638A4-29CF-489D-9DBE-D6A2F4EFD90D}">
      <dsp:nvSpPr>
        <dsp:cNvPr id="0" name=""/>
        <dsp:cNvSpPr/>
      </dsp:nvSpPr>
      <dsp:spPr>
        <a:xfrm>
          <a:off x="3558837" y="3738995"/>
          <a:ext cx="1434374" cy="860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defRPr cap="all"/>
          </a:pPr>
          <a:r>
            <a:rPr lang="en-US" sz="1000" kern="1200" dirty="0">
              <a:latin typeface="Kalinga" panose="020B0502040204020203" pitchFamily="34" charset="0"/>
              <a:cs typeface="Kalinga" panose="020B0502040204020203" pitchFamily="34" charset="0"/>
            </a:rPr>
            <a:t>Up to 3 attempts are available, thereafter request refresher training</a:t>
          </a:r>
        </a:p>
      </dsp:txBody>
      <dsp:txXfrm>
        <a:off x="3558837" y="3738995"/>
        <a:ext cx="1434374" cy="86062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6T10:17:25.948"/>
    </inkml:context>
    <inkml:brush xml:id="br0">
      <inkml:brushProperty name="width" value="0.05" units="cm"/>
      <inkml:brushProperty name="height" value="0.05" units="cm"/>
      <inkml:brushProperty name="color" value="#E71224"/>
    </inkml:brush>
  </inkml:definitions>
  <inkml:trace contextRef="#ctx0" brushRef="#br0">0 6 24575,'0'-6'0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2447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9125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05953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54826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2816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38205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14915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6218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 name="Picture 10" descr="Background pattern&#10;&#10;Description automatically generated with medium confidence">
            <a:extLst>
              <a:ext uri="{FF2B5EF4-FFF2-40B4-BE49-F238E27FC236}">
                <a16:creationId xmlns:a16="http://schemas.microsoft.com/office/drawing/2014/main" id="{6583FBE1-448B-574F-9966-BBFA0D69147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rot="5400000">
            <a:off x="5749266" y="428622"/>
            <a:ext cx="686525" cy="12185055"/>
          </a:xfrm>
          <a:prstGeom prst="rect">
            <a:avLst/>
          </a:prstGeom>
        </p:spPr>
      </p:pic>
      <p:sp>
        <p:nvSpPr>
          <p:cNvPr id="2" name="Title 1"/>
          <p:cNvSpPr>
            <a:spLocks noGrp="1"/>
          </p:cNvSpPr>
          <p:nvPr>
            <p:ph type="title" hasCustomPrompt="1"/>
          </p:nvPr>
        </p:nvSpPr>
        <p:spPr>
          <a:xfrm>
            <a:off x="527049" y="490591"/>
            <a:ext cx="10560603" cy="529168"/>
          </a:xfrm>
        </p:spPr>
        <p:txBody>
          <a:bodyPr vert="horz" lIns="0" tIns="0" rIns="0" bIns="0" rtlCol="0" anchor="ctr">
            <a:noAutofit/>
          </a:bodyPr>
          <a:lstStyle>
            <a:lvl1pPr>
              <a:defRPr lang="en-US" sz="3200" b="1" i="0" dirty="0">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dirty="0"/>
              <a:t>SLIDE HEADING</a:t>
            </a:r>
          </a:p>
        </p:txBody>
      </p:sp>
      <p:sp>
        <p:nvSpPr>
          <p:cNvPr id="8" name="Content Placeholder 7"/>
          <p:cNvSpPr>
            <a:spLocks noGrp="1"/>
          </p:cNvSpPr>
          <p:nvPr>
            <p:ph sz="quarter" idx="14" hasCustomPrompt="1"/>
          </p:nvPr>
        </p:nvSpPr>
        <p:spPr>
          <a:xfrm>
            <a:off x="527050" y="1267886"/>
            <a:ext cx="11137900" cy="4705349"/>
          </a:xfrm>
        </p:spPr>
        <p:txBody>
          <a:bodyPr/>
          <a:lstStyle>
            <a:lvl1pPr>
              <a:spcBef>
                <a:spcPts val="1867"/>
              </a:spcBef>
              <a:defRPr sz="1467" b="0">
                <a:solidFill>
                  <a:schemeClr val="tx1"/>
                </a:solidFill>
                <a:latin typeface="Lato" panose="020F0502020204030203" pitchFamily="34" charset="77"/>
              </a:defRPr>
            </a:lvl1pPr>
            <a:lvl2pPr marL="364058" indent="-347125">
              <a:spcBef>
                <a:spcPts val="1867"/>
              </a:spcBef>
              <a:defRPr sz="1467" b="0">
                <a:solidFill>
                  <a:schemeClr val="tx1"/>
                </a:solidFill>
                <a:latin typeface="Lato" panose="020F0502020204030203" pitchFamily="34" charset="77"/>
              </a:defRPr>
            </a:lvl2pPr>
            <a:lvl3pPr marL="715415" indent="-234945">
              <a:spcBef>
                <a:spcPts val="800"/>
              </a:spcBef>
              <a:defRPr sz="1467" b="0">
                <a:solidFill>
                  <a:schemeClr val="tx1"/>
                </a:solidFill>
                <a:latin typeface="Lato" panose="020F0502020204030203" pitchFamily="34" charset="77"/>
              </a:defRPr>
            </a:lvl3pPr>
            <a:lvl4pPr marL="1079473" indent="-247644">
              <a:spcBef>
                <a:spcPts val="0"/>
              </a:spcBef>
              <a:defRPr sz="1467" b="0">
                <a:solidFill>
                  <a:schemeClr val="tx1"/>
                </a:solidFill>
                <a:latin typeface="Lato" panose="020F0502020204030203" pitchFamily="34" charset="77"/>
              </a:defRPr>
            </a:lvl4pPr>
            <a:lvl5pPr>
              <a:defRPr sz="1467" b="0">
                <a:latin typeface="Lato" panose="020F0502020204030203" pitchFamily="34" charset="77"/>
              </a:defRPr>
            </a:lvl5pPr>
          </a:lstStyle>
          <a:p>
            <a:pPr lvl="0"/>
            <a:r>
              <a:rPr lang="en-US" dirty="0"/>
              <a:t>Click here to edit master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Slide Number Placeholder 2"/>
          <p:cNvSpPr>
            <a:spLocks noGrp="1"/>
          </p:cNvSpPr>
          <p:nvPr>
            <p:ph type="sldNum" sz="quarter" idx="4"/>
          </p:nvPr>
        </p:nvSpPr>
        <p:spPr>
          <a:xfrm>
            <a:off x="8921751" y="5659666"/>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CDA00D7D-F32D-4511-9CD9-BA5C353DA378}" type="slidenum">
              <a:rPr lang="en-US" smtClean="0"/>
              <a:t>‹#›</a:t>
            </a:fld>
            <a:endParaRPr lang="en-US" dirty="0"/>
          </a:p>
        </p:txBody>
      </p:sp>
      <p:pic>
        <p:nvPicPr>
          <p:cNvPr id="4" name="Picture 3" descr="Logo, company name&#10;&#10;Description automatically generated">
            <a:extLst>
              <a:ext uri="{FF2B5EF4-FFF2-40B4-BE49-F238E27FC236}">
                <a16:creationId xmlns:a16="http://schemas.microsoft.com/office/drawing/2014/main" id="{E8AE9CCD-8B91-134F-9F2C-C9827F18BE55}"/>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27809" b="38663"/>
          <a:stretch/>
        </p:blipFill>
        <p:spPr>
          <a:xfrm>
            <a:off x="437108" y="6263285"/>
            <a:ext cx="1437185" cy="481865"/>
          </a:xfrm>
          <a:prstGeom prst="rect">
            <a:avLst/>
          </a:prstGeom>
        </p:spPr>
      </p:pic>
      <p:pic>
        <p:nvPicPr>
          <p:cNvPr id="10" name="Picture 9" descr="Text&#10;&#10;Description automatically generated">
            <a:extLst>
              <a:ext uri="{FF2B5EF4-FFF2-40B4-BE49-F238E27FC236}">
                <a16:creationId xmlns:a16="http://schemas.microsoft.com/office/drawing/2014/main" id="{BACE5708-66DB-F142-A90B-C3273B7CDCB5}"/>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11290520" y="262783"/>
            <a:ext cx="423113" cy="756976"/>
          </a:xfrm>
          <a:prstGeom prst="rect">
            <a:avLst/>
          </a:prstGeom>
        </p:spPr>
      </p:pic>
    </p:spTree>
    <p:extLst>
      <p:ext uri="{BB962C8B-B14F-4D97-AF65-F5344CB8AC3E}">
        <p14:creationId xmlns:p14="http://schemas.microsoft.com/office/powerpoint/2010/main" val="1864952697"/>
      </p:ext>
    </p:extLst>
  </p:cSld>
  <p:clrMapOvr>
    <a:masterClrMapping/>
  </p:clrMapOvr>
  <p:transition spd="slow">
    <p:cut/>
  </p:transition>
  <p:extLst>
    <p:ext uri="{DCECCB84-F9BA-43D5-87BE-67443E8EF086}">
      <p15:sldGuideLst xmlns:p15="http://schemas.microsoft.com/office/powerpoint/2012/main">
        <p15:guide id="2" pos="1185">
          <p15:clr>
            <a:srgbClr val="FBAE40"/>
          </p15:clr>
        </p15:guide>
        <p15:guide id="3" pos="138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Cover_Orang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Title 28"/>
          <p:cNvSpPr>
            <a:spLocks noGrp="1"/>
          </p:cNvSpPr>
          <p:nvPr>
            <p:ph type="title" hasCustomPrompt="1"/>
          </p:nvPr>
        </p:nvSpPr>
        <p:spPr>
          <a:xfrm>
            <a:off x="3509221" y="2782687"/>
            <a:ext cx="8208960" cy="1575760"/>
          </a:xfrm>
        </p:spPr>
        <p:txBody>
          <a:bodyPr rIns="0" anchor="b">
            <a:noAutofit/>
          </a:bodyPr>
          <a:lstStyle>
            <a:lvl1pPr algn="r">
              <a:defRPr sz="4800" b="1" i="0" cap="all" baseline="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dirty="0"/>
              <a:t>PRESENTATION</a:t>
            </a:r>
            <a:br>
              <a:rPr lang="en-US" dirty="0"/>
            </a:br>
            <a:r>
              <a:rPr lang="en-US" dirty="0"/>
              <a:t>HEADLINE</a:t>
            </a:r>
          </a:p>
        </p:txBody>
      </p:sp>
      <p:sp>
        <p:nvSpPr>
          <p:cNvPr id="34" name="Text Placeholder 33"/>
          <p:cNvSpPr>
            <a:spLocks noGrp="1"/>
          </p:cNvSpPr>
          <p:nvPr>
            <p:ph type="body" sz="quarter" idx="11" hasCustomPrompt="1"/>
          </p:nvPr>
        </p:nvSpPr>
        <p:spPr>
          <a:xfrm>
            <a:off x="3509220" y="4443236"/>
            <a:ext cx="8208961" cy="586683"/>
          </a:xfrm>
          <a:prstGeom prst="rect">
            <a:avLst/>
          </a:prstGeom>
        </p:spPr>
        <p:txBody>
          <a:bodyPr rIns="0" anchor="t">
            <a:noAutofit/>
          </a:bodyPr>
          <a:lstStyle>
            <a:lvl1pPr marL="0" indent="0" algn="r" defTabSz="914377" rtl="0" eaLnBrk="1" latinLnBrk="0" hangingPunct="1">
              <a:lnSpc>
                <a:spcPct val="90000"/>
              </a:lnSpc>
              <a:spcBef>
                <a:spcPts val="1000"/>
              </a:spcBef>
              <a:buFont typeface="Arial" panose="020B0604020202020204" pitchFamily="34" charset="0"/>
              <a:buNone/>
              <a:defRPr lang="en-GB" sz="2000" b="0" i="0" kern="1200" dirty="0">
                <a:solidFill>
                  <a:schemeClr val="bg1">
                    <a:lumMod val="95000"/>
                  </a:schemeClr>
                </a:solidFill>
                <a:latin typeface="Lato" panose="020F0502020204030203" pitchFamily="34" charset="77"/>
                <a:ea typeface="+mn-ea"/>
                <a:cs typeface="Lato" panose="020F0502020204030203" pitchFamily="34" charset="77"/>
              </a:defRPr>
            </a:lvl1pPr>
          </a:lstStyle>
          <a:p>
            <a:pPr marL="0" lvl="0" indent="0" algn="r" defTabSz="914377" rtl="0" eaLnBrk="1" latinLnBrk="0" hangingPunct="1">
              <a:lnSpc>
                <a:spcPct val="90000"/>
              </a:lnSpc>
              <a:spcBef>
                <a:spcPts val="1000"/>
              </a:spcBef>
              <a:buFont typeface="Arial" panose="020B0604020202020204" pitchFamily="34" charset="0"/>
              <a:buNone/>
            </a:pPr>
            <a:r>
              <a:rPr lang="en-US" dirty="0"/>
              <a:t>Click here to add sub-title</a:t>
            </a:r>
          </a:p>
        </p:txBody>
      </p:sp>
      <p:sp>
        <p:nvSpPr>
          <p:cNvPr id="3" name="Text Placeholder 2">
            <a:extLst>
              <a:ext uri="{FF2B5EF4-FFF2-40B4-BE49-F238E27FC236}">
                <a16:creationId xmlns:a16="http://schemas.microsoft.com/office/drawing/2014/main" id="{FCA8781B-4F90-47C2-ADE8-046BFE8D33D4}"/>
              </a:ext>
            </a:extLst>
          </p:cNvPr>
          <p:cNvSpPr>
            <a:spLocks noGrp="1"/>
          </p:cNvSpPr>
          <p:nvPr>
            <p:ph type="body" sz="quarter" idx="12"/>
          </p:nvPr>
        </p:nvSpPr>
        <p:spPr>
          <a:xfrm>
            <a:off x="3509220" y="5115254"/>
            <a:ext cx="8208433" cy="306917"/>
          </a:xfrm>
        </p:spPr>
        <p:txBody>
          <a:bodyPr anchor="ctr">
            <a:noAutofit/>
          </a:bodyPr>
          <a:lstStyle>
            <a:lvl1pPr algn="r">
              <a:defRPr sz="1867" b="0" i="0">
                <a:solidFill>
                  <a:schemeClr val="bg2">
                    <a:lumMod val="20000"/>
                    <a:lumOff val="80000"/>
                  </a:schemeClr>
                </a:solidFill>
                <a:latin typeface="Lato Light" panose="020F0302020204030203" pitchFamily="34" charset="77"/>
              </a:defRPr>
            </a:lvl1pPr>
          </a:lstStyle>
          <a:p>
            <a:pPr lvl="0"/>
            <a:r>
              <a:rPr lang="en-US"/>
              <a:t>Edit Master text styles</a:t>
            </a:r>
          </a:p>
        </p:txBody>
      </p:sp>
      <p:pic>
        <p:nvPicPr>
          <p:cNvPr id="8" name="Picture 7" descr="Text&#10;&#10;Description automatically generated">
            <a:extLst>
              <a:ext uri="{FF2B5EF4-FFF2-40B4-BE49-F238E27FC236}">
                <a16:creationId xmlns:a16="http://schemas.microsoft.com/office/drawing/2014/main" id="{483EBC6E-AD32-EC4D-8736-2EB26701A1E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715249" y="536477"/>
            <a:ext cx="3002404" cy="1158536"/>
          </a:xfrm>
          <a:prstGeom prst="rect">
            <a:avLst/>
          </a:prstGeom>
        </p:spPr>
      </p:pic>
    </p:spTree>
    <p:extLst>
      <p:ext uri="{BB962C8B-B14F-4D97-AF65-F5344CB8AC3E}">
        <p14:creationId xmlns:p14="http://schemas.microsoft.com/office/powerpoint/2010/main" val="3210091015"/>
      </p:ext>
    </p:extLst>
  </p:cSld>
  <p:clrMapOvr>
    <a:masterClrMapping/>
  </p:clrMapOvr>
  <p:extLst>
    <p:ext uri="{DCECCB84-F9BA-43D5-87BE-67443E8EF086}">
      <p15:sldGuideLst xmlns:p15="http://schemas.microsoft.com/office/powerpoint/2012/main">
        <p15:guide id="1" orient="horz" pos="1212">
          <p15:clr>
            <a:srgbClr val="FBAE40"/>
          </p15:clr>
        </p15:guide>
        <p15:guide id="2" orient="horz" pos="1960">
          <p15:clr>
            <a:srgbClr val="FBAE40"/>
          </p15:clr>
        </p15:guide>
        <p15:guide id="3" orient="horz" pos="2323">
          <p15:clr>
            <a:srgbClr val="FBAE40"/>
          </p15:clr>
        </p15:guide>
        <p15:guide id="4" pos="5103">
          <p15:clr>
            <a:srgbClr val="FBAE40"/>
          </p15:clr>
        </p15:guide>
        <p15:guide id="5" pos="1224">
          <p15:clr>
            <a:srgbClr val="FBAE40"/>
          </p15:clr>
        </p15:guide>
        <p15:guide id="6" orient="horz" pos="2006">
          <p15:clr>
            <a:srgbClr val="FBAE40"/>
          </p15:clr>
        </p15:guide>
        <p15:guide id="7" orient="horz" pos="2459">
          <p15:clr>
            <a:srgbClr val="FBAE40"/>
          </p15:clr>
        </p15:guide>
        <p15:guide id="8" orient="horz" pos="22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E54B7-EAC0-4A25-A083-59DAD3A3CA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D790E897-AA2B-4FB2-A6E2-979E375749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EDE4A302-2984-444B-AFBE-436186B9CABD}"/>
              </a:ext>
            </a:extLst>
          </p:cNvPr>
          <p:cNvSpPr>
            <a:spLocks noGrp="1"/>
          </p:cNvSpPr>
          <p:nvPr>
            <p:ph type="dt" sz="half" idx="10"/>
          </p:nvPr>
        </p:nvSpPr>
        <p:spPr/>
        <p:txBody>
          <a:bodyPr/>
          <a:lstStyle/>
          <a:p>
            <a:fld id="{A3606F4D-B889-214D-ADB6-A1D80B69EB38}" type="datetimeFigureOut">
              <a:rPr lang="en-US" smtClean="0"/>
              <a:t>2/21/2025</a:t>
            </a:fld>
            <a:endParaRPr lang="en-US" dirty="0"/>
          </a:p>
        </p:txBody>
      </p:sp>
      <p:sp>
        <p:nvSpPr>
          <p:cNvPr id="5" name="Footer Placeholder 4">
            <a:extLst>
              <a:ext uri="{FF2B5EF4-FFF2-40B4-BE49-F238E27FC236}">
                <a16:creationId xmlns:a16="http://schemas.microsoft.com/office/drawing/2014/main" id="{E98B8439-0857-45E8-8D49-9C08F5DF5D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34ED08-B3FD-42BC-81EA-764249815CBE}"/>
              </a:ext>
            </a:extLst>
          </p:cNvPr>
          <p:cNvSpPr>
            <a:spLocks noGrp="1"/>
          </p:cNvSpPr>
          <p:nvPr>
            <p:ph type="sldNum" sz="quarter" idx="12"/>
          </p:nvPr>
        </p:nvSpPr>
        <p:spPr/>
        <p:txBody>
          <a:bodyPr/>
          <a:lstStyle/>
          <a:p>
            <a:fld id="{B163274D-FF82-ED49-AE3C-9CF4B6004C7E}" type="slidenum">
              <a:rPr lang="en-US" smtClean="0"/>
              <a:t>‹#›</a:t>
            </a:fld>
            <a:endParaRPr lang="en-US" dirty="0"/>
          </a:p>
        </p:txBody>
      </p:sp>
    </p:spTree>
    <p:extLst>
      <p:ext uri="{BB962C8B-B14F-4D97-AF65-F5344CB8AC3E}">
        <p14:creationId xmlns:p14="http://schemas.microsoft.com/office/powerpoint/2010/main" val="3275052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94908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0DB6E-E4B4-486B-B595-685FF106B015}"/>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A953848-B3DE-449A-8B5E-8BA751443C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8105A6C-B687-44BC-AFA6-F1521D2B2CD4}"/>
              </a:ext>
            </a:extLst>
          </p:cNvPr>
          <p:cNvSpPr>
            <a:spLocks noGrp="1"/>
          </p:cNvSpPr>
          <p:nvPr>
            <p:ph type="dt" sz="half" idx="10"/>
          </p:nvPr>
        </p:nvSpPr>
        <p:spPr/>
        <p:txBody>
          <a:bodyPr/>
          <a:lstStyle/>
          <a:p>
            <a:fld id="{A3606F4D-B889-214D-ADB6-A1D80B69EB38}" type="datetimeFigureOut">
              <a:rPr lang="en-US" smtClean="0"/>
              <a:t>2/21/2025</a:t>
            </a:fld>
            <a:endParaRPr lang="en-US" dirty="0"/>
          </a:p>
        </p:txBody>
      </p:sp>
      <p:sp>
        <p:nvSpPr>
          <p:cNvPr id="5" name="Footer Placeholder 4">
            <a:extLst>
              <a:ext uri="{FF2B5EF4-FFF2-40B4-BE49-F238E27FC236}">
                <a16:creationId xmlns:a16="http://schemas.microsoft.com/office/drawing/2014/main" id="{C9841CBA-A191-483B-9255-55DCB2126F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65C88E-00FD-466C-99AA-0C3F3479D8BB}"/>
              </a:ext>
            </a:extLst>
          </p:cNvPr>
          <p:cNvSpPr>
            <a:spLocks noGrp="1"/>
          </p:cNvSpPr>
          <p:nvPr>
            <p:ph type="sldNum" sz="quarter" idx="12"/>
          </p:nvPr>
        </p:nvSpPr>
        <p:spPr/>
        <p:txBody>
          <a:bodyPr/>
          <a:lstStyle/>
          <a:p>
            <a:fld id="{B163274D-FF82-ED49-AE3C-9CF4B6004C7E}" type="slidenum">
              <a:rPr lang="en-US" smtClean="0"/>
              <a:t>‹#›</a:t>
            </a:fld>
            <a:endParaRPr lang="en-US" dirty="0"/>
          </a:p>
        </p:txBody>
      </p:sp>
    </p:spTree>
    <p:extLst>
      <p:ext uri="{BB962C8B-B14F-4D97-AF65-F5344CB8AC3E}">
        <p14:creationId xmlns:p14="http://schemas.microsoft.com/office/powerpoint/2010/main" val="2384035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A75E-4226-46D8-965A-F1D23123FF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4F7AB77B-4ECC-4D0D-8DFF-888E26636C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8E404C-65A1-4522-8AA6-4EE36764E6CC}"/>
              </a:ext>
            </a:extLst>
          </p:cNvPr>
          <p:cNvSpPr>
            <a:spLocks noGrp="1"/>
          </p:cNvSpPr>
          <p:nvPr>
            <p:ph type="dt" sz="half" idx="10"/>
          </p:nvPr>
        </p:nvSpPr>
        <p:spPr/>
        <p:txBody>
          <a:bodyPr/>
          <a:lstStyle/>
          <a:p>
            <a:fld id="{A3606F4D-B889-214D-ADB6-A1D80B69EB38}" type="datetimeFigureOut">
              <a:rPr lang="en-US" smtClean="0"/>
              <a:t>2/21/2025</a:t>
            </a:fld>
            <a:endParaRPr lang="en-US" dirty="0"/>
          </a:p>
        </p:txBody>
      </p:sp>
      <p:sp>
        <p:nvSpPr>
          <p:cNvPr id="5" name="Footer Placeholder 4">
            <a:extLst>
              <a:ext uri="{FF2B5EF4-FFF2-40B4-BE49-F238E27FC236}">
                <a16:creationId xmlns:a16="http://schemas.microsoft.com/office/drawing/2014/main" id="{5E83DD6E-69D0-464D-865F-275812DDF6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136157-73D9-4F59-9201-25BA164B96EF}"/>
              </a:ext>
            </a:extLst>
          </p:cNvPr>
          <p:cNvSpPr>
            <a:spLocks noGrp="1"/>
          </p:cNvSpPr>
          <p:nvPr>
            <p:ph type="sldNum" sz="quarter" idx="12"/>
          </p:nvPr>
        </p:nvSpPr>
        <p:spPr/>
        <p:txBody>
          <a:bodyPr/>
          <a:lstStyle/>
          <a:p>
            <a:fld id="{B163274D-FF82-ED49-AE3C-9CF4B6004C7E}" type="slidenum">
              <a:rPr lang="en-US" smtClean="0"/>
              <a:t>‹#›</a:t>
            </a:fld>
            <a:endParaRPr lang="en-US" dirty="0"/>
          </a:p>
        </p:txBody>
      </p:sp>
    </p:spTree>
    <p:extLst>
      <p:ext uri="{BB962C8B-B14F-4D97-AF65-F5344CB8AC3E}">
        <p14:creationId xmlns:p14="http://schemas.microsoft.com/office/powerpoint/2010/main" val="733145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AF169-A0E2-46B5-B7D2-4C4397B10627}"/>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815C5CC-4238-4792-9E94-C57B0AAB46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0FA0F00-2CCD-408F-982A-454B94FF52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CCF273CB-CFC1-4710-9F1C-19D4247AC2DB}"/>
              </a:ext>
            </a:extLst>
          </p:cNvPr>
          <p:cNvSpPr>
            <a:spLocks noGrp="1"/>
          </p:cNvSpPr>
          <p:nvPr>
            <p:ph type="dt" sz="half" idx="10"/>
          </p:nvPr>
        </p:nvSpPr>
        <p:spPr/>
        <p:txBody>
          <a:bodyPr/>
          <a:lstStyle/>
          <a:p>
            <a:fld id="{A3606F4D-B889-214D-ADB6-A1D80B69EB38}" type="datetimeFigureOut">
              <a:rPr lang="en-US" smtClean="0"/>
              <a:t>2/21/2025</a:t>
            </a:fld>
            <a:endParaRPr lang="en-US" dirty="0"/>
          </a:p>
        </p:txBody>
      </p:sp>
      <p:sp>
        <p:nvSpPr>
          <p:cNvPr id="6" name="Footer Placeholder 5">
            <a:extLst>
              <a:ext uri="{FF2B5EF4-FFF2-40B4-BE49-F238E27FC236}">
                <a16:creationId xmlns:a16="http://schemas.microsoft.com/office/drawing/2014/main" id="{0FC25C1A-129C-46E4-9AB8-89CB9983BD7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4782A0-BE13-4903-B775-DF5A541E662F}"/>
              </a:ext>
            </a:extLst>
          </p:cNvPr>
          <p:cNvSpPr>
            <a:spLocks noGrp="1"/>
          </p:cNvSpPr>
          <p:nvPr>
            <p:ph type="sldNum" sz="quarter" idx="12"/>
          </p:nvPr>
        </p:nvSpPr>
        <p:spPr/>
        <p:txBody>
          <a:bodyPr/>
          <a:lstStyle/>
          <a:p>
            <a:fld id="{B163274D-FF82-ED49-AE3C-9CF4B6004C7E}" type="slidenum">
              <a:rPr lang="en-US" smtClean="0"/>
              <a:t>‹#›</a:t>
            </a:fld>
            <a:endParaRPr lang="en-US" dirty="0"/>
          </a:p>
        </p:txBody>
      </p:sp>
    </p:spTree>
    <p:extLst>
      <p:ext uri="{BB962C8B-B14F-4D97-AF65-F5344CB8AC3E}">
        <p14:creationId xmlns:p14="http://schemas.microsoft.com/office/powerpoint/2010/main" val="3678600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A1D06-0E5A-41F3-BBFD-B0293A2CC133}"/>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FEA3A54-DCE4-4E4C-803D-6625CABA48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86D8B0-5542-4579-95D1-C4E15B378A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B4D875B7-B416-4AC5-A270-0F169FC905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E06069-B3DD-4441-82AE-5451E0C9F7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10BAAA33-405E-487D-9293-99A3EEC77B85}"/>
              </a:ext>
            </a:extLst>
          </p:cNvPr>
          <p:cNvSpPr>
            <a:spLocks noGrp="1"/>
          </p:cNvSpPr>
          <p:nvPr>
            <p:ph type="dt" sz="half" idx="10"/>
          </p:nvPr>
        </p:nvSpPr>
        <p:spPr/>
        <p:txBody>
          <a:bodyPr/>
          <a:lstStyle/>
          <a:p>
            <a:fld id="{A3606F4D-B889-214D-ADB6-A1D80B69EB38}" type="datetimeFigureOut">
              <a:rPr lang="en-US" smtClean="0"/>
              <a:t>2/21/2025</a:t>
            </a:fld>
            <a:endParaRPr lang="en-US" dirty="0"/>
          </a:p>
        </p:txBody>
      </p:sp>
      <p:sp>
        <p:nvSpPr>
          <p:cNvPr id="8" name="Footer Placeholder 7">
            <a:extLst>
              <a:ext uri="{FF2B5EF4-FFF2-40B4-BE49-F238E27FC236}">
                <a16:creationId xmlns:a16="http://schemas.microsoft.com/office/drawing/2014/main" id="{B9196142-4612-4ACB-9B76-63CB1BEBEDE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DFAE18C-75E9-4EEF-A663-55BF485BC334}"/>
              </a:ext>
            </a:extLst>
          </p:cNvPr>
          <p:cNvSpPr>
            <a:spLocks noGrp="1"/>
          </p:cNvSpPr>
          <p:nvPr>
            <p:ph type="sldNum" sz="quarter" idx="12"/>
          </p:nvPr>
        </p:nvSpPr>
        <p:spPr/>
        <p:txBody>
          <a:bodyPr/>
          <a:lstStyle/>
          <a:p>
            <a:fld id="{B163274D-FF82-ED49-AE3C-9CF4B6004C7E}" type="slidenum">
              <a:rPr lang="en-US" smtClean="0"/>
              <a:t>‹#›</a:t>
            </a:fld>
            <a:endParaRPr lang="en-US" dirty="0"/>
          </a:p>
        </p:txBody>
      </p:sp>
    </p:spTree>
    <p:extLst>
      <p:ext uri="{BB962C8B-B14F-4D97-AF65-F5344CB8AC3E}">
        <p14:creationId xmlns:p14="http://schemas.microsoft.com/office/powerpoint/2010/main" val="201369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388E-4315-4FAE-9656-85F61C6C6546}"/>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F4DB5E4F-636C-4564-A5CC-69C5B4ED2950}"/>
              </a:ext>
            </a:extLst>
          </p:cNvPr>
          <p:cNvSpPr>
            <a:spLocks noGrp="1"/>
          </p:cNvSpPr>
          <p:nvPr>
            <p:ph type="dt" sz="half" idx="10"/>
          </p:nvPr>
        </p:nvSpPr>
        <p:spPr/>
        <p:txBody>
          <a:bodyPr/>
          <a:lstStyle/>
          <a:p>
            <a:fld id="{A3606F4D-B889-214D-ADB6-A1D80B69EB38}" type="datetimeFigureOut">
              <a:rPr lang="en-US" smtClean="0"/>
              <a:t>2/21/2025</a:t>
            </a:fld>
            <a:endParaRPr lang="en-US" dirty="0"/>
          </a:p>
        </p:txBody>
      </p:sp>
      <p:sp>
        <p:nvSpPr>
          <p:cNvPr id="4" name="Footer Placeholder 3">
            <a:extLst>
              <a:ext uri="{FF2B5EF4-FFF2-40B4-BE49-F238E27FC236}">
                <a16:creationId xmlns:a16="http://schemas.microsoft.com/office/drawing/2014/main" id="{A7E90F6F-F3B3-4F44-B538-C3A05F0FEA9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C004997-1230-4B86-981A-D9267F9E54D0}"/>
              </a:ext>
            </a:extLst>
          </p:cNvPr>
          <p:cNvSpPr>
            <a:spLocks noGrp="1"/>
          </p:cNvSpPr>
          <p:nvPr>
            <p:ph type="sldNum" sz="quarter" idx="12"/>
          </p:nvPr>
        </p:nvSpPr>
        <p:spPr/>
        <p:txBody>
          <a:bodyPr/>
          <a:lstStyle/>
          <a:p>
            <a:fld id="{B163274D-FF82-ED49-AE3C-9CF4B6004C7E}" type="slidenum">
              <a:rPr lang="en-US" smtClean="0"/>
              <a:t>‹#›</a:t>
            </a:fld>
            <a:endParaRPr lang="en-US" dirty="0"/>
          </a:p>
        </p:txBody>
      </p:sp>
    </p:spTree>
    <p:extLst>
      <p:ext uri="{BB962C8B-B14F-4D97-AF65-F5344CB8AC3E}">
        <p14:creationId xmlns:p14="http://schemas.microsoft.com/office/powerpoint/2010/main" val="2561052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AB065C-CFCF-4FC6-89F6-E670252A2905}"/>
              </a:ext>
            </a:extLst>
          </p:cNvPr>
          <p:cNvSpPr>
            <a:spLocks noGrp="1"/>
          </p:cNvSpPr>
          <p:nvPr>
            <p:ph type="dt" sz="half" idx="10"/>
          </p:nvPr>
        </p:nvSpPr>
        <p:spPr/>
        <p:txBody>
          <a:bodyPr/>
          <a:lstStyle/>
          <a:p>
            <a:fld id="{A3606F4D-B889-214D-ADB6-A1D80B69EB38}" type="datetimeFigureOut">
              <a:rPr lang="en-US" smtClean="0"/>
              <a:t>2/21/2025</a:t>
            </a:fld>
            <a:endParaRPr lang="en-US" dirty="0"/>
          </a:p>
        </p:txBody>
      </p:sp>
      <p:sp>
        <p:nvSpPr>
          <p:cNvPr id="3" name="Footer Placeholder 2">
            <a:extLst>
              <a:ext uri="{FF2B5EF4-FFF2-40B4-BE49-F238E27FC236}">
                <a16:creationId xmlns:a16="http://schemas.microsoft.com/office/drawing/2014/main" id="{C1FB5D48-D27B-4F69-A6EA-1D3412F075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4B0D466-9FEE-4D0C-A403-63D0C7B3FC82}"/>
              </a:ext>
            </a:extLst>
          </p:cNvPr>
          <p:cNvSpPr>
            <a:spLocks noGrp="1"/>
          </p:cNvSpPr>
          <p:nvPr>
            <p:ph type="sldNum" sz="quarter" idx="12"/>
          </p:nvPr>
        </p:nvSpPr>
        <p:spPr/>
        <p:txBody>
          <a:bodyPr/>
          <a:lstStyle/>
          <a:p>
            <a:fld id="{B163274D-FF82-ED49-AE3C-9CF4B6004C7E}" type="slidenum">
              <a:rPr lang="en-US" smtClean="0"/>
              <a:t>‹#›</a:t>
            </a:fld>
            <a:endParaRPr lang="en-US" dirty="0"/>
          </a:p>
        </p:txBody>
      </p:sp>
    </p:spTree>
    <p:extLst>
      <p:ext uri="{BB962C8B-B14F-4D97-AF65-F5344CB8AC3E}">
        <p14:creationId xmlns:p14="http://schemas.microsoft.com/office/powerpoint/2010/main" val="327128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C6C2-6FBC-49F9-AC11-1A78B0FFBD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181CBE1-537A-4B15-92F8-DC570BA6B6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90BE82F-48C8-4E14-9A50-7C645ECE7B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92242F-D5B4-4927-B9AB-3E2A7C0421B4}"/>
              </a:ext>
            </a:extLst>
          </p:cNvPr>
          <p:cNvSpPr>
            <a:spLocks noGrp="1"/>
          </p:cNvSpPr>
          <p:nvPr>
            <p:ph type="dt" sz="half" idx="10"/>
          </p:nvPr>
        </p:nvSpPr>
        <p:spPr/>
        <p:txBody>
          <a:bodyPr/>
          <a:lstStyle/>
          <a:p>
            <a:fld id="{A3606F4D-B889-214D-ADB6-A1D80B69EB38}" type="datetimeFigureOut">
              <a:rPr lang="en-US" smtClean="0"/>
              <a:t>2/21/2025</a:t>
            </a:fld>
            <a:endParaRPr lang="en-US" dirty="0"/>
          </a:p>
        </p:txBody>
      </p:sp>
      <p:sp>
        <p:nvSpPr>
          <p:cNvPr id="6" name="Footer Placeholder 5">
            <a:extLst>
              <a:ext uri="{FF2B5EF4-FFF2-40B4-BE49-F238E27FC236}">
                <a16:creationId xmlns:a16="http://schemas.microsoft.com/office/drawing/2014/main" id="{C17AA975-3148-4EF0-A6D5-0DA75033DD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0121E76-A5D5-4F5E-81BD-2DA66FE28BF0}"/>
              </a:ext>
            </a:extLst>
          </p:cNvPr>
          <p:cNvSpPr>
            <a:spLocks noGrp="1"/>
          </p:cNvSpPr>
          <p:nvPr>
            <p:ph type="sldNum" sz="quarter" idx="12"/>
          </p:nvPr>
        </p:nvSpPr>
        <p:spPr/>
        <p:txBody>
          <a:bodyPr/>
          <a:lstStyle/>
          <a:p>
            <a:fld id="{B163274D-FF82-ED49-AE3C-9CF4B6004C7E}" type="slidenum">
              <a:rPr lang="en-US" smtClean="0"/>
              <a:t>‹#›</a:t>
            </a:fld>
            <a:endParaRPr lang="en-US" dirty="0"/>
          </a:p>
        </p:txBody>
      </p:sp>
    </p:spTree>
    <p:extLst>
      <p:ext uri="{BB962C8B-B14F-4D97-AF65-F5344CB8AC3E}">
        <p14:creationId xmlns:p14="http://schemas.microsoft.com/office/powerpoint/2010/main" val="273855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4505D-B8A0-40DA-B3B6-A8BDA0158F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C1D7B05A-4CA7-493A-8728-3CED7CAA36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a:extLst>
              <a:ext uri="{FF2B5EF4-FFF2-40B4-BE49-F238E27FC236}">
                <a16:creationId xmlns:a16="http://schemas.microsoft.com/office/drawing/2014/main" id="{EBE3B4FC-0A9B-4EE4-86AF-E3560A44F4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033BA8-B3C4-4EBC-BFB1-64FA450E6D52}"/>
              </a:ext>
            </a:extLst>
          </p:cNvPr>
          <p:cNvSpPr>
            <a:spLocks noGrp="1"/>
          </p:cNvSpPr>
          <p:nvPr>
            <p:ph type="dt" sz="half" idx="10"/>
          </p:nvPr>
        </p:nvSpPr>
        <p:spPr/>
        <p:txBody>
          <a:bodyPr/>
          <a:lstStyle/>
          <a:p>
            <a:fld id="{A3606F4D-B889-214D-ADB6-A1D80B69EB38}" type="datetimeFigureOut">
              <a:rPr lang="en-US" smtClean="0"/>
              <a:t>2/21/2025</a:t>
            </a:fld>
            <a:endParaRPr lang="en-US" dirty="0"/>
          </a:p>
        </p:txBody>
      </p:sp>
      <p:sp>
        <p:nvSpPr>
          <p:cNvPr id="6" name="Footer Placeholder 5">
            <a:extLst>
              <a:ext uri="{FF2B5EF4-FFF2-40B4-BE49-F238E27FC236}">
                <a16:creationId xmlns:a16="http://schemas.microsoft.com/office/drawing/2014/main" id="{7B79DD6E-53FC-49B9-BC18-C506CD5ED9E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D6E8D7-FE78-425E-9145-C6752D03248E}"/>
              </a:ext>
            </a:extLst>
          </p:cNvPr>
          <p:cNvSpPr>
            <a:spLocks noGrp="1"/>
          </p:cNvSpPr>
          <p:nvPr>
            <p:ph type="sldNum" sz="quarter" idx="12"/>
          </p:nvPr>
        </p:nvSpPr>
        <p:spPr/>
        <p:txBody>
          <a:bodyPr/>
          <a:lstStyle/>
          <a:p>
            <a:fld id="{B163274D-FF82-ED49-AE3C-9CF4B6004C7E}" type="slidenum">
              <a:rPr lang="en-US" smtClean="0"/>
              <a:t>‹#›</a:t>
            </a:fld>
            <a:endParaRPr lang="en-US" dirty="0"/>
          </a:p>
        </p:txBody>
      </p:sp>
    </p:spTree>
    <p:extLst>
      <p:ext uri="{BB962C8B-B14F-4D97-AF65-F5344CB8AC3E}">
        <p14:creationId xmlns:p14="http://schemas.microsoft.com/office/powerpoint/2010/main" val="240720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1ED6C-8689-405F-8999-F985E9B304B1}"/>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270808C-5DA7-42D0-8BEB-B69A330592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8D6473-5280-4414-856C-0DE521CFDF6F}"/>
              </a:ext>
            </a:extLst>
          </p:cNvPr>
          <p:cNvSpPr>
            <a:spLocks noGrp="1"/>
          </p:cNvSpPr>
          <p:nvPr>
            <p:ph type="dt" sz="half" idx="10"/>
          </p:nvPr>
        </p:nvSpPr>
        <p:spPr/>
        <p:txBody>
          <a:bodyPr/>
          <a:lstStyle/>
          <a:p>
            <a:fld id="{A3606F4D-B889-214D-ADB6-A1D80B69EB38}" type="datetimeFigureOut">
              <a:rPr lang="en-US" smtClean="0"/>
              <a:t>2/21/2025</a:t>
            </a:fld>
            <a:endParaRPr lang="en-US" dirty="0"/>
          </a:p>
        </p:txBody>
      </p:sp>
      <p:sp>
        <p:nvSpPr>
          <p:cNvPr id="5" name="Footer Placeholder 4">
            <a:extLst>
              <a:ext uri="{FF2B5EF4-FFF2-40B4-BE49-F238E27FC236}">
                <a16:creationId xmlns:a16="http://schemas.microsoft.com/office/drawing/2014/main" id="{7584D42E-A02B-4B15-869F-B5463E9D5B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E05DE1-B359-4C85-94BF-F145FD543959}"/>
              </a:ext>
            </a:extLst>
          </p:cNvPr>
          <p:cNvSpPr>
            <a:spLocks noGrp="1"/>
          </p:cNvSpPr>
          <p:nvPr>
            <p:ph type="sldNum" sz="quarter" idx="12"/>
          </p:nvPr>
        </p:nvSpPr>
        <p:spPr/>
        <p:txBody>
          <a:bodyPr/>
          <a:lstStyle/>
          <a:p>
            <a:fld id="{B163274D-FF82-ED49-AE3C-9CF4B6004C7E}" type="slidenum">
              <a:rPr lang="en-US" smtClean="0"/>
              <a:t>‹#›</a:t>
            </a:fld>
            <a:endParaRPr lang="en-US" dirty="0"/>
          </a:p>
        </p:txBody>
      </p:sp>
    </p:spTree>
    <p:extLst>
      <p:ext uri="{BB962C8B-B14F-4D97-AF65-F5344CB8AC3E}">
        <p14:creationId xmlns:p14="http://schemas.microsoft.com/office/powerpoint/2010/main" val="3088395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7C823F-93AE-47CC-A2F6-9A96345298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625797B-F6BA-4EC7-B502-3B4004FDF2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D6B417E-CEC2-4283-BA74-67F68969F625}"/>
              </a:ext>
            </a:extLst>
          </p:cNvPr>
          <p:cNvSpPr>
            <a:spLocks noGrp="1"/>
          </p:cNvSpPr>
          <p:nvPr>
            <p:ph type="dt" sz="half" idx="10"/>
          </p:nvPr>
        </p:nvSpPr>
        <p:spPr/>
        <p:txBody>
          <a:bodyPr/>
          <a:lstStyle/>
          <a:p>
            <a:fld id="{A3606F4D-B889-214D-ADB6-A1D80B69EB38}" type="datetimeFigureOut">
              <a:rPr lang="en-US" smtClean="0"/>
              <a:t>2/21/2025</a:t>
            </a:fld>
            <a:endParaRPr lang="en-US" dirty="0"/>
          </a:p>
        </p:txBody>
      </p:sp>
      <p:sp>
        <p:nvSpPr>
          <p:cNvPr id="5" name="Footer Placeholder 4">
            <a:extLst>
              <a:ext uri="{FF2B5EF4-FFF2-40B4-BE49-F238E27FC236}">
                <a16:creationId xmlns:a16="http://schemas.microsoft.com/office/drawing/2014/main" id="{57082DC8-2276-4D73-BB27-A450C8C264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64654E-6FED-4D0D-A8BF-EAF7548EED8D}"/>
              </a:ext>
            </a:extLst>
          </p:cNvPr>
          <p:cNvSpPr>
            <a:spLocks noGrp="1"/>
          </p:cNvSpPr>
          <p:nvPr>
            <p:ph type="sldNum" sz="quarter" idx="12"/>
          </p:nvPr>
        </p:nvSpPr>
        <p:spPr/>
        <p:txBody>
          <a:bodyPr/>
          <a:lstStyle/>
          <a:p>
            <a:fld id="{B163274D-FF82-ED49-AE3C-9CF4B6004C7E}" type="slidenum">
              <a:rPr lang="en-US" smtClean="0"/>
              <a:t>‹#›</a:t>
            </a:fld>
            <a:endParaRPr lang="en-US" dirty="0"/>
          </a:p>
        </p:txBody>
      </p:sp>
    </p:spTree>
    <p:extLst>
      <p:ext uri="{BB962C8B-B14F-4D97-AF65-F5344CB8AC3E}">
        <p14:creationId xmlns:p14="http://schemas.microsoft.com/office/powerpoint/2010/main" val="3607578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6093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11" name="Picture 10" descr="Background pattern&#10;&#10;Description automatically generated with medium confidence">
            <a:extLst>
              <a:ext uri="{FF2B5EF4-FFF2-40B4-BE49-F238E27FC236}">
                <a16:creationId xmlns:a16="http://schemas.microsoft.com/office/drawing/2014/main" id="{6583FBE1-448B-574F-9966-BBFA0D691474}"/>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rot="5400000">
            <a:off x="5749266" y="428622"/>
            <a:ext cx="686525" cy="12185055"/>
          </a:xfrm>
          <a:prstGeom prst="rect">
            <a:avLst/>
          </a:prstGeom>
        </p:spPr>
      </p:pic>
      <p:sp>
        <p:nvSpPr>
          <p:cNvPr id="2" name="Title 1"/>
          <p:cNvSpPr>
            <a:spLocks noGrp="1"/>
          </p:cNvSpPr>
          <p:nvPr>
            <p:ph type="title" hasCustomPrompt="1"/>
          </p:nvPr>
        </p:nvSpPr>
        <p:spPr>
          <a:xfrm>
            <a:off x="527049" y="490591"/>
            <a:ext cx="10560603" cy="529168"/>
          </a:xfrm>
        </p:spPr>
        <p:txBody>
          <a:bodyPr vert="horz" lIns="0" tIns="0" rIns="0" bIns="0" rtlCol="0" anchor="ctr">
            <a:noAutofit/>
          </a:bodyPr>
          <a:lstStyle>
            <a:lvl1pPr>
              <a:defRPr lang="en-US" sz="3200" b="1" i="0" dirty="0">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dirty="0"/>
              <a:t>SLIDE HEADING</a:t>
            </a:r>
          </a:p>
        </p:txBody>
      </p:sp>
      <p:sp>
        <p:nvSpPr>
          <p:cNvPr id="8" name="Content Placeholder 7"/>
          <p:cNvSpPr>
            <a:spLocks noGrp="1"/>
          </p:cNvSpPr>
          <p:nvPr>
            <p:ph sz="quarter" idx="14" hasCustomPrompt="1"/>
          </p:nvPr>
        </p:nvSpPr>
        <p:spPr>
          <a:xfrm>
            <a:off x="527050" y="1267886"/>
            <a:ext cx="11137900" cy="4705349"/>
          </a:xfrm>
        </p:spPr>
        <p:txBody>
          <a:bodyPr/>
          <a:lstStyle>
            <a:lvl1pPr>
              <a:spcBef>
                <a:spcPts val="1867"/>
              </a:spcBef>
              <a:defRPr sz="1467" b="0">
                <a:solidFill>
                  <a:schemeClr val="tx1"/>
                </a:solidFill>
                <a:latin typeface="Lato" panose="020F0502020204030203" pitchFamily="34" charset="77"/>
              </a:defRPr>
            </a:lvl1pPr>
            <a:lvl2pPr marL="364058" indent="-347125">
              <a:spcBef>
                <a:spcPts val="1867"/>
              </a:spcBef>
              <a:defRPr sz="1467" b="0">
                <a:solidFill>
                  <a:schemeClr val="tx1"/>
                </a:solidFill>
                <a:latin typeface="Lato" panose="020F0502020204030203" pitchFamily="34" charset="77"/>
              </a:defRPr>
            </a:lvl2pPr>
            <a:lvl3pPr marL="715415" indent="-234945">
              <a:spcBef>
                <a:spcPts val="800"/>
              </a:spcBef>
              <a:defRPr sz="1467" b="0">
                <a:solidFill>
                  <a:schemeClr val="tx1"/>
                </a:solidFill>
                <a:latin typeface="Lato" panose="020F0502020204030203" pitchFamily="34" charset="77"/>
              </a:defRPr>
            </a:lvl3pPr>
            <a:lvl4pPr marL="1079473" indent="-247644">
              <a:spcBef>
                <a:spcPts val="0"/>
              </a:spcBef>
              <a:defRPr sz="1467" b="0">
                <a:solidFill>
                  <a:schemeClr val="tx1"/>
                </a:solidFill>
                <a:latin typeface="Lato" panose="020F0502020204030203" pitchFamily="34" charset="77"/>
              </a:defRPr>
            </a:lvl4pPr>
            <a:lvl5pPr>
              <a:defRPr sz="1467" b="0">
                <a:latin typeface="Lato" panose="020F0502020204030203" pitchFamily="34" charset="77"/>
              </a:defRPr>
            </a:lvl5pPr>
          </a:lstStyle>
          <a:p>
            <a:pPr lvl="0"/>
            <a:r>
              <a:rPr lang="en-US" dirty="0"/>
              <a:t>Click here to edit master text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Slide Number Placeholder 2"/>
          <p:cNvSpPr>
            <a:spLocks noGrp="1"/>
          </p:cNvSpPr>
          <p:nvPr>
            <p:ph type="sldNum" sz="quarter" idx="4"/>
          </p:nvPr>
        </p:nvSpPr>
        <p:spPr>
          <a:xfrm>
            <a:off x="8921751" y="5659666"/>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163274D-FF82-ED49-AE3C-9CF4B6004C7E}" type="slidenum">
              <a:rPr lang="en-US" smtClean="0"/>
              <a:t>‹#›</a:t>
            </a:fld>
            <a:endParaRPr lang="en-US" dirty="0"/>
          </a:p>
        </p:txBody>
      </p:sp>
      <p:pic>
        <p:nvPicPr>
          <p:cNvPr id="4" name="Picture 3" descr="Logo, company name&#10;&#10;Description automatically generated">
            <a:extLst>
              <a:ext uri="{FF2B5EF4-FFF2-40B4-BE49-F238E27FC236}">
                <a16:creationId xmlns:a16="http://schemas.microsoft.com/office/drawing/2014/main" id="{E8AE9CCD-8B91-134F-9F2C-C9827F18BE55}"/>
              </a:ext>
            </a:extLst>
          </p:cNvPr>
          <p:cNvPicPr>
            <a:picLocks noChangeAspect="1"/>
          </p:cNvPicPr>
          <p:nvPr/>
        </p:nvPicPr>
        <p:blipFill rotWithShape="1">
          <a:blip r:embed="rId3">
            <a:extLst>
              <a:ext uri="{28A0092B-C50C-407E-A947-70E740481C1C}">
                <a14:useLocalDpi xmlns:a14="http://schemas.microsoft.com/office/drawing/2010/main"/>
              </a:ext>
            </a:extLst>
          </a:blip>
          <a:srcRect t="27809" b="38663"/>
          <a:stretch/>
        </p:blipFill>
        <p:spPr>
          <a:xfrm>
            <a:off x="437108" y="6263285"/>
            <a:ext cx="1437185" cy="481865"/>
          </a:xfrm>
          <a:prstGeom prst="rect">
            <a:avLst/>
          </a:prstGeom>
        </p:spPr>
      </p:pic>
      <p:pic>
        <p:nvPicPr>
          <p:cNvPr id="10" name="Picture 9" descr="Text&#10;&#10;Description automatically generated">
            <a:extLst>
              <a:ext uri="{FF2B5EF4-FFF2-40B4-BE49-F238E27FC236}">
                <a16:creationId xmlns:a16="http://schemas.microsoft.com/office/drawing/2014/main" id="{BACE5708-66DB-F142-A90B-C3273B7CDCB5}"/>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1290520" y="262783"/>
            <a:ext cx="423113" cy="756976"/>
          </a:xfrm>
          <a:prstGeom prst="rect">
            <a:avLst/>
          </a:prstGeom>
        </p:spPr>
      </p:pic>
    </p:spTree>
    <p:extLst>
      <p:ext uri="{BB962C8B-B14F-4D97-AF65-F5344CB8AC3E}">
        <p14:creationId xmlns:p14="http://schemas.microsoft.com/office/powerpoint/2010/main" val="3601690582"/>
      </p:ext>
    </p:extLst>
  </p:cSld>
  <p:clrMapOvr>
    <a:masterClrMapping/>
  </p:clrMapOvr>
  <p:transition spd="slow">
    <p:cut/>
  </p:transition>
  <p:extLst>
    <p:ext uri="{DCECCB84-F9BA-43D5-87BE-67443E8EF086}">
      <p15:sldGuideLst xmlns:p15="http://schemas.microsoft.com/office/powerpoint/2012/main">
        <p15:guide id="2" pos="1185">
          <p15:clr>
            <a:srgbClr val="FBAE40"/>
          </p15:clr>
        </p15:guide>
        <p15:guide id="3" pos="13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9152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1535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1161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650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27659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71871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2/21/2025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397476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347C98-33AD-4DBB-BD8B-44AACB8AA2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466CF93-8478-45F7-932B-8178302ED3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FCD285CA-6466-4F09-9150-541F8EB649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D73BD-71F0-4152-9BA8-32DAC8305ACE}" type="datetimeFigureOut">
              <a:rPr lang="en-US" smtClean="0">
                <a:solidFill>
                  <a:prstClr val="black">
                    <a:tint val="75000"/>
                  </a:prstClr>
                </a:solidFill>
              </a:rPr>
              <a:pPr/>
              <a:t>2/21/2025</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6ADE4E5C-18C5-473E-A76D-48EFB75236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00FF2426-D443-401D-9E44-1BC51B6F3C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541BB-4848-4702-A407-6D4C37989D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986733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ustomXml" Target="../ink/ink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3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voiceofthepatient.co.za/" TargetMode="External"/><Relationship Id="rId2" Type="http://schemas.openxmlformats.org/officeDocument/2006/relationships/image" Target="../media/image6.png"/><Relationship Id="rId1" Type="http://schemas.openxmlformats.org/officeDocument/2006/relationships/slideLayout" Target="../slideLayouts/slideLayout30.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3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30.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3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sv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1.png"/><Relationship Id="rId7" Type="http://schemas.openxmlformats.org/officeDocument/2006/relationships/diagramColors" Target="../diagrams/colors4.xml"/><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52.png"/><Relationship Id="rId4" Type="http://schemas.openxmlformats.org/officeDocument/2006/relationships/diagramData" Target="../diagrams/data4.xml"/><Relationship Id="rId9" Type="http://schemas.openxmlformats.org/officeDocument/2006/relationships/hyperlink" Target="mailto:brokertraining@sizwehosmed.co.z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png"/><Relationship Id="rId1" Type="http://schemas.openxmlformats.org/officeDocument/2006/relationships/slideLayout" Target="../slideLayouts/slideLayout30.xml"/><Relationship Id="rId4" Type="http://schemas.openxmlformats.org/officeDocument/2006/relationships/image" Target="../media/image54.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3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3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40816-A38D-41B2-A700-F70F509431F3}"/>
              </a:ext>
            </a:extLst>
          </p:cNvPr>
          <p:cNvSpPr>
            <a:spLocks noGrp="1"/>
          </p:cNvSpPr>
          <p:nvPr>
            <p:ph type="title"/>
          </p:nvPr>
        </p:nvSpPr>
        <p:spPr>
          <a:xfrm>
            <a:off x="3484206" y="2309497"/>
            <a:ext cx="5223587" cy="869710"/>
          </a:xfrm>
        </p:spPr>
        <p:txBody>
          <a:bodyPr/>
          <a:lstStyle/>
          <a:p>
            <a:pPr algn="ctr">
              <a:lnSpc>
                <a:spcPct val="150000"/>
              </a:lnSpc>
            </a:pPr>
            <a:r>
              <a:rPr lang="en-US" sz="1800" dirty="0">
                <a:latin typeface="Kalinga" panose="020B0502040204020203" pitchFamily="34" charset="0"/>
                <a:cs typeface="Kalinga" panose="020B0502040204020203" pitchFamily="34" charset="0"/>
              </a:rPr>
              <a:t>Broker Training 2024</a:t>
            </a:r>
            <a:br>
              <a:rPr lang="en-US" sz="1800" dirty="0">
                <a:latin typeface="Kalinga" panose="020B0502040204020203" pitchFamily="34" charset="0"/>
                <a:cs typeface="Kalinga" panose="020B0502040204020203" pitchFamily="34" charset="0"/>
              </a:rPr>
            </a:br>
            <a:r>
              <a:rPr lang="en-US" sz="1800" dirty="0">
                <a:latin typeface="Kalinga" panose="020B0502040204020203" pitchFamily="34" charset="0"/>
                <a:cs typeface="Kalinga" panose="020B0502040204020203" pitchFamily="34" charset="0"/>
              </a:rPr>
              <a:t>Quarter 3</a:t>
            </a:r>
            <a:endParaRPr lang="en-ZA" sz="1800" dirty="0">
              <a:latin typeface="Kalinga" panose="020B0502040204020203" pitchFamily="34" charset="0"/>
              <a:cs typeface="Kalinga" panose="020B0502040204020203" pitchFamily="34" charset="0"/>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23441492-7D3E-19EA-C74F-221B32F7C023}"/>
                  </a:ext>
                </a:extLst>
              </p14:cNvPr>
              <p14:cNvContentPartPr/>
              <p14:nvPr/>
            </p14:nvContentPartPr>
            <p14:xfrm>
              <a:off x="7239103" y="3557589"/>
              <a:ext cx="360" cy="2160"/>
            </p14:xfrm>
          </p:contentPart>
        </mc:Choice>
        <mc:Fallback xmlns="">
          <p:pic>
            <p:nvPicPr>
              <p:cNvPr id="5" name="Ink 4">
                <a:extLst>
                  <a:ext uri="{FF2B5EF4-FFF2-40B4-BE49-F238E27FC236}">
                    <a16:creationId xmlns:a16="http://schemas.microsoft.com/office/drawing/2014/main" id="{23441492-7D3E-19EA-C74F-221B32F7C023}"/>
                  </a:ext>
                </a:extLst>
              </p:cNvPr>
              <p:cNvPicPr/>
              <p:nvPr/>
            </p:nvPicPr>
            <p:blipFill>
              <a:blip r:embed="rId3"/>
              <a:stretch>
                <a:fillRect/>
              </a:stretch>
            </p:blipFill>
            <p:spPr>
              <a:xfrm>
                <a:off x="7230103" y="3548589"/>
                <a:ext cx="18000" cy="19800"/>
              </a:xfrm>
              <a:prstGeom prst="rect">
                <a:avLst/>
              </a:prstGeom>
            </p:spPr>
          </p:pic>
        </mc:Fallback>
      </mc:AlternateContent>
      <p:sp>
        <p:nvSpPr>
          <p:cNvPr id="6" name="Sub-title">
            <a:extLst>
              <a:ext uri="{FF2B5EF4-FFF2-40B4-BE49-F238E27FC236}">
                <a16:creationId xmlns:a16="http://schemas.microsoft.com/office/drawing/2014/main" id="{530CBC9E-9CE1-3F8F-7D04-BFD1FE25CB11}"/>
              </a:ext>
            </a:extLst>
          </p:cNvPr>
          <p:cNvSpPr txBox="1"/>
          <p:nvPr/>
        </p:nvSpPr>
        <p:spPr>
          <a:xfrm>
            <a:off x="4119419" y="3557589"/>
            <a:ext cx="5223587" cy="804066"/>
          </a:xfrm>
          <a:prstGeom prst="rect">
            <a:avLst/>
          </a:prstGeom>
          <a:noFill/>
        </p:spPr>
        <p:txBody>
          <a:bodyPr wrap="square">
            <a:spAutoFit/>
          </a:bodyPr>
          <a:lstStyle/>
          <a:p>
            <a:pPr algn="ctr">
              <a:lnSpc>
                <a:spcPct val="150000"/>
              </a:lnSpc>
            </a:pPr>
            <a:r>
              <a:rPr lang="en-US" dirty="0">
                <a:solidFill>
                  <a:schemeClr val="bg1"/>
                </a:solidFill>
                <a:latin typeface="Kalinga" pitchFamily="34" charset="0"/>
                <a:cs typeface="Kalinga" pitchFamily="34" charset="0"/>
              </a:rPr>
              <a:t>Broker accreditation training</a:t>
            </a:r>
          </a:p>
          <a:p>
            <a:pPr algn="ctr">
              <a:lnSpc>
                <a:spcPct val="150000"/>
              </a:lnSpc>
            </a:pPr>
            <a:r>
              <a:rPr lang="en-US" sz="1400" dirty="0">
                <a:solidFill>
                  <a:schemeClr val="bg1"/>
                </a:solidFill>
                <a:latin typeface="Kalinga" pitchFamily="34" charset="0"/>
                <a:cs typeface="Kalinga" pitchFamily="34" charset="0"/>
              </a:rPr>
              <a:t>Part 1 of 2 sections towards Product 2025 accreditation</a:t>
            </a:r>
            <a:endParaRPr lang="en-ZA" sz="1400" dirty="0">
              <a:solidFill>
                <a:schemeClr val="bg1"/>
              </a:solidFill>
              <a:latin typeface="Kalinga" pitchFamily="34" charset="0"/>
              <a:cs typeface="Kalinga" pitchFamily="34" charset="0"/>
            </a:endParaRPr>
          </a:p>
        </p:txBody>
      </p:sp>
      <p:sp>
        <p:nvSpPr>
          <p:cNvPr id="3" name="TextBox 2">
            <a:extLst>
              <a:ext uri="{FF2B5EF4-FFF2-40B4-BE49-F238E27FC236}">
                <a16:creationId xmlns:a16="http://schemas.microsoft.com/office/drawing/2014/main" id="{27C8D4F2-C696-53C5-7642-677B1F70EC3D}"/>
              </a:ext>
            </a:extLst>
          </p:cNvPr>
          <p:cNvSpPr txBox="1"/>
          <p:nvPr/>
        </p:nvSpPr>
        <p:spPr>
          <a:xfrm>
            <a:off x="7453745" y="6123632"/>
            <a:ext cx="4479636" cy="461665"/>
          </a:xfrm>
          <a:prstGeom prst="rect">
            <a:avLst/>
          </a:prstGeom>
          <a:noFill/>
        </p:spPr>
        <p:txBody>
          <a:bodyPr wrap="square" rtlCol="0">
            <a:spAutoFit/>
          </a:bodyPr>
          <a:lstStyle/>
          <a:p>
            <a:pPr algn="ctr"/>
            <a:r>
              <a:rPr lang="en-US" sz="1200" dirty="0">
                <a:solidFill>
                  <a:schemeClr val="bg1"/>
                </a:solidFill>
                <a:latin typeface="Kalinga" panose="020B0502040204020203" pitchFamily="34" charset="0"/>
                <a:cs typeface="Kalinga" panose="020B0502040204020203" pitchFamily="34" charset="0"/>
              </a:rPr>
              <a:t>Note: For new broker product training please contact brokertraining@sizwehosmed.co.za</a:t>
            </a:r>
            <a:endParaRPr lang="en-ZA" sz="1200" dirty="0">
              <a:solidFill>
                <a:schemeClr val="bg1"/>
              </a:solidFill>
              <a:latin typeface="Kalinga" panose="020B0502040204020203" pitchFamily="34" charset="0"/>
              <a:cs typeface="Kalinga" panose="020B0502040204020203" pitchFamily="34" charset="0"/>
            </a:endParaRPr>
          </a:p>
        </p:txBody>
      </p:sp>
    </p:spTree>
    <p:extLst>
      <p:ext uri="{BB962C8B-B14F-4D97-AF65-F5344CB8AC3E}">
        <p14:creationId xmlns:p14="http://schemas.microsoft.com/office/powerpoint/2010/main" val="2053995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1260B7-CD36-D03C-6F88-5B5D4E1C0531}"/>
              </a:ext>
            </a:extLst>
          </p:cNvPr>
          <p:cNvSpPr/>
          <p:nvPr/>
        </p:nvSpPr>
        <p:spPr>
          <a:xfrm>
            <a:off x="-28575" y="0"/>
            <a:ext cx="6495418" cy="1078490"/>
          </a:xfrm>
          <a:prstGeom prst="rect">
            <a:avLst/>
          </a:prstGeom>
          <a:solidFill>
            <a:srgbClr val="E76618"/>
          </a:solidFill>
          <a:ln w="19050"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 CARE CO-ORDINATION</a:t>
            </a:r>
          </a:p>
        </p:txBody>
      </p:sp>
      <p:sp>
        <p:nvSpPr>
          <p:cNvPr id="4" name="TextBox 3">
            <a:extLst>
              <a:ext uri="{FF2B5EF4-FFF2-40B4-BE49-F238E27FC236}">
                <a16:creationId xmlns:a16="http://schemas.microsoft.com/office/drawing/2014/main" id="{70AB65FE-5C32-9914-E1C4-23494C76F319}"/>
              </a:ext>
            </a:extLst>
          </p:cNvPr>
          <p:cNvSpPr txBox="1"/>
          <p:nvPr/>
        </p:nvSpPr>
        <p:spPr>
          <a:xfrm>
            <a:off x="345333" y="1032013"/>
            <a:ext cx="5014253" cy="1223412"/>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70AD47"/>
                </a:solidFill>
                <a:effectLst/>
                <a:uLnTx/>
                <a:uFillTx/>
                <a:latin typeface="Kalinga" panose="020B0502040204020203" pitchFamily="34" charset="0"/>
                <a:ea typeface="+mn-ea"/>
                <a:cs typeface="Kalinga" panose="020B0502040204020203" pitchFamily="34" charset="0"/>
              </a:rPr>
              <a:t>3Sixty Health Authorisations and Case Management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Case manager identifies patient candidate and refers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Care partner contacts member and their Dr</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Care Partner facilitates home care authorisation</a:t>
            </a:r>
          </a:p>
        </p:txBody>
      </p:sp>
      <p:sp>
        <p:nvSpPr>
          <p:cNvPr id="6" name="TextBox 5">
            <a:extLst>
              <a:ext uri="{FF2B5EF4-FFF2-40B4-BE49-F238E27FC236}">
                <a16:creationId xmlns:a16="http://schemas.microsoft.com/office/drawing/2014/main" id="{110E2936-4F5F-0B5F-5EEE-672EC3241A4A}"/>
              </a:ext>
            </a:extLst>
          </p:cNvPr>
          <p:cNvSpPr txBox="1"/>
          <p:nvPr/>
        </p:nvSpPr>
        <p:spPr>
          <a:xfrm>
            <a:off x="345334" y="4384188"/>
            <a:ext cx="4746897" cy="1777410"/>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70AD47"/>
                </a:solidFill>
                <a:effectLst/>
                <a:uLnTx/>
                <a:uFillTx/>
                <a:latin typeface="Kalinga" panose="020B0502040204020203" pitchFamily="34" charset="0"/>
                <a:ea typeface="+mn-ea"/>
                <a:cs typeface="Kalinga" panose="020B0502040204020203" pitchFamily="34" charset="0"/>
              </a:rPr>
              <a:t>CureVida</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Provides nursing \ care services in the comfort of your home</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Successful for care of patients in lieu of hospital : examples</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wound care and dressings in diabetic patients</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Selected respiratory diseases and IV drip administration</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Communication and feedback to members Dr</a:t>
            </a:r>
          </a:p>
        </p:txBody>
      </p:sp>
      <p:sp>
        <p:nvSpPr>
          <p:cNvPr id="7" name="TextBox 6">
            <a:extLst>
              <a:ext uri="{FF2B5EF4-FFF2-40B4-BE49-F238E27FC236}">
                <a16:creationId xmlns:a16="http://schemas.microsoft.com/office/drawing/2014/main" id="{8AD87DF0-23DB-D340-1E3A-996EF196C5A0}"/>
              </a:ext>
            </a:extLst>
          </p:cNvPr>
          <p:cNvSpPr txBox="1"/>
          <p:nvPr/>
        </p:nvSpPr>
        <p:spPr>
          <a:xfrm>
            <a:off x="7194365" y="1293248"/>
            <a:ext cx="2951199" cy="388568"/>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70AD47"/>
                </a:solidFill>
                <a:effectLst/>
                <a:uLnTx/>
                <a:uFillTx/>
                <a:latin typeface="Kalinga" panose="020B0502040204020203" pitchFamily="34" charset="0"/>
                <a:ea typeface="+mn-ea"/>
                <a:cs typeface="Kalinga" panose="020B0502040204020203" pitchFamily="34" charset="0"/>
              </a:rPr>
              <a:t>Global Case Management</a:t>
            </a:r>
          </a:p>
        </p:txBody>
      </p:sp>
      <p:graphicFrame>
        <p:nvGraphicFramePr>
          <p:cNvPr id="14" name="Diagram 13">
            <a:extLst>
              <a:ext uri="{FF2B5EF4-FFF2-40B4-BE49-F238E27FC236}">
                <a16:creationId xmlns:a16="http://schemas.microsoft.com/office/drawing/2014/main" id="{5C04AC39-ABD0-10D1-5287-020A505BE2F7}"/>
              </a:ext>
            </a:extLst>
          </p:cNvPr>
          <p:cNvGraphicFramePr/>
          <p:nvPr/>
        </p:nvGraphicFramePr>
        <p:xfrm>
          <a:off x="5359587" y="1487532"/>
          <a:ext cx="6620756" cy="4450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1117141A-5769-3B7F-CA47-95D373FDF9F2}"/>
              </a:ext>
            </a:extLst>
          </p:cNvPr>
          <p:cNvSpPr txBox="1"/>
          <p:nvPr/>
        </p:nvSpPr>
        <p:spPr>
          <a:xfrm>
            <a:off x="4114618" y="6221397"/>
            <a:ext cx="7696382" cy="646331"/>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Recuperate in the warmth and familiarity of your own home, with support from loved ones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Decreased risk of hospital-related infections and reduced mental stress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Advantageous for vulnerable members such as those managing chronic conditions and the elderly</a:t>
            </a:r>
            <a:endParaRPr kumimoji="0" lang="en-ZA" sz="1200" b="0"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endParaRPr>
          </a:p>
        </p:txBody>
      </p:sp>
      <p:sp>
        <p:nvSpPr>
          <p:cNvPr id="2" name="TextBox 1">
            <a:extLst>
              <a:ext uri="{FF2B5EF4-FFF2-40B4-BE49-F238E27FC236}">
                <a16:creationId xmlns:a16="http://schemas.microsoft.com/office/drawing/2014/main" id="{DB7454F0-6655-E9F6-4AC6-3C8F947D0110}"/>
              </a:ext>
            </a:extLst>
          </p:cNvPr>
          <p:cNvSpPr txBox="1"/>
          <p:nvPr/>
        </p:nvSpPr>
        <p:spPr>
          <a:xfrm>
            <a:off x="275191" y="2186471"/>
            <a:ext cx="5638023" cy="2100575"/>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accent6"/>
                </a:solidFill>
                <a:effectLst/>
                <a:uLnTx/>
                <a:uFillTx/>
                <a:latin typeface="Kalinga" panose="020B0502040204020203" pitchFamily="34" charset="0"/>
                <a:ea typeface="+mn-ea"/>
                <a:cs typeface="Kalinga" panose="020B0502040204020203" pitchFamily="34" charset="0"/>
              </a:rPr>
              <a:t>Quro Medical</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Primary treating doctors can opt in or out of oversight</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Home-based healthcare and remote patient monitoring utilizing a SAHPRA-approved wearable medical device </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24/7 complete vital sign monitoring by a multidisciplinary team </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Improved recovery and reduced risk for vulnerable patient groups</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Clear communication and feedback with members and treating doctors</a:t>
            </a:r>
          </a:p>
        </p:txBody>
      </p:sp>
      <p:sp>
        <p:nvSpPr>
          <p:cNvPr id="3" name="TextBox 2">
            <a:extLst>
              <a:ext uri="{FF2B5EF4-FFF2-40B4-BE49-F238E27FC236}">
                <a16:creationId xmlns:a16="http://schemas.microsoft.com/office/drawing/2014/main" id="{B5187C3B-4AEF-F0C8-2411-6F1AE078838B}"/>
              </a:ext>
            </a:extLst>
          </p:cNvPr>
          <p:cNvSpPr txBox="1"/>
          <p:nvPr/>
        </p:nvSpPr>
        <p:spPr>
          <a:xfrm>
            <a:off x="6763601" y="175015"/>
            <a:ext cx="3812726" cy="738664"/>
          </a:xfrm>
          <a:prstGeom prst="rect">
            <a:avLst/>
          </a:prstGeom>
          <a:noFill/>
        </p:spPr>
        <p:txBody>
          <a:bodyPr wrap="square">
            <a:spAutoFit/>
          </a:bodyPr>
          <a:lstStyle/>
          <a:p>
            <a:pPr algn="ctr"/>
            <a:r>
              <a:rPr lang="en-US" b="1" dirty="0">
                <a:solidFill>
                  <a:schemeClr val="bg2">
                    <a:lumMod val="50000"/>
                  </a:schemeClr>
                </a:solidFill>
                <a:latin typeface="Kalinga" panose="020B0502040204020203" pitchFamily="34" charset="0"/>
                <a:cs typeface="Kalinga" panose="020B0502040204020203" pitchFamily="34" charset="0"/>
              </a:rPr>
              <a:t>In partnership with </a:t>
            </a:r>
          </a:p>
          <a:p>
            <a:pPr algn="ctr"/>
            <a:r>
              <a:rPr lang="en-US" sz="1200" dirty="0">
                <a:solidFill>
                  <a:schemeClr val="bg2">
                    <a:lumMod val="50000"/>
                  </a:schemeClr>
                </a:solidFill>
                <a:latin typeface="Kalinga" panose="020B0502040204020203" pitchFamily="34" charset="0"/>
                <a:cs typeface="Kalinga" panose="020B0502040204020203" pitchFamily="34" charset="0"/>
              </a:rPr>
              <a:t>Quro Medical, CureVida, Global Case Management and Insight Health Solutions</a:t>
            </a:r>
            <a:endParaRPr lang="en-ZA" sz="1200" dirty="0">
              <a:solidFill>
                <a:schemeClr val="bg2">
                  <a:lumMod val="50000"/>
                </a:schemeClr>
              </a:solidFill>
              <a:latin typeface="Kalinga" panose="020B0502040204020203" pitchFamily="34" charset="0"/>
              <a:cs typeface="Kalinga" panose="020B0502040204020203" pitchFamily="34" charset="0"/>
            </a:endParaRPr>
          </a:p>
        </p:txBody>
      </p:sp>
    </p:spTree>
    <p:extLst>
      <p:ext uri="{BB962C8B-B14F-4D97-AF65-F5344CB8AC3E}">
        <p14:creationId xmlns:p14="http://schemas.microsoft.com/office/powerpoint/2010/main" val="1698830160"/>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1260B7-CD36-D03C-6F88-5B5D4E1C0531}"/>
              </a:ext>
            </a:extLst>
          </p:cNvPr>
          <p:cNvSpPr/>
          <p:nvPr/>
        </p:nvSpPr>
        <p:spPr>
          <a:xfrm>
            <a:off x="-28575" y="0"/>
            <a:ext cx="6495418" cy="1078490"/>
          </a:xfrm>
          <a:prstGeom prst="rect">
            <a:avLst/>
          </a:prstGeom>
          <a:solidFill>
            <a:srgbClr val="E76618"/>
          </a:solidFill>
          <a:ln w="19050"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INTRODUCING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VOICE OF THE PATIENT</a:t>
            </a:r>
          </a:p>
        </p:txBody>
      </p:sp>
      <p:sp>
        <p:nvSpPr>
          <p:cNvPr id="7" name="TextBox 6">
            <a:extLst>
              <a:ext uri="{FF2B5EF4-FFF2-40B4-BE49-F238E27FC236}">
                <a16:creationId xmlns:a16="http://schemas.microsoft.com/office/drawing/2014/main" id="{5D3932B3-BB6B-8FDB-5648-49B95DEC3313}"/>
              </a:ext>
            </a:extLst>
          </p:cNvPr>
          <p:cNvSpPr txBox="1"/>
          <p:nvPr/>
        </p:nvSpPr>
        <p:spPr>
          <a:xfrm>
            <a:off x="6294846" y="1219008"/>
            <a:ext cx="5693954"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solidFill>
                <a:effectLst/>
                <a:uLnTx/>
                <a:uFillTx/>
                <a:latin typeface="Kalinga" panose="020B0502040204020203" pitchFamily="34" charset="0"/>
                <a:ea typeface="+mn-ea"/>
                <a:cs typeface="Kalinga" panose="020B0502040204020203" pitchFamily="34" charset="0"/>
              </a:rPr>
              <a:t>Hospital Experience Surveys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After hospital admissions, members may receive a request from Voice of the Patient to participate in a survey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The survey will ask about aspects of hospital care relevant to almost everyone, such as how you were treated by doctors and nurses, whether the hospital was clean and quiet, whether help came promptly when needed, whether pain management was provided, and if important information was communicated to member</a:t>
            </a:r>
            <a:endParaRPr kumimoji="0" lang="en-US" sz="1200" b="1" i="0" u="none" strike="noStrike" kern="1200" cap="none" spc="0" normalizeH="0" baseline="0" noProof="0" dirty="0">
              <a:ln>
                <a:noFill/>
              </a:ln>
              <a:solidFill>
                <a:srgbClr val="70AD47"/>
              </a:solidFill>
              <a:effectLst/>
              <a:uLnTx/>
              <a:uFillTx/>
              <a:latin typeface="Kalinga" panose="020B0502040204020203" pitchFamily="34" charset="0"/>
              <a:ea typeface="+mn-ea"/>
              <a:cs typeface="Kalinga" panose="020B0502040204020203" pitchFamily="34" charset="0"/>
            </a:endParaRPr>
          </a:p>
        </p:txBody>
      </p:sp>
      <p:sp>
        <p:nvSpPr>
          <p:cNvPr id="12" name="TextBox 11">
            <a:extLst>
              <a:ext uri="{FF2B5EF4-FFF2-40B4-BE49-F238E27FC236}">
                <a16:creationId xmlns:a16="http://schemas.microsoft.com/office/drawing/2014/main" id="{7791B00A-2BE5-2540-1DB8-7394AC5AE03B}"/>
              </a:ext>
            </a:extLst>
          </p:cNvPr>
          <p:cNvSpPr txBox="1"/>
          <p:nvPr/>
        </p:nvSpPr>
        <p:spPr>
          <a:xfrm>
            <a:off x="2546926" y="6361761"/>
            <a:ext cx="9441874"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Voice of the Patient is a service provided by Insight Health Solutions. For more information about VOP, see: </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hlinkClick r:id="rId3"/>
              </a:rPr>
              <a:t>https://voiceofthepatient.co.za/</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Kalinga" panose="020B0502040204020203" pitchFamily="34" charset="0"/>
                <a:ea typeface="+mn-ea"/>
                <a:cs typeface="Kalinga" panose="020B0502040204020203" pitchFamily="34" charset="0"/>
              </a:rPr>
              <a:t>email address: surveys@insight.co.za</a:t>
            </a:r>
            <a:endParaRPr kumimoji="0" lang="en-ZA"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CC4D0F6-F55B-B1C0-4815-01C881166434}"/>
              </a:ext>
            </a:extLst>
          </p:cNvPr>
          <p:cNvSpPr txBox="1"/>
          <p:nvPr/>
        </p:nvSpPr>
        <p:spPr>
          <a:xfrm>
            <a:off x="6294846" y="2873961"/>
            <a:ext cx="5693954"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solidFill>
                <a:effectLst/>
                <a:uLnTx/>
                <a:uFillTx/>
                <a:latin typeface="Kalinga" panose="020B0502040204020203" pitchFamily="34" charset="0"/>
                <a:ea typeface="+mn-ea"/>
                <a:cs typeface="Kalinga" panose="020B0502040204020203" pitchFamily="34" charset="0"/>
              </a:rPr>
              <a:t>Condition Specific Surveys</a:t>
            </a:r>
            <a:endPar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Sent prior and after admissions for hip and knee replacements, colonoscopies, maternity admissions and cardiac admissions. These surveys will focus on your state of health and specific aspects of your condition and will help us determine how well the treatment you have received has met your needs.</a:t>
            </a:r>
          </a:p>
        </p:txBody>
      </p:sp>
      <p:sp>
        <p:nvSpPr>
          <p:cNvPr id="19" name="TextBox 18">
            <a:extLst>
              <a:ext uri="{FF2B5EF4-FFF2-40B4-BE49-F238E27FC236}">
                <a16:creationId xmlns:a16="http://schemas.microsoft.com/office/drawing/2014/main" id="{93759891-9FD2-F39D-F98B-438A09C3B941}"/>
              </a:ext>
            </a:extLst>
          </p:cNvPr>
          <p:cNvSpPr txBox="1"/>
          <p:nvPr/>
        </p:nvSpPr>
        <p:spPr>
          <a:xfrm>
            <a:off x="6294846" y="4201841"/>
            <a:ext cx="5585428" cy="175432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solidFill>
                <a:effectLst/>
                <a:uLnTx/>
                <a:uFillTx/>
                <a:latin typeface="Kalinga" panose="020B0502040204020203" pitchFamily="34" charset="0"/>
                <a:ea typeface="+mn-ea"/>
                <a:cs typeface="Kalinga" panose="020B0502040204020203" pitchFamily="34" charset="0"/>
              </a:rPr>
              <a:t>Results of the surveys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Enable assessment and identification of gaps in patient care and where improvement may be possible.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Over time, the Scheme will be able to provide information to you about which hospitals provide a better patient experience.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With your consent, and based on your participation, we hope to introduce more opportunities for you to provide these important inputs.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Individual member identity and results will not be disclosed or reported and information at this level is treated as confidential</a:t>
            </a: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06F9B8B8-3A7F-6586-9204-2B7AC2214202}"/>
              </a:ext>
            </a:extLst>
          </p:cNvPr>
          <p:cNvGrpSpPr/>
          <p:nvPr/>
        </p:nvGrpSpPr>
        <p:grpSpPr>
          <a:xfrm>
            <a:off x="646547" y="1345537"/>
            <a:ext cx="4876799" cy="4524315"/>
            <a:chOff x="580106" y="1539677"/>
            <a:chExt cx="4876799" cy="4524315"/>
          </a:xfrm>
        </p:grpSpPr>
        <p:sp>
          <p:nvSpPr>
            <p:cNvPr id="21" name="TextBox 20">
              <a:extLst>
                <a:ext uri="{FF2B5EF4-FFF2-40B4-BE49-F238E27FC236}">
                  <a16:creationId xmlns:a16="http://schemas.microsoft.com/office/drawing/2014/main" id="{E293FEB3-04BF-F35A-9656-C6DEFDF5BEE7}"/>
                </a:ext>
              </a:extLst>
            </p:cNvPr>
            <p:cNvSpPr txBox="1"/>
            <p:nvPr/>
          </p:nvSpPr>
          <p:spPr>
            <a:xfrm>
              <a:off x="580106" y="1539677"/>
              <a:ext cx="4876799" cy="4524315"/>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0AD47"/>
                </a:solidFill>
                <a:effectLst/>
                <a:uLnTx/>
                <a:uFillTx/>
                <a:latin typeface="Kalinga" panose="020B0502040204020203" pitchFamily="34" charset="0"/>
                <a:ea typeface="+mn-ea"/>
                <a:cs typeface="Kalinga"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solidFill>
                  <a:effectLst/>
                  <a:uLnTx/>
                  <a:uFillTx/>
                  <a:latin typeface="Kalinga" panose="020B0502040204020203" pitchFamily="34" charset="0"/>
                  <a:ea typeface="+mn-ea"/>
                  <a:cs typeface="Kalinga" panose="020B0502040204020203" pitchFamily="34" charset="0"/>
                </a:rPr>
                <a:t>Voice of the Patient (VOP)</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70AD47"/>
                  </a:solidFill>
                  <a:latin typeface="Kalinga" panose="020B0502040204020203" pitchFamily="34" charset="0"/>
                  <a:cs typeface="Kalinga" panose="020B0502040204020203" pitchFamily="34" charset="0"/>
                </a:rPr>
                <a:t>S</a:t>
              </a:r>
              <a:r>
                <a:rPr kumimoji="0" lang="en-US" sz="1400" b="0" i="0" u="none" strike="noStrike" kern="1200" cap="none" spc="0" normalizeH="0" baseline="0" noProof="0" dirty="0">
                  <a:ln>
                    <a:noFill/>
                  </a:ln>
                  <a:solidFill>
                    <a:srgbClr val="70AD47"/>
                  </a:solidFill>
                  <a:effectLst/>
                  <a:uLnTx/>
                  <a:uFillTx/>
                  <a:latin typeface="Kalinga" panose="020B0502040204020203" pitchFamily="34" charset="0"/>
                  <a:ea typeface="+mn-ea"/>
                  <a:cs typeface="Kalinga" panose="020B0502040204020203" pitchFamily="34" charset="0"/>
                </a:rPr>
                <a:t>eeks to measure, analyze and report on what matters to patients,   our members in the healthcare system, by engaging with member patients directly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rgbClr val="70AD47"/>
                </a:solidFill>
                <a:latin typeface="Kalinga" panose="020B0502040204020203" pitchFamily="34" charset="0"/>
                <a:cs typeface="Kalinga"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0AD47"/>
                </a:solidFill>
                <a:effectLst/>
                <a:uLnTx/>
                <a:uFillTx/>
                <a:latin typeface="Kalinga" panose="020B0502040204020203" pitchFamily="34" charset="0"/>
                <a:ea typeface="+mn-ea"/>
                <a:cs typeface="Kalinga"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0AD47"/>
                </a:solidFill>
                <a:effectLst/>
                <a:uLnTx/>
                <a:uFillTx/>
                <a:latin typeface="Kalinga" panose="020B0502040204020203" pitchFamily="34" charset="0"/>
                <a:ea typeface="+mn-ea"/>
                <a:cs typeface="Kalinga"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rgbClr val="70AD47"/>
                </a:solidFill>
                <a:latin typeface="Kalinga" panose="020B0502040204020203" pitchFamily="34" charset="0"/>
                <a:cs typeface="Kalinga"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0AD47"/>
                </a:solidFill>
                <a:effectLst/>
                <a:uLnTx/>
                <a:uFillTx/>
                <a:latin typeface="Kalinga" panose="020B0502040204020203" pitchFamily="34" charset="0"/>
                <a:ea typeface="+mn-ea"/>
                <a:cs typeface="Kalinga"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70AD47"/>
                </a:solidFill>
                <a:latin typeface="Kalinga" panose="020B0502040204020203" pitchFamily="34" charset="0"/>
                <a:cs typeface="Kalinga"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0AD47"/>
                </a:solidFill>
                <a:effectLst/>
                <a:uLnTx/>
                <a:uFillTx/>
                <a:latin typeface="Kalinga" panose="020B0502040204020203" pitchFamily="34" charset="0"/>
                <a:ea typeface="+mn-ea"/>
                <a:cs typeface="Kalinga"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70AD47"/>
                </a:solidFill>
                <a:latin typeface="Kalinga" panose="020B0502040204020203" pitchFamily="34" charset="0"/>
                <a:cs typeface="Kalinga"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0AD47"/>
                </a:solidFill>
                <a:effectLst/>
                <a:uLnTx/>
                <a:uFillTx/>
                <a:latin typeface="Kalinga" panose="020B0502040204020203" pitchFamily="34" charset="0"/>
                <a:ea typeface="+mn-ea"/>
                <a:cs typeface="Kalinga"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70AD47"/>
                </a:solidFill>
                <a:latin typeface="Kalinga" panose="020B0502040204020203" pitchFamily="34" charset="0"/>
                <a:cs typeface="Kalinga"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0AD47"/>
                </a:solidFill>
                <a:effectLst/>
                <a:uLnTx/>
                <a:uFillTx/>
                <a:latin typeface="Kalinga" panose="020B0502040204020203" pitchFamily="34" charset="0"/>
                <a:ea typeface="+mn-ea"/>
                <a:cs typeface="Kalinga"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solidFill>
                  <a:effectLst/>
                  <a:uLnTx/>
                  <a:uFillTx/>
                  <a:latin typeface="Kalinga" panose="020B0502040204020203" pitchFamily="34" charset="0"/>
                  <a:ea typeface="+mn-ea"/>
                  <a:cs typeface="Kalinga" panose="020B0502040204020203" pitchFamily="34" charset="0"/>
                </a:rPr>
                <a:t>High quality medical care is also effective, safe, timely, and efficient</a:t>
              </a:r>
              <a:endParaRPr kumimoji="0" lang="en-Z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0BA43CF-9A5A-9332-E4D7-DDC733EFEF55}"/>
                </a:ext>
              </a:extLst>
            </p:cNvPr>
            <p:cNvPicPr>
              <a:picLocks noChangeAspect="1"/>
            </p:cNvPicPr>
            <p:nvPr/>
          </p:nvPicPr>
          <p:blipFill>
            <a:blip r:embed="rId4"/>
            <a:stretch>
              <a:fillRect/>
            </a:stretch>
          </p:blipFill>
          <p:spPr>
            <a:xfrm>
              <a:off x="1119566" y="2844262"/>
              <a:ext cx="3542549" cy="1912241"/>
            </a:xfrm>
            <a:prstGeom prst="rect">
              <a:avLst/>
            </a:prstGeom>
          </p:spPr>
        </p:pic>
      </p:grpSp>
    </p:spTree>
    <p:extLst>
      <p:ext uri="{BB962C8B-B14F-4D97-AF65-F5344CB8AC3E}">
        <p14:creationId xmlns:p14="http://schemas.microsoft.com/office/powerpoint/2010/main" val="4054328757"/>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DF0BC8-00FB-A9DF-49A4-0A9B4D241642}"/>
              </a:ext>
            </a:extLst>
          </p:cNvPr>
          <p:cNvSpPr/>
          <p:nvPr/>
        </p:nvSpPr>
        <p:spPr>
          <a:xfrm>
            <a:off x="0" y="0"/>
            <a:ext cx="6495418" cy="914400"/>
          </a:xfrm>
          <a:prstGeom prst="rect">
            <a:avLst/>
          </a:prstGeom>
          <a:solidFill>
            <a:srgbClr val="E76618"/>
          </a:solidFill>
          <a:ln w="19050"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EUROP ASSIST</a:t>
            </a:r>
          </a:p>
        </p:txBody>
      </p:sp>
      <p:sp>
        <p:nvSpPr>
          <p:cNvPr id="7" name="TextBox 6">
            <a:extLst>
              <a:ext uri="{FF2B5EF4-FFF2-40B4-BE49-F238E27FC236}">
                <a16:creationId xmlns:a16="http://schemas.microsoft.com/office/drawing/2014/main" id="{309BFA2B-7982-463E-7B47-DD4FC8C42C20}"/>
              </a:ext>
            </a:extLst>
          </p:cNvPr>
          <p:cNvSpPr txBox="1"/>
          <p:nvPr/>
        </p:nvSpPr>
        <p:spPr>
          <a:xfrm>
            <a:off x="890733" y="574714"/>
            <a:ext cx="5301672" cy="369332"/>
          </a:xfrm>
          <a:prstGeom prst="rect">
            <a:avLst/>
          </a:prstGeom>
          <a:noFill/>
        </p:spPr>
        <p:txBody>
          <a:bodyPr wrap="square" rtlCol="0">
            <a:spAutoFit/>
          </a:bodyPr>
          <a:lstStyle/>
          <a:p>
            <a:r>
              <a:rPr lang="en-US" dirty="0">
                <a:solidFill>
                  <a:schemeClr val="bg1"/>
                </a:solidFill>
              </a:rPr>
              <a:t>CALL 0860 11 77 99 – Number is on membership card</a:t>
            </a:r>
          </a:p>
        </p:txBody>
      </p:sp>
      <p:grpSp>
        <p:nvGrpSpPr>
          <p:cNvPr id="21" name="Group 20">
            <a:extLst>
              <a:ext uri="{FF2B5EF4-FFF2-40B4-BE49-F238E27FC236}">
                <a16:creationId xmlns:a16="http://schemas.microsoft.com/office/drawing/2014/main" id="{1AFAD0F5-C992-8993-2C37-B0D3437D551E}"/>
              </a:ext>
            </a:extLst>
          </p:cNvPr>
          <p:cNvGrpSpPr/>
          <p:nvPr/>
        </p:nvGrpSpPr>
        <p:grpSpPr>
          <a:xfrm>
            <a:off x="507061" y="1298315"/>
            <a:ext cx="9856139" cy="2171797"/>
            <a:chOff x="2486879" y="1294290"/>
            <a:chExt cx="9663113" cy="1953569"/>
          </a:xfrm>
        </p:grpSpPr>
        <p:grpSp>
          <p:nvGrpSpPr>
            <p:cNvPr id="13" name="Group 12">
              <a:extLst>
                <a:ext uri="{FF2B5EF4-FFF2-40B4-BE49-F238E27FC236}">
                  <a16:creationId xmlns:a16="http://schemas.microsoft.com/office/drawing/2014/main" id="{83DC25E7-992D-751F-C089-B32DDC7304BD}"/>
                </a:ext>
              </a:extLst>
            </p:cNvPr>
            <p:cNvGrpSpPr/>
            <p:nvPr/>
          </p:nvGrpSpPr>
          <p:grpSpPr>
            <a:xfrm>
              <a:off x="2486879" y="1294290"/>
              <a:ext cx="1657350" cy="1953569"/>
              <a:chOff x="228600" y="1027204"/>
              <a:chExt cx="1812636" cy="2237146"/>
            </a:xfrm>
          </p:grpSpPr>
          <p:pic>
            <p:nvPicPr>
              <p:cNvPr id="14" name="Picture 13">
                <a:extLst>
                  <a:ext uri="{FF2B5EF4-FFF2-40B4-BE49-F238E27FC236}">
                    <a16:creationId xmlns:a16="http://schemas.microsoft.com/office/drawing/2014/main" id="{FDD96510-681A-460F-9B45-1FC5B6824303}"/>
                  </a:ext>
                </a:extLst>
              </p:cNvPr>
              <p:cNvPicPr>
                <a:picLocks noChangeAspect="1"/>
              </p:cNvPicPr>
              <p:nvPr/>
            </p:nvPicPr>
            <p:blipFill>
              <a:blip r:embed="rId3"/>
              <a:stretch>
                <a:fillRect/>
              </a:stretch>
            </p:blipFill>
            <p:spPr>
              <a:xfrm>
                <a:off x="228600" y="1027204"/>
                <a:ext cx="1812636" cy="720407"/>
              </a:xfrm>
              <a:prstGeom prst="rect">
                <a:avLst/>
              </a:prstGeom>
            </p:spPr>
          </p:pic>
          <p:pic>
            <p:nvPicPr>
              <p:cNvPr id="15" name="Picture 14">
                <a:extLst>
                  <a:ext uri="{FF2B5EF4-FFF2-40B4-BE49-F238E27FC236}">
                    <a16:creationId xmlns:a16="http://schemas.microsoft.com/office/drawing/2014/main" id="{50091A09-7944-7470-E0DD-13BEA75E9639}"/>
                  </a:ext>
                </a:extLst>
              </p:cNvPr>
              <p:cNvPicPr>
                <a:picLocks noChangeAspect="1"/>
              </p:cNvPicPr>
              <p:nvPr/>
            </p:nvPicPr>
            <p:blipFill>
              <a:blip r:embed="rId4"/>
              <a:stretch>
                <a:fillRect/>
              </a:stretch>
            </p:blipFill>
            <p:spPr>
              <a:xfrm>
                <a:off x="228600" y="1834001"/>
                <a:ext cx="1812636" cy="758778"/>
              </a:xfrm>
              <a:prstGeom prst="rect">
                <a:avLst/>
              </a:prstGeom>
            </p:spPr>
          </p:pic>
          <p:pic>
            <p:nvPicPr>
              <p:cNvPr id="17" name="Picture 16">
                <a:extLst>
                  <a:ext uri="{FF2B5EF4-FFF2-40B4-BE49-F238E27FC236}">
                    <a16:creationId xmlns:a16="http://schemas.microsoft.com/office/drawing/2014/main" id="{ABA5713B-27F7-A144-652F-6F9EFEAD92AF}"/>
                  </a:ext>
                </a:extLst>
              </p:cNvPr>
              <p:cNvPicPr>
                <a:picLocks noChangeAspect="1"/>
              </p:cNvPicPr>
              <p:nvPr/>
            </p:nvPicPr>
            <p:blipFill>
              <a:blip r:embed="rId5"/>
              <a:stretch>
                <a:fillRect/>
              </a:stretch>
            </p:blipFill>
            <p:spPr>
              <a:xfrm>
                <a:off x="228600" y="2679169"/>
                <a:ext cx="1812636" cy="585181"/>
              </a:xfrm>
              <a:prstGeom prst="rect">
                <a:avLst/>
              </a:prstGeom>
            </p:spPr>
          </p:pic>
        </p:grpSp>
        <p:sp>
          <p:nvSpPr>
            <p:cNvPr id="18" name="TextBox 17">
              <a:extLst>
                <a:ext uri="{FF2B5EF4-FFF2-40B4-BE49-F238E27FC236}">
                  <a16:creationId xmlns:a16="http://schemas.microsoft.com/office/drawing/2014/main" id="{87EDF40D-02D5-9AEC-192F-33B685B28377}"/>
                </a:ext>
              </a:extLst>
            </p:cNvPr>
            <p:cNvSpPr txBox="1"/>
            <p:nvPr/>
          </p:nvSpPr>
          <p:spPr>
            <a:xfrm>
              <a:off x="4144229" y="1442945"/>
              <a:ext cx="7962900"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545"/>
                  </a:solidFill>
                  <a:effectLst/>
                  <a:highlight>
                    <a:srgbClr val="EFEFEF"/>
                  </a:highlight>
                  <a:uLnTx/>
                  <a:uFillTx/>
                  <a:latin typeface="Kalinga" panose="020B0502040204020203" pitchFamily="34" charset="0"/>
                  <a:ea typeface="+mn-ea"/>
                  <a:cs typeface="Kalinga" panose="020B0502040204020203" pitchFamily="34" charset="0"/>
                </a:rPr>
                <a:t>Emergency Medical Response Service (EMS) is available 24/7/365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545"/>
                  </a:solidFill>
                  <a:effectLst/>
                  <a:highlight>
                    <a:srgbClr val="EFEFEF"/>
                  </a:highlight>
                  <a:uLnTx/>
                  <a:uFillTx/>
                  <a:latin typeface="Kalinga" panose="020B0502040204020203" pitchFamily="34" charset="0"/>
                  <a:ea typeface="+mn-ea"/>
                  <a:cs typeface="Kalinga" panose="020B0502040204020203" pitchFamily="34" charset="0"/>
                </a:rPr>
                <a:t> Provides access to an independent network of roughly 5,000 emergency medical personnel </a:t>
              </a:r>
            </a:p>
          </p:txBody>
        </p:sp>
        <p:sp>
          <p:nvSpPr>
            <p:cNvPr id="19" name="TextBox 18">
              <a:extLst>
                <a:ext uri="{FF2B5EF4-FFF2-40B4-BE49-F238E27FC236}">
                  <a16:creationId xmlns:a16="http://schemas.microsoft.com/office/drawing/2014/main" id="{440A0F30-7E17-6DF9-6A40-4BAA08D78189}"/>
                </a:ext>
              </a:extLst>
            </p:cNvPr>
            <p:cNvSpPr txBox="1"/>
            <p:nvPr/>
          </p:nvSpPr>
          <p:spPr>
            <a:xfrm>
              <a:off x="4187092" y="2180065"/>
              <a:ext cx="7877174"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545"/>
                  </a:solidFill>
                  <a:effectLst/>
                  <a:highlight>
                    <a:srgbClr val="EFEFEF"/>
                  </a:highlight>
                  <a:uLnTx/>
                  <a:uFillTx/>
                  <a:latin typeface="Kalinga" panose="020B0502040204020203" pitchFamily="34" charset="0"/>
                  <a:ea typeface="+mn-ea"/>
                  <a:cs typeface="Kalinga" panose="020B0502040204020203" pitchFamily="34" charset="0"/>
                </a:rPr>
                <a:t>A 24-hour healthcare service providing members with unlimited access to professional telephonic guidance and support from experienced nurses.</a:t>
              </a:r>
            </a:p>
          </p:txBody>
        </p:sp>
        <p:sp>
          <p:nvSpPr>
            <p:cNvPr id="20" name="TextBox 19">
              <a:extLst>
                <a:ext uri="{FF2B5EF4-FFF2-40B4-BE49-F238E27FC236}">
                  <a16:creationId xmlns:a16="http://schemas.microsoft.com/office/drawing/2014/main" id="{52CBED70-4BB6-7672-0DED-D7F78E6059EF}"/>
                </a:ext>
              </a:extLst>
            </p:cNvPr>
            <p:cNvSpPr txBox="1"/>
            <p:nvPr/>
          </p:nvSpPr>
          <p:spPr>
            <a:xfrm>
              <a:off x="4187092" y="2771752"/>
              <a:ext cx="7962900"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545"/>
                  </a:solidFill>
                  <a:effectLst/>
                  <a:highlight>
                    <a:srgbClr val="EFEFEF"/>
                  </a:highlight>
                  <a:uLnTx/>
                  <a:uFillTx/>
                  <a:latin typeface="Kalinga" panose="020B0502040204020203" pitchFamily="34" charset="0"/>
                  <a:ea typeface="+mn-ea"/>
                  <a:cs typeface="Kalinga" panose="020B0502040204020203" pitchFamily="34" charset="0"/>
                </a:rPr>
                <a:t>Trauma, Assault and HIV support service is a 24/7 facilitation/call centre designed to deal with emotional shock as a result of assault or suspected HIV infection.</a:t>
              </a:r>
            </a:p>
          </p:txBody>
        </p:sp>
      </p:grpSp>
      <p:sp>
        <p:nvSpPr>
          <p:cNvPr id="22" name="TextBox 21">
            <a:extLst>
              <a:ext uri="{FF2B5EF4-FFF2-40B4-BE49-F238E27FC236}">
                <a16:creationId xmlns:a16="http://schemas.microsoft.com/office/drawing/2014/main" id="{AAD74DC9-12A6-4A63-B16E-7024BB8BD449}"/>
              </a:ext>
            </a:extLst>
          </p:cNvPr>
          <p:cNvSpPr txBox="1"/>
          <p:nvPr/>
        </p:nvSpPr>
        <p:spPr>
          <a:xfrm>
            <a:off x="3153626" y="6376980"/>
            <a:ext cx="7499234" cy="346249"/>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200" i="0" strike="noStrike" kern="1200" cap="none" spc="0" normalizeH="0" baseline="0" noProof="0" dirty="0">
                <a:ln>
                  <a:noFill/>
                </a:ln>
                <a:solidFill>
                  <a:schemeClr val="bg1"/>
                </a:solidFill>
                <a:effectLst/>
                <a:uLnTx/>
                <a:uFillTx/>
                <a:latin typeface="Kalinga" panose="020B0502040204020203" pitchFamily="34" charset="0"/>
                <a:ea typeface="+mn-ea"/>
                <a:cs typeface="Kalinga" panose="020B0502040204020203" pitchFamily="34" charset="0"/>
              </a:rPr>
              <a:t>Claims submission via claims portal or paper claim to ambulanceclaims@europassistance.co.za</a:t>
            </a:r>
          </a:p>
        </p:txBody>
      </p:sp>
      <p:pic>
        <p:nvPicPr>
          <p:cNvPr id="26" name="Picture 25">
            <a:extLst>
              <a:ext uri="{FF2B5EF4-FFF2-40B4-BE49-F238E27FC236}">
                <a16:creationId xmlns:a16="http://schemas.microsoft.com/office/drawing/2014/main" id="{5D231CD2-85A1-3279-DF58-7ACF7836CD61}"/>
              </a:ext>
            </a:extLst>
          </p:cNvPr>
          <p:cNvPicPr>
            <a:picLocks noChangeAspect="1"/>
          </p:cNvPicPr>
          <p:nvPr/>
        </p:nvPicPr>
        <p:blipFill>
          <a:blip r:embed="rId6"/>
          <a:stretch>
            <a:fillRect/>
          </a:stretch>
        </p:blipFill>
        <p:spPr>
          <a:xfrm>
            <a:off x="10456552" y="1"/>
            <a:ext cx="1690456" cy="1299610"/>
          </a:xfrm>
          <a:prstGeom prst="rect">
            <a:avLst/>
          </a:prstGeom>
        </p:spPr>
      </p:pic>
      <p:sp>
        <p:nvSpPr>
          <p:cNvPr id="23" name="TextBox 22">
            <a:extLst>
              <a:ext uri="{FF2B5EF4-FFF2-40B4-BE49-F238E27FC236}">
                <a16:creationId xmlns:a16="http://schemas.microsoft.com/office/drawing/2014/main" id="{032A8296-FB05-6FE5-18AC-8731CF2343AA}"/>
              </a:ext>
            </a:extLst>
          </p:cNvPr>
          <p:cNvSpPr txBox="1"/>
          <p:nvPr/>
        </p:nvSpPr>
        <p:spPr>
          <a:xfrm>
            <a:off x="2310602" y="3676894"/>
            <a:ext cx="8342258" cy="2008242"/>
          </a:xfrm>
          <a:prstGeom prst="rect">
            <a:avLst/>
          </a:prstGeom>
          <a:noFill/>
        </p:spPr>
        <p:txBody>
          <a:bodyPr wrap="square" rtlCol="0">
            <a:spAutoFit/>
          </a:bodyPr>
          <a:lstStyle/>
          <a:p>
            <a:pPr>
              <a:lnSpc>
                <a:spcPct val="150000"/>
              </a:lnSpc>
            </a:pPr>
            <a:r>
              <a:rPr lang="en-US" sz="1200" dirty="0">
                <a:latin typeface="Kalinga" panose="020B0502040204020203" pitchFamily="34" charset="0"/>
                <a:cs typeface="Kalinga" panose="020B0502040204020203" pitchFamily="34" charset="0"/>
              </a:rPr>
              <a:t>Scenarios uncovered are listed, but not limited to the below </a:t>
            </a:r>
          </a:p>
          <a:p>
            <a:pPr marL="171450" indent="-171450">
              <a:lnSpc>
                <a:spcPct val="150000"/>
              </a:lnSpc>
              <a:buFont typeface="Arial" panose="020B0604020202020204" pitchFamily="34" charset="0"/>
              <a:buChar char="•"/>
            </a:pPr>
            <a:r>
              <a:rPr lang="en-US" sz="1200" dirty="0">
                <a:latin typeface="Kalinga" panose="020B0502040204020203" pitchFamily="34" charset="0"/>
                <a:cs typeface="Kalinga" panose="020B0502040204020203" pitchFamily="34" charset="0"/>
              </a:rPr>
              <a:t>Transportation to Drs rooms, clinics, any place that is not registered as a hospital with 24 hour trauma facilities and overnight accommodation</a:t>
            </a:r>
          </a:p>
          <a:p>
            <a:pPr marL="171450" indent="-171450">
              <a:lnSpc>
                <a:spcPct val="150000"/>
              </a:lnSpc>
              <a:buFont typeface="Arial" panose="020B0604020202020204" pitchFamily="34" charset="0"/>
              <a:buChar char="•"/>
            </a:pPr>
            <a:r>
              <a:rPr lang="en-US" sz="1200" dirty="0">
                <a:latin typeface="Kalinga" panose="020B0502040204020203" pitchFamily="34" charset="0"/>
                <a:cs typeface="Kalinga" panose="020B0502040204020203" pitchFamily="34" charset="0"/>
              </a:rPr>
              <a:t>Transportation home or to a non-clinical place of residence</a:t>
            </a:r>
          </a:p>
          <a:p>
            <a:pPr marL="171450" indent="-171450">
              <a:lnSpc>
                <a:spcPct val="150000"/>
              </a:lnSpc>
              <a:buFont typeface="Arial" panose="020B0604020202020204" pitchFamily="34" charset="0"/>
              <a:buChar char="•"/>
            </a:pPr>
            <a:r>
              <a:rPr lang="en-US" sz="1200" dirty="0">
                <a:latin typeface="Kalinga" panose="020B0502040204020203" pitchFamily="34" charset="0"/>
                <a:cs typeface="Kalinga" panose="020B0502040204020203" pitchFamily="34" charset="0"/>
              </a:rPr>
              <a:t>Transportation for pre-planned events (Including renal dialysis)</a:t>
            </a:r>
          </a:p>
          <a:p>
            <a:pPr marL="171450" indent="-171450">
              <a:lnSpc>
                <a:spcPct val="150000"/>
              </a:lnSpc>
              <a:buFont typeface="Arial" panose="020B0604020202020204" pitchFamily="34" charset="0"/>
              <a:buChar char="•"/>
            </a:pPr>
            <a:r>
              <a:rPr lang="en-US" sz="1200" dirty="0">
                <a:latin typeface="Kalinga" panose="020B0502040204020203" pitchFamily="34" charset="0"/>
                <a:cs typeface="Kalinga" panose="020B0502040204020203" pitchFamily="34" charset="0"/>
              </a:rPr>
              <a:t>Inter facility transfers without pre-authorisation</a:t>
            </a:r>
          </a:p>
          <a:p>
            <a:pPr marL="171450" indent="-171450">
              <a:lnSpc>
                <a:spcPct val="150000"/>
              </a:lnSpc>
              <a:buFont typeface="Arial" panose="020B0604020202020204" pitchFamily="34" charset="0"/>
              <a:buChar char="•"/>
            </a:pPr>
            <a:r>
              <a:rPr lang="en-US" sz="1200" dirty="0">
                <a:latin typeface="Kalinga" panose="020B0502040204020203" pitchFamily="34" charset="0"/>
                <a:cs typeface="Kalinga" panose="020B0502040204020203" pitchFamily="34" charset="0"/>
              </a:rPr>
              <a:t>Bypassing the closest appropriate facility</a:t>
            </a:r>
            <a:endParaRPr lang="en-ZA" sz="1200" dirty="0">
              <a:latin typeface="Kalinga" panose="020B0502040204020203" pitchFamily="34" charset="0"/>
              <a:cs typeface="Kalinga" panose="020B0502040204020203" pitchFamily="34" charset="0"/>
            </a:endParaRPr>
          </a:p>
        </p:txBody>
      </p:sp>
      <p:grpSp>
        <p:nvGrpSpPr>
          <p:cNvPr id="46" name="Group 45">
            <a:extLst>
              <a:ext uri="{FF2B5EF4-FFF2-40B4-BE49-F238E27FC236}">
                <a16:creationId xmlns:a16="http://schemas.microsoft.com/office/drawing/2014/main" id="{C6C3F8E1-AA84-A0A6-D5D7-D1053FEF7324}"/>
              </a:ext>
            </a:extLst>
          </p:cNvPr>
          <p:cNvGrpSpPr/>
          <p:nvPr/>
        </p:nvGrpSpPr>
        <p:grpSpPr>
          <a:xfrm>
            <a:off x="550782" y="3866970"/>
            <a:ext cx="1690455" cy="592021"/>
            <a:chOff x="535986" y="4268302"/>
            <a:chExt cx="1690455" cy="592021"/>
          </a:xfrm>
        </p:grpSpPr>
        <p:sp>
          <p:nvSpPr>
            <p:cNvPr id="39" name="TextBox 38">
              <a:extLst>
                <a:ext uri="{FF2B5EF4-FFF2-40B4-BE49-F238E27FC236}">
                  <a16:creationId xmlns:a16="http://schemas.microsoft.com/office/drawing/2014/main" id="{F2226A93-8C7A-9FFA-65CF-182B7CB4C3A4}"/>
                </a:ext>
              </a:extLst>
            </p:cNvPr>
            <p:cNvSpPr txBox="1"/>
            <p:nvPr/>
          </p:nvSpPr>
          <p:spPr>
            <a:xfrm>
              <a:off x="535986" y="4727436"/>
              <a:ext cx="1690455" cy="132887"/>
            </a:xfrm>
            <a:prstGeom prst="rect">
              <a:avLst/>
            </a:prstGeom>
            <a:noFill/>
          </p:spPr>
          <p:txBody>
            <a:bodyPr wrap="square" rtlCol="0">
              <a:spAutoFit/>
            </a:bodyPr>
            <a:lstStyle/>
            <a:p>
              <a:r>
                <a:rPr lang="en-US" sz="900" dirty="0">
                  <a:solidFill>
                    <a:srgbClr val="FF0000"/>
                  </a:solidFill>
                </a:rPr>
                <a:t>Claims Adjudication Guidelines</a:t>
              </a:r>
              <a:endParaRPr lang="en-ZA" sz="900" dirty="0">
                <a:solidFill>
                  <a:srgbClr val="FF0000"/>
                </a:solidFill>
              </a:endParaRPr>
            </a:p>
          </p:txBody>
        </p:sp>
        <p:pic>
          <p:nvPicPr>
            <p:cNvPr id="45" name="Picture 44">
              <a:extLst>
                <a:ext uri="{FF2B5EF4-FFF2-40B4-BE49-F238E27FC236}">
                  <a16:creationId xmlns:a16="http://schemas.microsoft.com/office/drawing/2014/main" id="{74C80A8E-5185-22BB-A56E-2CABB7EE78DC}"/>
                </a:ext>
              </a:extLst>
            </p:cNvPr>
            <p:cNvPicPr>
              <a:picLocks noChangeAspect="1"/>
            </p:cNvPicPr>
            <p:nvPr/>
          </p:nvPicPr>
          <p:blipFill>
            <a:blip r:embed="rId7"/>
            <a:stretch>
              <a:fillRect/>
            </a:stretch>
          </p:blipFill>
          <p:spPr>
            <a:xfrm>
              <a:off x="568048" y="4268302"/>
              <a:ext cx="1626332" cy="417116"/>
            </a:xfrm>
            <a:prstGeom prst="rect">
              <a:avLst/>
            </a:prstGeom>
          </p:spPr>
        </p:pic>
      </p:grpSp>
    </p:spTree>
    <p:extLst>
      <p:ext uri="{BB962C8B-B14F-4D97-AF65-F5344CB8AC3E}">
        <p14:creationId xmlns:p14="http://schemas.microsoft.com/office/powerpoint/2010/main" val="2770798382"/>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1260B7-CD36-D03C-6F88-5B5D4E1C0531}"/>
              </a:ext>
            </a:extLst>
          </p:cNvPr>
          <p:cNvSpPr/>
          <p:nvPr/>
        </p:nvSpPr>
        <p:spPr>
          <a:xfrm>
            <a:off x="0" y="-9525"/>
            <a:ext cx="6495418" cy="914400"/>
          </a:xfrm>
          <a:prstGeom prst="rect">
            <a:avLst/>
          </a:prstGeom>
          <a:solidFill>
            <a:srgbClr val="E76618"/>
          </a:solidFill>
          <a:ln w="19050"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BACK AND NECK</a:t>
            </a:r>
          </a:p>
        </p:txBody>
      </p:sp>
      <p:sp>
        <p:nvSpPr>
          <p:cNvPr id="6" name="TextBox 5">
            <a:extLst>
              <a:ext uri="{FF2B5EF4-FFF2-40B4-BE49-F238E27FC236}">
                <a16:creationId xmlns:a16="http://schemas.microsoft.com/office/drawing/2014/main" id="{1BDCC5A2-A0D1-F6F4-90D5-62B7EAB7DC29}"/>
              </a:ext>
            </a:extLst>
          </p:cNvPr>
          <p:cNvSpPr txBox="1"/>
          <p:nvPr/>
        </p:nvSpPr>
        <p:spPr>
          <a:xfrm>
            <a:off x="424872" y="1157925"/>
            <a:ext cx="5098473" cy="2373727"/>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0AD47"/>
                </a:solidFill>
                <a:effectLst/>
                <a:uLnTx/>
                <a:uFillTx/>
                <a:latin typeface="Kalinga" panose="020B0502040204020203" pitchFamily="34" charset="0"/>
                <a:ea typeface="+mn-ea"/>
                <a:cs typeface="Kalinga" panose="020B0502040204020203" pitchFamily="34" charset="0"/>
              </a:rPr>
              <a:t>PROGRAMME</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Designed to work through a multi-disciplinary team to</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Help manage chronic back and neck pain</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Improve quality of life</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Receive ongoing support and homecare plan to optimize recovery</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Avoid risky back surgery</a:t>
            </a:r>
            <a:endParaRPr kumimoji="0" lang="en-ZA" sz="14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endParaRPr>
          </a:p>
        </p:txBody>
      </p:sp>
      <p:grpSp>
        <p:nvGrpSpPr>
          <p:cNvPr id="61" name="Group 60">
            <a:extLst>
              <a:ext uri="{FF2B5EF4-FFF2-40B4-BE49-F238E27FC236}">
                <a16:creationId xmlns:a16="http://schemas.microsoft.com/office/drawing/2014/main" id="{9B60F85C-0B21-F0D4-5DB7-4FA667ECD697}"/>
              </a:ext>
            </a:extLst>
          </p:cNvPr>
          <p:cNvGrpSpPr/>
          <p:nvPr/>
        </p:nvGrpSpPr>
        <p:grpSpPr>
          <a:xfrm>
            <a:off x="1745672" y="4305443"/>
            <a:ext cx="9730537" cy="1661810"/>
            <a:chOff x="556952" y="4506414"/>
            <a:chExt cx="9730537" cy="1661810"/>
          </a:xfrm>
        </p:grpSpPr>
        <p:grpSp>
          <p:nvGrpSpPr>
            <p:cNvPr id="56" name="Group 55">
              <a:extLst>
                <a:ext uri="{FF2B5EF4-FFF2-40B4-BE49-F238E27FC236}">
                  <a16:creationId xmlns:a16="http://schemas.microsoft.com/office/drawing/2014/main" id="{746F6C54-B770-E883-4C54-39D66D19648F}"/>
                </a:ext>
              </a:extLst>
            </p:cNvPr>
            <p:cNvGrpSpPr/>
            <p:nvPr/>
          </p:nvGrpSpPr>
          <p:grpSpPr>
            <a:xfrm>
              <a:off x="7639031" y="4534920"/>
              <a:ext cx="836410" cy="747340"/>
              <a:chOff x="599800" y="4024418"/>
              <a:chExt cx="914061" cy="896687"/>
            </a:xfrm>
          </p:grpSpPr>
          <p:sp>
            <p:nvSpPr>
              <p:cNvPr id="44" name="Oval 43">
                <a:extLst>
                  <a:ext uri="{FF2B5EF4-FFF2-40B4-BE49-F238E27FC236}">
                    <a16:creationId xmlns:a16="http://schemas.microsoft.com/office/drawing/2014/main" id="{31ACDEA6-5AAD-DFEC-0D35-20D7B3ED97E6}"/>
                  </a:ext>
                </a:extLst>
              </p:cNvPr>
              <p:cNvSpPr/>
              <p:nvPr/>
            </p:nvSpPr>
            <p:spPr>
              <a:xfrm>
                <a:off x="599800" y="4024418"/>
                <a:ext cx="914061" cy="8966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46">
                <a:extLst>
                  <a:ext uri="{FF2B5EF4-FFF2-40B4-BE49-F238E27FC236}">
                    <a16:creationId xmlns:a16="http://schemas.microsoft.com/office/drawing/2014/main" id="{F6A929FC-956F-E2A4-5424-A56007172C06}"/>
                  </a:ext>
                </a:extLst>
              </p:cNvPr>
              <p:cNvSpPr>
                <a:spLocks noChangeArrowheads="1"/>
              </p:cNvSpPr>
              <p:nvPr/>
            </p:nvSpPr>
            <p:spPr bwMode="auto">
              <a:xfrm>
                <a:off x="870495" y="4313513"/>
                <a:ext cx="372670" cy="318496"/>
              </a:xfrm>
              <a:custGeom>
                <a:avLst/>
                <a:gdLst>
                  <a:gd name="T0" fmla="*/ 935 w 1286"/>
                  <a:gd name="T1" fmla="*/ 700 h 1286"/>
                  <a:gd name="T2" fmla="*/ 818 w 1286"/>
                  <a:gd name="T3" fmla="*/ 818 h 1286"/>
                  <a:gd name="T4" fmla="*/ 585 w 1286"/>
                  <a:gd name="T5" fmla="*/ 818 h 1286"/>
                  <a:gd name="T6" fmla="*/ 585 w 1286"/>
                  <a:gd name="T7" fmla="*/ 700 h 1286"/>
                  <a:gd name="T8" fmla="*/ 818 w 1286"/>
                  <a:gd name="T9" fmla="*/ 700 h 1286"/>
                  <a:gd name="T10" fmla="*/ 818 w 1286"/>
                  <a:gd name="T11" fmla="*/ 585 h 1286"/>
                  <a:gd name="T12" fmla="*/ 700 w 1286"/>
                  <a:gd name="T13" fmla="*/ 585 h 1286"/>
                  <a:gd name="T14" fmla="*/ 700 w 1286"/>
                  <a:gd name="T15" fmla="*/ 468 h 1286"/>
                  <a:gd name="T16" fmla="*/ 818 w 1286"/>
                  <a:gd name="T17" fmla="*/ 468 h 1286"/>
                  <a:gd name="T18" fmla="*/ 818 w 1286"/>
                  <a:gd name="T19" fmla="*/ 350 h 1286"/>
                  <a:gd name="T20" fmla="*/ 585 w 1286"/>
                  <a:gd name="T21" fmla="*/ 350 h 1286"/>
                  <a:gd name="T22" fmla="*/ 585 w 1286"/>
                  <a:gd name="T23" fmla="*/ 236 h 1286"/>
                  <a:gd name="T24" fmla="*/ 818 w 1286"/>
                  <a:gd name="T25" fmla="*/ 236 h 1286"/>
                  <a:gd name="T26" fmla="*/ 935 w 1286"/>
                  <a:gd name="T27" fmla="*/ 350 h 1286"/>
                  <a:gd name="T28" fmla="*/ 935 w 1286"/>
                  <a:gd name="T29" fmla="*/ 438 h 1286"/>
                  <a:gd name="T30" fmla="*/ 848 w 1286"/>
                  <a:gd name="T31" fmla="*/ 525 h 1286"/>
                  <a:gd name="T32" fmla="*/ 935 w 1286"/>
                  <a:gd name="T33" fmla="*/ 613 h 1286"/>
                  <a:gd name="T34" fmla="*/ 935 w 1286"/>
                  <a:gd name="T35" fmla="*/ 700 h 1286"/>
                  <a:gd name="T36" fmla="*/ 118 w 1286"/>
                  <a:gd name="T37" fmla="*/ 235 h 1286"/>
                  <a:gd name="T38" fmla="*/ 118 w 1286"/>
                  <a:gd name="T39" fmla="*/ 1168 h 1286"/>
                  <a:gd name="T40" fmla="*/ 1050 w 1286"/>
                  <a:gd name="T41" fmla="*/ 1168 h 1286"/>
                  <a:gd name="T42" fmla="*/ 1050 w 1286"/>
                  <a:gd name="T43" fmla="*/ 1285 h 1286"/>
                  <a:gd name="T44" fmla="*/ 118 w 1286"/>
                  <a:gd name="T45" fmla="*/ 1285 h 1286"/>
                  <a:gd name="T46" fmla="*/ 0 w 1286"/>
                  <a:gd name="T47" fmla="*/ 1168 h 1286"/>
                  <a:gd name="T48" fmla="*/ 0 w 1286"/>
                  <a:gd name="T49" fmla="*/ 235 h 1286"/>
                  <a:gd name="T50" fmla="*/ 118 w 1286"/>
                  <a:gd name="T51" fmla="*/ 235 h 1286"/>
                  <a:gd name="T52" fmla="*/ 1168 w 1286"/>
                  <a:gd name="T53" fmla="*/ 935 h 1286"/>
                  <a:gd name="T54" fmla="*/ 1168 w 1286"/>
                  <a:gd name="T55" fmla="*/ 118 h 1286"/>
                  <a:gd name="T56" fmla="*/ 350 w 1286"/>
                  <a:gd name="T57" fmla="*/ 118 h 1286"/>
                  <a:gd name="T58" fmla="*/ 350 w 1286"/>
                  <a:gd name="T59" fmla="*/ 935 h 1286"/>
                  <a:gd name="T60" fmla="*/ 1168 w 1286"/>
                  <a:gd name="T61" fmla="*/ 935 h 1286"/>
                  <a:gd name="T62" fmla="*/ 1168 w 1286"/>
                  <a:gd name="T63" fmla="*/ 0 h 1286"/>
                  <a:gd name="T64" fmla="*/ 1285 w 1286"/>
                  <a:gd name="T65" fmla="*/ 118 h 1286"/>
                  <a:gd name="T66" fmla="*/ 1285 w 1286"/>
                  <a:gd name="T67" fmla="*/ 935 h 1286"/>
                  <a:gd name="T68" fmla="*/ 1168 w 1286"/>
                  <a:gd name="T69" fmla="*/ 1050 h 1286"/>
                  <a:gd name="T70" fmla="*/ 350 w 1286"/>
                  <a:gd name="T71" fmla="*/ 1050 h 1286"/>
                  <a:gd name="T72" fmla="*/ 235 w 1286"/>
                  <a:gd name="T73" fmla="*/ 935 h 1286"/>
                  <a:gd name="T74" fmla="*/ 235 w 1286"/>
                  <a:gd name="T75" fmla="*/ 118 h 1286"/>
                  <a:gd name="T76" fmla="*/ 350 w 1286"/>
                  <a:gd name="T77" fmla="*/ 0 h 1286"/>
                  <a:gd name="T78" fmla="*/ 1168 w 1286"/>
                  <a:gd name="T79" fmla="*/ 0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6" h="1286">
                    <a:moveTo>
                      <a:pt x="935" y="700"/>
                    </a:moveTo>
                    <a:cubicBezTo>
                      <a:pt x="935" y="766"/>
                      <a:pt x="881" y="818"/>
                      <a:pt x="818" y="818"/>
                    </a:cubicBezTo>
                    <a:lnTo>
                      <a:pt x="585" y="818"/>
                    </a:lnTo>
                    <a:lnTo>
                      <a:pt x="585" y="700"/>
                    </a:lnTo>
                    <a:lnTo>
                      <a:pt x="818" y="700"/>
                    </a:lnTo>
                    <a:lnTo>
                      <a:pt x="818" y="585"/>
                    </a:lnTo>
                    <a:lnTo>
                      <a:pt x="700" y="585"/>
                    </a:lnTo>
                    <a:lnTo>
                      <a:pt x="700" y="468"/>
                    </a:lnTo>
                    <a:lnTo>
                      <a:pt x="818" y="468"/>
                    </a:lnTo>
                    <a:lnTo>
                      <a:pt x="818" y="350"/>
                    </a:lnTo>
                    <a:lnTo>
                      <a:pt x="585" y="350"/>
                    </a:lnTo>
                    <a:lnTo>
                      <a:pt x="585" y="236"/>
                    </a:lnTo>
                    <a:lnTo>
                      <a:pt x="818" y="236"/>
                    </a:lnTo>
                    <a:cubicBezTo>
                      <a:pt x="881" y="236"/>
                      <a:pt x="935" y="285"/>
                      <a:pt x="935" y="350"/>
                    </a:cubicBezTo>
                    <a:lnTo>
                      <a:pt x="935" y="438"/>
                    </a:lnTo>
                    <a:cubicBezTo>
                      <a:pt x="935" y="487"/>
                      <a:pt x="897" y="525"/>
                      <a:pt x="848" y="525"/>
                    </a:cubicBezTo>
                    <a:cubicBezTo>
                      <a:pt x="897" y="525"/>
                      <a:pt x="935" y="564"/>
                      <a:pt x="935" y="613"/>
                    </a:cubicBezTo>
                    <a:lnTo>
                      <a:pt x="935" y="700"/>
                    </a:lnTo>
                    <a:close/>
                    <a:moveTo>
                      <a:pt x="118" y="235"/>
                    </a:moveTo>
                    <a:lnTo>
                      <a:pt x="118" y="1168"/>
                    </a:lnTo>
                    <a:lnTo>
                      <a:pt x="1050" y="1168"/>
                    </a:lnTo>
                    <a:lnTo>
                      <a:pt x="1050" y="1285"/>
                    </a:lnTo>
                    <a:lnTo>
                      <a:pt x="118" y="1285"/>
                    </a:lnTo>
                    <a:cubicBezTo>
                      <a:pt x="55" y="1285"/>
                      <a:pt x="0" y="1231"/>
                      <a:pt x="0" y="1168"/>
                    </a:cubicBezTo>
                    <a:lnTo>
                      <a:pt x="0" y="235"/>
                    </a:lnTo>
                    <a:lnTo>
                      <a:pt x="118" y="235"/>
                    </a:lnTo>
                    <a:close/>
                    <a:moveTo>
                      <a:pt x="1168" y="935"/>
                    </a:moveTo>
                    <a:lnTo>
                      <a:pt x="1168" y="118"/>
                    </a:lnTo>
                    <a:lnTo>
                      <a:pt x="350" y="118"/>
                    </a:lnTo>
                    <a:lnTo>
                      <a:pt x="350" y="935"/>
                    </a:lnTo>
                    <a:lnTo>
                      <a:pt x="1168" y="935"/>
                    </a:lnTo>
                    <a:close/>
                    <a:moveTo>
                      <a:pt x="1168" y="0"/>
                    </a:moveTo>
                    <a:cubicBezTo>
                      <a:pt x="1231" y="0"/>
                      <a:pt x="1285" y="55"/>
                      <a:pt x="1285" y="118"/>
                    </a:cubicBezTo>
                    <a:lnTo>
                      <a:pt x="1285" y="935"/>
                    </a:lnTo>
                    <a:cubicBezTo>
                      <a:pt x="1285" y="998"/>
                      <a:pt x="1231" y="1050"/>
                      <a:pt x="1168" y="1050"/>
                    </a:cubicBezTo>
                    <a:lnTo>
                      <a:pt x="350" y="1050"/>
                    </a:lnTo>
                    <a:cubicBezTo>
                      <a:pt x="287" y="1050"/>
                      <a:pt x="235" y="998"/>
                      <a:pt x="235" y="935"/>
                    </a:cubicBezTo>
                    <a:lnTo>
                      <a:pt x="235" y="118"/>
                    </a:lnTo>
                    <a:cubicBezTo>
                      <a:pt x="235" y="55"/>
                      <a:pt x="287" y="0"/>
                      <a:pt x="350" y="0"/>
                    </a:cubicBezTo>
                    <a:lnTo>
                      <a:pt x="1168" y="0"/>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SimSun" charset="0"/>
                </a:endParaRPr>
              </a:p>
            </p:txBody>
          </p:sp>
        </p:grpSp>
        <p:grpSp>
          <p:nvGrpSpPr>
            <p:cNvPr id="55" name="Group 54">
              <a:extLst>
                <a:ext uri="{FF2B5EF4-FFF2-40B4-BE49-F238E27FC236}">
                  <a16:creationId xmlns:a16="http://schemas.microsoft.com/office/drawing/2014/main" id="{14194AF6-233D-CEC6-8B2A-2292726647A4}"/>
                </a:ext>
              </a:extLst>
            </p:cNvPr>
            <p:cNvGrpSpPr/>
            <p:nvPr/>
          </p:nvGrpSpPr>
          <p:grpSpPr>
            <a:xfrm>
              <a:off x="4409488" y="4506414"/>
              <a:ext cx="836410" cy="747339"/>
              <a:chOff x="301833" y="3161220"/>
              <a:chExt cx="914061" cy="885509"/>
            </a:xfrm>
          </p:grpSpPr>
          <p:sp>
            <p:nvSpPr>
              <p:cNvPr id="50" name="Oval 49">
                <a:extLst>
                  <a:ext uri="{FF2B5EF4-FFF2-40B4-BE49-F238E27FC236}">
                    <a16:creationId xmlns:a16="http://schemas.microsoft.com/office/drawing/2014/main" id="{6E47B2BC-EFB1-81CD-60FF-AE149B864429}"/>
                  </a:ext>
                </a:extLst>
              </p:cNvPr>
              <p:cNvSpPr/>
              <p:nvPr/>
            </p:nvSpPr>
            <p:spPr>
              <a:xfrm>
                <a:off x="301833" y="3161220"/>
                <a:ext cx="914061" cy="88550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Freeform 47">
                <a:extLst>
                  <a:ext uri="{FF2B5EF4-FFF2-40B4-BE49-F238E27FC236}">
                    <a16:creationId xmlns:a16="http://schemas.microsoft.com/office/drawing/2014/main" id="{3DB27DF7-0A0F-2426-DC4A-6BBF18803030}"/>
                  </a:ext>
                </a:extLst>
              </p:cNvPr>
              <p:cNvSpPr>
                <a:spLocks noChangeArrowheads="1"/>
              </p:cNvSpPr>
              <p:nvPr/>
            </p:nvSpPr>
            <p:spPr bwMode="auto">
              <a:xfrm>
                <a:off x="572529" y="3440114"/>
                <a:ext cx="372670" cy="318496"/>
              </a:xfrm>
              <a:custGeom>
                <a:avLst/>
                <a:gdLst>
                  <a:gd name="T0" fmla="*/ 935 w 1286"/>
                  <a:gd name="T1" fmla="*/ 700 h 1286"/>
                  <a:gd name="T2" fmla="*/ 935 w 1286"/>
                  <a:gd name="T3" fmla="*/ 818 h 1286"/>
                  <a:gd name="T4" fmla="*/ 585 w 1286"/>
                  <a:gd name="T5" fmla="*/ 818 h 1286"/>
                  <a:gd name="T6" fmla="*/ 585 w 1286"/>
                  <a:gd name="T7" fmla="*/ 585 h 1286"/>
                  <a:gd name="T8" fmla="*/ 700 w 1286"/>
                  <a:gd name="T9" fmla="*/ 468 h 1286"/>
                  <a:gd name="T10" fmla="*/ 817 w 1286"/>
                  <a:gd name="T11" fmla="*/ 468 h 1286"/>
                  <a:gd name="T12" fmla="*/ 817 w 1286"/>
                  <a:gd name="T13" fmla="*/ 350 h 1286"/>
                  <a:gd name="T14" fmla="*/ 585 w 1286"/>
                  <a:gd name="T15" fmla="*/ 350 h 1286"/>
                  <a:gd name="T16" fmla="*/ 585 w 1286"/>
                  <a:gd name="T17" fmla="*/ 236 h 1286"/>
                  <a:gd name="T18" fmla="*/ 817 w 1286"/>
                  <a:gd name="T19" fmla="*/ 236 h 1286"/>
                  <a:gd name="T20" fmla="*/ 935 w 1286"/>
                  <a:gd name="T21" fmla="*/ 350 h 1286"/>
                  <a:gd name="T22" fmla="*/ 935 w 1286"/>
                  <a:gd name="T23" fmla="*/ 468 h 1286"/>
                  <a:gd name="T24" fmla="*/ 817 w 1286"/>
                  <a:gd name="T25" fmla="*/ 585 h 1286"/>
                  <a:gd name="T26" fmla="*/ 700 w 1286"/>
                  <a:gd name="T27" fmla="*/ 585 h 1286"/>
                  <a:gd name="T28" fmla="*/ 700 w 1286"/>
                  <a:gd name="T29" fmla="*/ 700 h 1286"/>
                  <a:gd name="T30" fmla="*/ 935 w 1286"/>
                  <a:gd name="T31" fmla="*/ 700 h 1286"/>
                  <a:gd name="T32" fmla="*/ 1167 w 1286"/>
                  <a:gd name="T33" fmla="*/ 935 h 1286"/>
                  <a:gd name="T34" fmla="*/ 1167 w 1286"/>
                  <a:gd name="T35" fmla="*/ 118 h 1286"/>
                  <a:gd name="T36" fmla="*/ 350 w 1286"/>
                  <a:gd name="T37" fmla="*/ 118 h 1286"/>
                  <a:gd name="T38" fmla="*/ 350 w 1286"/>
                  <a:gd name="T39" fmla="*/ 935 h 1286"/>
                  <a:gd name="T40" fmla="*/ 1167 w 1286"/>
                  <a:gd name="T41" fmla="*/ 935 h 1286"/>
                  <a:gd name="T42" fmla="*/ 1167 w 1286"/>
                  <a:gd name="T43" fmla="*/ 0 h 1286"/>
                  <a:gd name="T44" fmla="*/ 1285 w 1286"/>
                  <a:gd name="T45" fmla="*/ 118 h 1286"/>
                  <a:gd name="T46" fmla="*/ 1285 w 1286"/>
                  <a:gd name="T47" fmla="*/ 935 h 1286"/>
                  <a:gd name="T48" fmla="*/ 1167 w 1286"/>
                  <a:gd name="T49" fmla="*/ 1050 h 1286"/>
                  <a:gd name="T50" fmla="*/ 350 w 1286"/>
                  <a:gd name="T51" fmla="*/ 1050 h 1286"/>
                  <a:gd name="T52" fmla="*/ 235 w 1286"/>
                  <a:gd name="T53" fmla="*/ 935 h 1286"/>
                  <a:gd name="T54" fmla="*/ 235 w 1286"/>
                  <a:gd name="T55" fmla="*/ 118 h 1286"/>
                  <a:gd name="T56" fmla="*/ 350 w 1286"/>
                  <a:gd name="T57" fmla="*/ 0 h 1286"/>
                  <a:gd name="T58" fmla="*/ 1167 w 1286"/>
                  <a:gd name="T59" fmla="*/ 0 h 1286"/>
                  <a:gd name="T60" fmla="*/ 117 w 1286"/>
                  <a:gd name="T61" fmla="*/ 235 h 1286"/>
                  <a:gd name="T62" fmla="*/ 117 w 1286"/>
                  <a:gd name="T63" fmla="*/ 1168 h 1286"/>
                  <a:gd name="T64" fmla="*/ 1050 w 1286"/>
                  <a:gd name="T65" fmla="*/ 1168 h 1286"/>
                  <a:gd name="T66" fmla="*/ 1050 w 1286"/>
                  <a:gd name="T67" fmla="*/ 1285 h 1286"/>
                  <a:gd name="T68" fmla="*/ 117 w 1286"/>
                  <a:gd name="T69" fmla="*/ 1285 h 1286"/>
                  <a:gd name="T70" fmla="*/ 0 w 1286"/>
                  <a:gd name="T71" fmla="*/ 1168 h 1286"/>
                  <a:gd name="T72" fmla="*/ 0 w 1286"/>
                  <a:gd name="T73" fmla="*/ 235 h 1286"/>
                  <a:gd name="T74" fmla="*/ 117 w 1286"/>
                  <a:gd name="T75" fmla="*/ 235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6" h="1286">
                    <a:moveTo>
                      <a:pt x="935" y="700"/>
                    </a:moveTo>
                    <a:lnTo>
                      <a:pt x="935" y="818"/>
                    </a:lnTo>
                    <a:lnTo>
                      <a:pt x="585" y="818"/>
                    </a:lnTo>
                    <a:lnTo>
                      <a:pt x="585" y="585"/>
                    </a:lnTo>
                    <a:cubicBezTo>
                      <a:pt x="585" y="520"/>
                      <a:pt x="637" y="468"/>
                      <a:pt x="700" y="468"/>
                    </a:cubicBezTo>
                    <a:lnTo>
                      <a:pt x="817" y="468"/>
                    </a:lnTo>
                    <a:lnTo>
                      <a:pt x="817" y="350"/>
                    </a:lnTo>
                    <a:lnTo>
                      <a:pt x="585" y="350"/>
                    </a:lnTo>
                    <a:lnTo>
                      <a:pt x="585" y="236"/>
                    </a:lnTo>
                    <a:lnTo>
                      <a:pt x="817" y="236"/>
                    </a:lnTo>
                    <a:cubicBezTo>
                      <a:pt x="880" y="236"/>
                      <a:pt x="935" y="285"/>
                      <a:pt x="935" y="350"/>
                    </a:cubicBezTo>
                    <a:lnTo>
                      <a:pt x="935" y="468"/>
                    </a:lnTo>
                    <a:cubicBezTo>
                      <a:pt x="935" y="534"/>
                      <a:pt x="880" y="585"/>
                      <a:pt x="817" y="585"/>
                    </a:cubicBezTo>
                    <a:lnTo>
                      <a:pt x="700" y="585"/>
                    </a:lnTo>
                    <a:lnTo>
                      <a:pt x="700" y="700"/>
                    </a:lnTo>
                    <a:lnTo>
                      <a:pt x="935" y="700"/>
                    </a:lnTo>
                    <a:close/>
                    <a:moveTo>
                      <a:pt x="1167" y="935"/>
                    </a:moveTo>
                    <a:lnTo>
                      <a:pt x="1167" y="118"/>
                    </a:lnTo>
                    <a:lnTo>
                      <a:pt x="350" y="118"/>
                    </a:lnTo>
                    <a:lnTo>
                      <a:pt x="350" y="935"/>
                    </a:lnTo>
                    <a:lnTo>
                      <a:pt x="1167" y="935"/>
                    </a:lnTo>
                    <a:close/>
                    <a:moveTo>
                      <a:pt x="1167" y="0"/>
                    </a:moveTo>
                    <a:cubicBezTo>
                      <a:pt x="1230" y="0"/>
                      <a:pt x="1285" y="55"/>
                      <a:pt x="1285" y="118"/>
                    </a:cubicBezTo>
                    <a:lnTo>
                      <a:pt x="1285" y="935"/>
                    </a:lnTo>
                    <a:cubicBezTo>
                      <a:pt x="1285" y="998"/>
                      <a:pt x="1230" y="1050"/>
                      <a:pt x="1167" y="1050"/>
                    </a:cubicBezTo>
                    <a:lnTo>
                      <a:pt x="350" y="1050"/>
                    </a:lnTo>
                    <a:cubicBezTo>
                      <a:pt x="287" y="1050"/>
                      <a:pt x="235" y="998"/>
                      <a:pt x="235" y="935"/>
                    </a:cubicBezTo>
                    <a:lnTo>
                      <a:pt x="235" y="118"/>
                    </a:lnTo>
                    <a:cubicBezTo>
                      <a:pt x="235" y="55"/>
                      <a:pt x="287" y="0"/>
                      <a:pt x="350" y="0"/>
                    </a:cubicBezTo>
                    <a:lnTo>
                      <a:pt x="1167" y="0"/>
                    </a:lnTo>
                    <a:close/>
                    <a:moveTo>
                      <a:pt x="117" y="235"/>
                    </a:moveTo>
                    <a:lnTo>
                      <a:pt x="117" y="1168"/>
                    </a:lnTo>
                    <a:lnTo>
                      <a:pt x="1050" y="1168"/>
                    </a:lnTo>
                    <a:lnTo>
                      <a:pt x="1050" y="1285"/>
                    </a:lnTo>
                    <a:lnTo>
                      <a:pt x="117" y="1285"/>
                    </a:lnTo>
                    <a:cubicBezTo>
                      <a:pt x="54" y="1285"/>
                      <a:pt x="0" y="1231"/>
                      <a:pt x="0" y="1168"/>
                    </a:cubicBezTo>
                    <a:lnTo>
                      <a:pt x="0" y="235"/>
                    </a:lnTo>
                    <a:lnTo>
                      <a:pt x="117" y="235"/>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SimSun" charset="0"/>
                </a:endParaRPr>
              </a:p>
            </p:txBody>
          </p:sp>
        </p:grpSp>
        <p:grpSp>
          <p:nvGrpSpPr>
            <p:cNvPr id="54" name="Group 53">
              <a:extLst>
                <a:ext uri="{FF2B5EF4-FFF2-40B4-BE49-F238E27FC236}">
                  <a16:creationId xmlns:a16="http://schemas.microsoft.com/office/drawing/2014/main" id="{86E5D019-3DA3-C5A4-C639-80CD6B0D2497}"/>
                </a:ext>
              </a:extLst>
            </p:cNvPr>
            <p:cNvGrpSpPr/>
            <p:nvPr/>
          </p:nvGrpSpPr>
          <p:grpSpPr>
            <a:xfrm>
              <a:off x="1282695" y="4506414"/>
              <a:ext cx="836410" cy="747339"/>
              <a:chOff x="441601" y="2211628"/>
              <a:chExt cx="914061" cy="885508"/>
            </a:xfrm>
          </p:grpSpPr>
          <p:sp>
            <p:nvSpPr>
              <p:cNvPr id="32" name="Oval 31">
                <a:extLst>
                  <a:ext uri="{FF2B5EF4-FFF2-40B4-BE49-F238E27FC236}">
                    <a16:creationId xmlns:a16="http://schemas.microsoft.com/office/drawing/2014/main" id="{8B8CB3BD-5D3E-DC13-B82F-8FBF8D37266A}"/>
                  </a:ext>
                </a:extLst>
              </p:cNvPr>
              <p:cNvSpPr/>
              <p:nvPr/>
            </p:nvSpPr>
            <p:spPr>
              <a:xfrm>
                <a:off x="441601" y="2211628"/>
                <a:ext cx="914061" cy="8855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Freeform 48">
                <a:extLst>
                  <a:ext uri="{FF2B5EF4-FFF2-40B4-BE49-F238E27FC236}">
                    <a16:creationId xmlns:a16="http://schemas.microsoft.com/office/drawing/2014/main" id="{2F581A5D-F058-63F9-A5B2-F75188676B04}"/>
                  </a:ext>
                </a:extLst>
              </p:cNvPr>
              <p:cNvSpPr>
                <a:spLocks noChangeArrowheads="1"/>
              </p:cNvSpPr>
              <p:nvPr/>
            </p:nvSpPr>
            <p:spPr bwMode="auto">
              <a:xfrm>
                <a:off x="712296" y="2495134"/>
                <a:ext cx="372670" cy="318496"/>
              </a:xfrm>
              <a:custGeom>
                <a:avLst/>
                <a:gdLst>
                  <a:gd name="T0" fmla="*/ 1168 w 1286"/>
                  <a:gd name="T1" fmla="*/ 935 h 1286"/>
                  <a:gd name="T2" fmla="*/ 1168 w 1286"/>
                  <a:gd name="T3" fmla="*/ 118 h 1286"/>
                  <a:gd name="T4" fmla="*/ 350 w 1286"/>
                  <a:gd name="T5" fmla="*/ 118 h 1286"/>
                  <a:gd name="T6" fmla="*/ 350 w 1286"/>
                  <a:gd name="T7" fmla="*/ 935 h 1286"/>
                  <a:gd name="T8" fmla="*/ 1168 w 1286"/>
                  <a:gd name="T9" fmla="*/ 935 h 1286"/>
                  <a:gd name="T10" fmla="*/ 1168 w 1286"/>
                  <a:gd name="T11" fmla="*/ 0 h 1286"/>
                  <a:gd name="T12" fmla="*/ 1285 w 1286"/>
                  <a:gd name="T13" fmla="*/ 118 h 1286"/>
                  <a:gd name="T14" fmla="*/ 1285 w 1286"/>
                  <a:gd name="T15" fmla="*/ 935 h 1286"/>
                  <a:gd name="T16" fmla="*/ 1168 w 1286"/>
                  <a:gd name="T17" fmla="*/ 1050 h 1286"/>
                  <a:gd name="T18" fmla="*/ 350 w 1286"/>
                  <a:gd name="T19" fmla="*/ 1050 h 1286"/>
                  <a:gd name="T20" fmla="*/ 235 w 1286"/>
                  <a:gd name="T21" fmla="*/ 935 h 1286"/>
                  <a:gd name="T22" fmla="*/ 235 w 1286"/>
                  <a:gd name="T23" fmla="*/ 118 h 1286"/>
                  <a:gd name="T24" fmla="*/ 350 w 1286"/>
                  <a:gd name="T25" fmla="*/ 0 h 1286"/>
                  <a:gd name="T26" fmla="*/ 1168 w 1286"/>
                  <a:gd name="T27" fmla="*/ 0 h 1286"/>
                  <a:gd name="T28" fmla="*/ 760 w 1286"/>
                  <a:gd name="T29" fmla="*/ 818 h 1286"/>
                  <a:gd name="T30" fmla="*/ 760 w 1286"/>
                  <a:gd name="T31" fmla="*/ 350 h 1286"/>
                  <a:gd name="T32" fmla="*/ 643 w 1286"/>
                  <a:gd name="T33" fmla="*/ 350 h 1286"/>
                  <a:gd name="T34" fmla="*/ 643 w 1286"/>
                  <a:gd name="T35" fmla="*/ 235 h 1286"/>
                  <a:gd name="T36" fmla="*/ 875 w 1286"/>
                  <a:gd name="T37" fmla="*/ 235 h 1286"/>
                  <a:gd name="T38" fmla="*/ 875 w 1286"/>
                  <a:gd name="T39" fmla="*/ 818 h 1286"/>
                  <a:gd name="T40" fmla="*/ 760 w 1286"/>
                  <a:gd name="T41" fmla="*/ 818 h 1286"/>
                  <a:gd name="T42" fmla="*/ 118 w 1286"/>
                  <a:gd name="T43" fmla="*/ 235 h 1286"/>
                  <a:gd name="T44" fmla="*/ 118 w 1286"/>
                  <a:gd name="T45" fmla="*/ 1168 h 1286"/>
                  <a:gd name="T46" fmla="*/ 1050 w 1286"/>
                  <a:gd name="T47" fmla="*/ 1168 h 1286"/>
                  <a:gd name="T48" fmla="*/ 1050 w 1286"/>
                  <a:gd name="T49" fmla="*/ 1285 h 1286"/>
                  <a:gd name="T50" fmla="*/ 118 w 1286"/>
                  <a:gd name="T51" fmla="*/ 1285 h 1286"/>
                  <a:gd name="T52" fmla="*/ 0 w 1286"/>
                  <a:gd name="T53" fmla="*/ 1168 h 1286"/>
                  <a:gd name="T54" fmla="*/ 0 w 1286"/>
                  <a:gd name="T55" fmla="*/ 235 h 1286"/>
                  <a:gd name="T56" fmla="*/ 118 w 1286"/>
                  <a:gd name="T57" fmla="*/ 235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6" h="1286">
                    <a:moveTo>
                      <a:pt x="1168" y="935"/>
                    </a:moveTo>
                    <a:lnTo>
                      <a:pt x="1168" y="118"/>
                    </a:lnTo>
                    <a:lnTo>
                      <a:pt x="350" y="118"/>
                    </a:lnTo>
                    <a:lnTo>
                      <a:pt x="350" y="935"/>
                    </a:lnTo>
                    <a:lnTo>
                      <a:pt x="1168" y="935"/>
                    </a:lnTo>
                    <a:close/>
                    <a:moveTo>
                      <a:pt x="1168" y="0"/>
                    </a:moveTo>
                    <a:cubicBezTo>
                      <a:pt x="1231" y="0"/>
                      <a:pt x="1285" y="55"/>
                      <a:pt x="1285" y="118"/>
                    </a:cubicBezTo>
                    <a:lnTo>
                      <a:pt x="1285" y="935"/>
                    </a:lnTo>
                    <a:cubicBezTo>
                      <a:pt x="1285" y="998"/>
                      <a:pt x="1231" y="1050"/>
                      <a:pt x="1168" y="1050"/>
                    </a:cubicBezTo>
                    <a:lnTo>
                      <a:pt x="350" y="1050"/>
                    </a:lnTo>
                    <a:cubicBezTo>
                      <a:pt x="287" y="1050"/>
                      <a:pt x="235" y="998"/>
                      <a:pt x="235" y="935"/>
                    </a:cubicBezTo>
                    <a:lnTo>
                      <a:pt x="235" y="118"/>
                    </a:lnTo>
                    <a:cubicBezTo>
                      <a:pt x="235" y="55"/>
                      <a:pt x="287" y="0"/>
                      <a:pt x="350" y="0"/>
                    </a:cubicBezTo>
                    <a:lnTo>
                      <a:pt x="1168" y="0"/>
                    </a:lnTo>
                    <a:close/>
                    <a:moveTo>
                      <a:pt x="760" y="818"/>
                    </a:moveTo>
                    <a:lnTo>
                      <a:pt x="760" y="350"/>
                    </a:lnTo>
                    <a:lnTo>
                      <a:pt x="643" y="350"/>
                    </a:lnTo>
                    <a:lnTo>
                      <a:pt x="643" y="235"/>
                    </a:lnTo>
                    <a:lnTo>
                      <a:pt x="875" y="235"/>
                    </a:lnTo>
                    <a:lnTo>
                      <a:pt x="875" y="818"/>
                    </a:lnTo>
                    <a:lnTo>
                      <a:pt x="760" y="818"/>
                    </a:lnTo>
                    <a:close/>
                    <a:moveTo>
                      <a:pt x="118" y="235"/>
                    </a:moveTo>
                    <a:lnTo>
                      <a:pt x="118" y="1168"/>
                    </a:lnTo>
                    <a:lnTo>
                      <a:pt x="1050" y="1168"/>
                    </a:lnTo>
                    <a:lnTo>
                      <a:pt x="1050" y="1285"/>
                    </a:lnTo>
                    <a:lnTo>
                      <a:pt x="118" y="1285"/>
                    </a:lnTo>
                    <a:cubicBezTo>
                      <a:pt x="55" y="1285"/>
                      <a:pt x="0" y="1231"/>
                      <a:pt x="0" y="1168"/>
                    </a:cubicBezTo>
                    <a:lnTo>
                      <a:pt x="0" y="235"/>
                    </a:lnTo>
                    <a:lnTo>
                      <a:pt x="118" y="235"/>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SimSun" charset="0"/>
                </a:endParaRPr>
              </a:p>
            </p:txBody>
          </p:sp>
        </p:grpSp>
        <p:sp>
          <p:nvSpPr>
            <p:cNvPr id="51" name="TextBox 50">
              <a:extLst>
                <a:ext uri="{FF2B5EF4-FFF2-40B4-BE49-F238E27FC236}">
                  <a16:creationId xmlns:a16="http://schemas.microsoft.com/office/drawing/2014/main" id="{04D219FD-278E-4593-A222-6B5780CB056C}"/>
                </a:ext>
              </a:extLst>
            </p:cNvPr>
            <p:cNvSpPr txBox="1"/>
            <p:nvPr/>
          </p:nvSpPr>
          <p:spPr>
            <a:xfrm>
              <a:off x="556952" y="5282260"/>
              <a:ext cx="3124306" cy="832920"/>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Enroll – Referral to nearest centre</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authorisations@sizwehosmed. co.za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 Call 0860 101 176</a:t>
              </a:r>
              <a:endParaRPr kumimoji="0" lang="en-ZA" sz="11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endParaRPr>
            </a:p>
          </p:txBody>
        </p:sp>
        <p:sp>
          <p:nvSpPr>
            <p:cNvPr id="52" name="TextBox 51">
              <a:extLst>
                <a:ext uri="{FF2B5EF4-FFF2-40B4-BE49-F238E27FC236}">
                  <a16:creationId xmlns:a16="http://schemas.microsoft.com/office/drawing/2014/main" id="{AC35700D-7BDC-0791-9E80-7072A0958AE0}"/>
                </a:ext>
              </a:extLst>
            </p:cNvPr>
            <p:cNvSpPr txBox="1"/>
            <p:nvPr/>
          </p:nvSpPr>
          <p:spPr>
            <a:xfrm>
              <a:off x="3951067" y="5335304"/>
              <a:ext cx="2910155" cy="832920"/>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Baseline Assessment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In conjunction with referring provider and Physiotherapist</a:t>
              </a:r>
              <a:endParaRPr kumimoji="0" lang="en-ZA" sz="11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endParaRPr>
            </a:p>
          </p:txBody>
        </p:sp>
        <p:sp>
          <p:nvSpPr>
            <p:cNvPr id="53" name="TextBox 52">
              <a:extLst>
                <a:ext uri="{FF2B5EF4-FFF2-40B4-BE49-F238E27FC236}">
                  <a16:creationId xmlns:a16="http://schemas.microsoft.com/office/drawing/2014/main" id="{B6D6870F-B381-2C89-0FE5-861D979F5461}"/>
                </a:ext>
              </a:extLst>
            </p:cNvPr>
            <p:cNvSpPr txBox="1"/>
            <p:nvPr/>
          </p:nvSpPr>
          <p:spPr>
            <a:xfrm>
              <a:off x="7377334" y="5335304"/>
              <a:ext cx="2910155" cy="832920"/>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Individualised treatment plan</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May include Physiotherapist and biokineticist</a:t>
              </a:r>
              <a:endParaRPr kumimoji="0" lang="en-ZA" sz="11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endParaRPr>
            </a:p>
          </p:txBody>
        </p:sp>
      </p:grpSp>
      <p:sp>
        <p:nvSpPr>
          <p:cNvPr id="57" name="TextBox 56">
            <a:extLst>
              <a:ext uri="{FF2B5EF4-FFF2-40B4-BE49-F238E27FC236}">
                <a16:creationId xmlns:a16="http://schemas.microsoft.com/office/drawing/2014/main" id="{EAFA0C2E-0F0A-B626-B2C2-BFB210D8B427}"/>
              </a:ext>
            </a:extLst>
          </p:cNvPr>
          <p:cNvSpPr txBox="1"/>
          <p:nvPr/>
        </p:nvSpPr>
        <p:spPr>
          <a:xfrm>
            <a:off x="5955046" y="1124163"/>
            <a:ext cx="6151574" cy="1404231"/>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0AD47"/>
                </a:solidFill>
                <a:effectLst/>
                <a:uLnTx/>
                <a:uFillTx/>
                <a:latin typeface="Kalinga" panose="020B0502040204020203" pitchFamily="34" charset="0"/>
                <a:ea typeface="+mn-ea"/>
                <a:cs typeface="Kalinga" panose="020B0502040204020203" pitchFamily="34" charset="0"/>
              </a:rPr>
              <a:t>FUNDING</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Scheme Risk covers this treatment plan for qualifying enrollments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Note this excludes, X-rays, scans &amp; prescribed meds – this will be from members available day to day benefits </a:t>
            </a:r>
            <a:endParaRPr kumimoji="0" lang="en-ZA" sz="14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endParaRPr>
          </a:p>
        </p:txBody>
      </p:sp>
      <p:sp>
        <p:nvSpPr>
          <p:cNvPr id="59" name="TextBox 58">
            <a:extLst>
              <a:ext uri="{FF2B5EF4-FFF2-40B4-BE49-F238E27FC236}">
                <a16:creationId xmlns:a16="http://schemas.microsoft.com/office/drawing/2014/main" id="{3109FD74-D3C7-81EC-0C7E-B9174A78F3DF}"/>
              </a:ext>
            </a:extLst>
          </p:cNvPr>
          <p:cNvSpPr txBox="1"/>
          <p:nvPr/>
        </p:nvSpPr>
        <p:spPr>
          <a:xfrm>
            <a:off x="3052282" y="6430674"/>
            <a:ext cx="665708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The intention of the programme is to restore normal function and reduce pain</a:t>
            </a:r>
            <a:endParaRPr kumimoji="0" lang="en-ZA" sz="1200" b="0"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endParaRPr>
          </a:p>
        </p:txBody>
      </p:sp>
      <p:sp>
        <p:nvSpPr>
          <p:cNvPr id="60" name="TextBox 59">
            <a:extLst>
              <a:ext uri="{FF2B5EF4-FFF2-40B4-BE49-F238E27FC236}">
                <a16:creationId xmlns:a16="http://schemas.microsoft.com/office/drawing/2014/main" id="{88CF9504-747D-18EB-6528-D71E8778E8D6}"/>
              </a:ext>
            </a:extLst>
          </p:cNvPr>
          <p:cNvSpPr txBox="1"/>
          <p:nvPr/>
        </p:nvSpPr>
        <p:spPr>
          <a:xfrm>
            <a:off x="5979611" y="2572444"/>
            <a:ext cx="6151574" cy="1269578"/>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0AD47"/>
                </a:solidFill>
                <a:effectLst/>
                <a:uLnTx/>
                <a:uFillTx/>
                <a:latin typeface="Kalinga" panose="020B0502040204020203" pitchFamily="34" charset="0"/>
                <a:ea typeface="+mn-ea"/>
                <a:cs typeface="Kalinga" panose="020B0502040204020203" pitchFamily="34" charset="0"/>
              </a:rPr>
              <a:t>TREATMENT PLANS CATEGORISED BY ASSESSED RISK</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Low – 3 to 4 weeks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Medium – 4 to 6 weeks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High – 6 to 8 weeks</a:t>
            </a:r>
            <a:endParaRPr kumimoji="0" lang="en-ZA"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endParaRPr>
          </a:p>
        </p:txBody>
      </p:sp>
      <p:sp>
        <p:nvSpPr>
          <p:cNvPr id="63" name="TextBox 62">
            <a:extLst>
              <a:ext uri="{FF2B5EF4-FFF2-40B4-BE49-F238E27FC236}">
                <a16:creationId xmlns:a16="http://schemas.microsoft.com/office/drawing/2014/main" id="{3F54822D-991E-BADA-EAB7-B9FA52175167}"/>
              </a:ext>
            </a:extLst>
          </p:cNvPr>
          <p:cNvSpPr txBox="1"/>
          <p:nvPr/>
        </p:nvSpPr>
        <p:spPr>
          <a:xfrm>
            <a:off x="1405258" y="656383"/>
            <a:ext cx="4345302"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managed through care partner CMD physiotherapy </a:t>
            </a:r>
            <a:endParaRPr kumimoji="0" lang="en-ZA"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7735738"/>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1260B7-CD36-D03C-6F88-5B5D4E1C0531}"/>
              </a:ext>
            </a:extLst>
          </p:cNvPr>
          <p:cNvSpPr/>
          <p:nvPr/>
        </p:nvSpPr>
        <p:spPr>
          <a:xfrm>
            <a:off x="0" y="-45624"/>
            <a:ext cx="6495418" cy="914400"/>
          </a:xfrm>
          <a:prstGeom prst="rect">
            <a:avLst/>
          </a:prstGeom>
          <a:solidFill>
            <a:srgbClr val="E76618"/>
          </a:solidFill>
          <a:ln w="19050"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dirty="0">
                <a:solidFill>
                  <a:prstClr val="white"/>
                </a:solidFill>
                <a:latin typeface="Kalinga" panose="020B0502040204020203" pitchFamily="34" charset="0"/>
                <a:cs typeface="Kalinga" panose="020B0502040204020203" pitchFamily="34" charset="0"/>
              </a:rPr>
              <a:t>FRAUD &amp; RISK</a:t>
            </a:r>
            <a:endParaRPr kumimoji="0" lang="en-US" sz="3600" b="0" i="0" u="none" strike="noStrike" kern="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endParaRPr>
          </a:p>
        </p:txBody>
      </p:sp>
      <p:pic>
        <p:nvPicPr>
          <p:cNvPr id="5" name="Picture 4">
            <a:extLst>
              <a:ext uri="{FF2B5EF4-FFF2-40B4-BE49-F238E27FC236}">
                <a16:creationId xmlns:a16="http://schemas.microsoft.com/office/drawing/2014/main" id="{51775F3B-33F8-ACEA-8BD3-C88572EA9ADA}"/>
              </a:ext>
            </a:extLst>
          </p:cNvPr>
          <p:cNvPicPr>
            <a:picLocks noChangeAspect="1"/>
          </p:cNvPicPr>
          <p:nvPr/>
        </p:nvPicPr>
        <p:blipFill>
          <a:blip r:embed="rId3"/>
          <a:stretch>
            <a:fillRect/>
          </a:stretch>
        </p:blipFill>
        <p:spPr>
          <a:xfrm>
            <a:off x="6978794" y="4579648"/>
            <a:ext cx="4829175" cy="1171575"/>
          </a:xfrm>
          <a:prstGeom prst="rect">
            <a:avLst/>
          </a:prstGeom>
        </p:spPr>
      </p:pic>
      <p:pic>
        <p:nvPicPr>
          <p:cNvPr id="7" name="Picture 6">
            <a:extLst>
              <a:ext uri="{FF2B5EF4-FFF2-40B4-BE49-F238E27FC236}">
                <a16:creationId xmlns:a16="http://schemas.microsoft.com/office/drawing/2014/main" id="{90E930AA-B5B1-1BE9-20D5-FB880FEC62BD}"/>
              </a:ext>
            </a:extLst>
          </p:cNvPr>
          <p:cNvPicPr>
            <a:picLocks noChangeAspect="1"/>
          </p:cNvPicPr>
          <p:nvPr/>
        </p:nvPicPr>
        <p:blipFill>
          <a:blip r:embed="rId4"/>
          <a:stretch>
            <a:fillRect/>
          </a:stretch>
        </p:blipFill>
        <p:spPr>
          <a:xfrm>
            <a:off x="1209675" y="1090612"/>
            <a:ext cx="5285743" cy="5059064"/>
          </a:xfrm>
          <a:prstGeom prst="rect">
            <a:avLst/>
          </a:prstGeom>
        </p:spPr>
      </p:pic>
      <p:sp>
        <p:nvSpPr>
          <p:cNvPr id="2" name="TextBox 1">
            <a:extLst>
              <a:ext uri="{FF2B5EF4-FFF2-40B4-BE49-F238E27FC236}">
                <a16:creationId xmlns:a16="http://schemas.microsoft.com/office/drawing/2014/main" id="{6FA66B2E-15C2-D18A-06E3-61D8EDB227E5}"/>
              </a:ext>
            </a:extLst>
          </p:cNvPr>
          <p:cNvSpPr txBox="1"/>
          <p:nvPr/>
        </p:nvSpPr>
        <p:spPr>
          <a:xfrm>
            <a:off x="6978794" y="1782618"/>
            <a:ext cx="4520479" cy="2004395"/>
          </a:xfrm>
          <a:prstGeom prst="rect">
            <a:avLst/>
          </a:prstGeom>
          <a:noFill/>
        </p:spPr>
        <p:txBody>
          <a:bodyPr wrap="square" rtlCol="0">
            <a:spAutoFit/>
          </a:bodyPr>
          <a:lstStyle/>
          <a:p>
            <a:pPr>
              <a:lnSpc>
                <a:spcPct val="150000"/>
              </a:lnSpc>
            </a:pPr>
            <a:r>
              <a:rPr lang="en-US" sz="1400" b="1" dirty="0">
                <a:latin typeface="Kalinga" panose="020B0502040204020203" pitchFamily="34" charset="0"/>
                <a:cs typeface="Kalinga" panose="020B0502040204020203" pitchFamily="34" charset="0"/>
              </a:rPr>
              <a:t>Member Education</a:t>
            </a:r>
          </a:p>
          <a:p>
            <a:pPr marL="285750" indent="-285750">
              <a:lnSpc>
                <a:spcPct val="150000"/>
              </a:lnSpc>
              <a:buFont typeface="Arial" panose="020B0604020202020204" pitchFamily="34" charset="0"/>
              <a:buChar char="•"/>
            </a:pPr>
            <a:r>
              <a:rPr lang="en-US" sz="1400" dirty="0">
                <a:latin typeface="Kalinga" panose="020B0502040204020203" pitchFamily="34" charset="0"/>
                <a:cs typeface="Kalinga" panose="020B0502040204020203" pitchFamily="34" charset="0"/>
              </a:rPr>
              <a:t>Members play a crucial role in preventing fraud, waste or abuse.</a:t>
            </a:r>
          </a:p>
          <a:p>
            <a:pPr marL="285750" indent="-285750">
              <a:lnSpc>
                <a:spcPct val="150000"/>
              </a:lnSpc>
              <a:buFont typeface="Arial" panose="020B0604020202020204" pitchFamily="34" charset="0"/>
              <a:buChar char="•"/>
            </a:pPr>
            <a:r>
              <a:rPr lang="en-US" sz="1400" dirty="0">
                <a:latin typeface="Kalinga" panose="020B0502040204020203" pitchFamily="34" charset="0"/>
                <a:cs typeface="Kalinga" panose="020B0502040204020203" pitchFamily="34" charset="0"/>
              </a:rPr>
              <a:t>Stay informed of benefits by reviewing medical aid statements regularly</a:t>
            </a:r>
          </a:p>
          <a:p>
            <a:pPr marL="285750" indent="-285750">
              <a:lnSpc>
                <a:spcPct val="150000"/>
              </a:lnSpc>
              <a:buFont typeface="Arial" panose="020B0604020202020204" pitchFamily="34" charset="0"/>
              <a:buChar char="•"/>
            </a:pPr>
            <a:r>
              <a:rPr lang="en-US" sz="1400" dirty="0">
                <a:latin typeface="Kalinga" panose="020B0502040204020203" pitchFamily="34" charset="0"/>
                <a:cs typeface="Kalinga" panose="020B0502040204020203" pitchFamily="34" charset="0"/>
              </a:rPr>
              <a:t>Report suspicious activity</a:t>
            </a:r>
            <a:endParaRPr lang="en-ZA" sz="1400" dirty="0">
              <a:latin typeface="Kalinga" panose="020B0502040204020203" pitchFamily="34" charset="0"/>
              <a:cs typeface="Kalinga" panose="020B0502040204020203" pitchFamily="34" charset="0"/>
            </a:endParaRPr>
          </a:p>
        </p:txBody>
      </p:sp>
    </p:spTree>
    <p:extLst>
      <p:ext uri="{BB962C8B-B14F-4D97-AF65-F5344CB8AC3E}">
        <p14:creationId xmlns:p14="http://schemas.microsoft.com/office/powerpoint/2010/main" val="2008911901"/>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1260B7-CD36-D03C-6F88-5B5D4E1C0531}"/>
              </a:ext>
            </a:extLst>
          </p:cNvPr>
          <p:cNvSpPr/>
          <p:nvPr/>
        </p:nvSpPr>
        <p:spPr>
          <a:xfrm>
            <a:off x="0" y="-45624"/>
            <a:ext cx="6495418" cy="914400"/>
          </a:xfrm>
          <a:prstGeom prst="rect">
            <a:avLst/>
          </a:prstGeom>
          <a:solidFill>
            <a:srgbClr val="E76618"/>
          </a:solidFill>
          <a:ln w="19050"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BUSINESS DEVELOPMENT</a:t>
            </a:r>
          </a:p>
        </p:txBody>
      </p:sp>
      <p:sp>
        <p:nvSpPr>
          <p:cNvPr id="5" name="TextBox 4">
            <a:extLst>
              <a:ext uri="{FF2B5EF4-FFF2-40B4-BE49-F238E27FC236}">
                <a16:creationId xmlns:a16="http://schemas.microsoft.com/office/drawing/2014/main" id="{032C3884-5B36-4F82-3878-91C0ED5E77B8}"/>
              </a:ext>
            </a:extLst>
          </p:cNvPr>
          <p:cNvSpPr txBox="1"/>
          <p:nvPr/>
        </p:nvSpPr>
        <p:spPr>
          <a:xfrm>
            <a:off x="10458450" y="1067452"/>
            <a:ext cx="169919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ED7D31"/>
                </a:solidFill>
                <a:effectLst/>
                <a:uLnTx/>
                <a:uFillTx/>
                <a:latin typeface="Calibri" panose="020F0502020204030204"/>
                <a:ea typeface="+mn-ea"/>
                <a:cs typeface="+mn-cs"/>
              </a:rPr>
              <a:t>Your Choice for Quality Care </a:t>
            </a:r>
            <a:endParaRPr kumimoji="0" lang="en-ZA" sz="1000" b="0" i="1"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3C2B240-27CE-2451-A6DD-CD4F2807558E}"/>
              </a:ext>
            </a:extLst>
          </p:cNvPr>
          <p:cNvSpPr txBox="1"/>
          <p:nvPr/>
        </p:nvSpPr>
        <p:spPr>
          <a:xfrm>
            <a:off x="292073" y="1923814"/>
            <a:ext cx="5911272" cy="1719702"/>
          </a:xfrm>
          <a:prstGeom prst="rect">
            <a:avLst/>
          </a:prstGeom>
          <a:noFill/>
        </p:spPr>
        <p:txBody>
          <a:bodyPr wrap="square" rtlCol="0">
            <a:spAutoFit/>
          </a:bodyPr>
          <a:lstStyle/>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Corporate Account Managers</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dirty="0">
                <a:solidFill>
                  <a:prstClr val="black"/>
                </a:solidFill>
                <a:latin typeface="Kalinga" panose="020B0502040204020203" pitchFamily="34" charset="0"/>
                <a:cs typeface="Kalinga" panose="020B0502040204020203" pitchFamily="34" charset="0"/>
              </a:rPr>
              <a:t>Employer Wellness Days</a:t>
            </a:r>
            <a:endParaRPr kumimoji="0" lang="en-ZA"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endParaRP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dirty="0">
                <a:solidFill>
                  <a:prstClr val="black"/>
                </a:solidFill>
                <a:latin typeface="Kalinga" panose="020B0502040204020203" pitchFamily="34" charset="0"/>
                <a:cs typeface="Kalinga" panose="020B0502040204020203" pitchFamily="34" charset="0"/>
              </a:rPr>
              <a:t>Sales &amp; Business Development</a:t>
            </a:r>
            <a:endParaRPr kumimoji="0" lang="en-ZA"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endParaRP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dirty="0">
                <a:solidFill>
                  <a:prstClr val="black"/>
                </a:solidFill>
                <a:latin typeface="Kalinga" panose="020B0502040204020203" pitchFamily="34" charset="0"/>
                <a:cs typeface="Kalinga" panose="020B0502040204020203" pitchFamily="34" charset="0"/>
              </a:rPr>
              <a:t>The path to broker accreditation for product 2025</a:t>
            </a:r>
            <a:endParaRPr kumimoji="0" lang="en-ZA"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endParaRPr>
          </a:p>
        </p:txBody>
      </p:sp>
      <p:grpSp>
        <p:nvGrpSpPr>
          <p:cNvPr id="10" name="Group 9">
            <a:extLst>
              <a:ext uri="{FF2B5EF4-FFF2-40B4-BE49-F238E27FC236}">
                <a16:creationId xmlns:a16="http://schemas.microsoft.com/office/drawing/2014/main" id="{D1BE1636-3A21-CF59-9976-467CBB0D0775}"/>
              </a:ext>
            </a:extLst>
          </p:cNvPr>
          <p:cNvGrpSpPr/>
          <p:nvPr/>
        </p:nvGrpSpPr>
        <p:grpSpPr>
          <a:xfrm>
            <a:off x="6096000" y="723900"/>
            <a:ext cx="5210175" cy="5410199"/>
            <a:chOff x="6027054" y="605907"/>
            <a:chExt cx="5210175" cy="5410199"/>
          </a:xfrm>
        </p:grpSpPr>
        <p:pic>
          <p:nvPicPr>
            <p:cNvPr id="9" name="Picture 8">
              <a:extLst>
                <a:ext uri="{FF2B5EF4-FFF2-40B4-BE49-F238E27FC236}">
                  <a16:creationId xmlns:a16="http://schemas.microsoft.com/office/drawing/2014/main" id="{17876013-4C62-C596-BB7E-1037E68766DA}"/>
                </a:ext>
              </a:extLst>
            </p:cNvPr>
            <p:cNvPicPr>
              <a:picLocks noChangeAspect="1"/>
            </p:cNvPicPr>
            <p:nvPr/>
          </p:nvPicPr>
          <p:blipFill>
            <a:blip r:embed="rId3"/>
            <a:stretch>
              <a:fillRect/>
            </a:stretch>
          </p:blipFill>
          <p:spPr>
            <a:xfrm>
              <a:off x="6249966" y="1500031"/>
              <a:ext cx="4987263" cy="4241707"/>
            </a:xfrm>
            <a:prstGeom prst="rect">
              <a:avLst/>
            </a:prstGeom>
          </p:spPr>
        </p:pic>
        <p:sp>
          <p:nvSpPr>
            <p:cNvPr id="12" name="Oval 11">
              <a:extLst>
                <a:ext uri="{FF2B5EF4-FFF2-40B4-BE49-F238E27FC236}">
                  <a16:creationId xmlns:a16="http://schemas.microsoft.com/office/drawing/2014/main" id="{37560829-9596-C2EE-FD06-C3EC58427B22}"/>
                </a:ext>
              </a:extLst>
            </p:cNvPr>
            <p:cNvSpPr/>
            <p:nvPr/>
          </p:nvSpPr>
          <p:spPr>
            <a:xfrm>
              <a:off x="6027054" y="605907"/>
              <a:ext cx="5210175" cy="5410199"/>
            </a:xfrm>
            <a:prstGeom prst="ellipse">
              <a:avLst/>
            </a:prstGeom>
            <a:noFill/>
            <a:ln w="184150">
              <a:solidFill>
                <a:srgbClr val="D760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3349667355"/>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1260B7-CD36-D03C-6F88-5B5D4E1C0531}"/>
              </a:ext>
            </a:extLst>
          </p:cNvPr>
          <p:cNvSpPr/>
          <p:nvPr/>
        </p:nvSpPr>
        <p:spPr>
          <a:xfrm>
            <a:off x="0" y="0"/>
            <a:ext cx="7019925" cy="1066800"/>
          </a:xfrm>
          <a:prstGeom prst="rect">
            <a:avLst/>
          </a:prstGeom>
          <a:solidFill>
            <a:srgbClr val="E76618"/>
          </a:solidFill>
          <a:ln w="19050"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CORPORATE ACCOUNT MANAGERS (CAM)</a:t>
            </a:r>
          </a:p>
        </p:txBody>
      </p:sp>
      <p:pic>
        <p:nvPicPr>
          <p:cNvPr id="7" name="Graphic 6" descr="Double Tap Gesture outline">
            <a:extLst>
              <a:ext uri="{FF2B5EF4-FFF2-40B4-BE49-F238E27FC236}">
                <a16:creationId xmlns:a16="http://schemas.microsoft.com/office/drawing/2014/main" id="{3359F952-F10D-7AF0-A642-F540D3938A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82870" y="1749729"/>
            <a:ext cx="914400" cy="914400"/>
          </a:xfrm>
          <a:prstGeom prst="rect">
            <a:avLst/>
          </a:prstGeom>
        </p:spPr>
      </p:pic>
      <p:sp>
        <p:nvSpPr>
          <p:cNvPr id="11" name="TextBox 10">
            <a:extLst>
              <a:ext uri="{FF2B5EF4-FFF2-40B4-BE49-F238E27FC236}">
                <a16:creationId xmlns:a16="http://schemas.microsoft.com/office/drawing/2014/main" id="{2F79BC9F-E457-97BD-3F24-9E706503935A}"/>
              </a:ext>
            </a:extLst>
          </p:cNvPr>
          <p:cNvSpPr txBox="1"/>
          <p:nvPr/>
        </p:nvSpPr>
        <p:spPr>
          <a:xfrm>
            <a:off x="8604429" y="1369941"/>
            <a:ext cx="2914650" cy="14487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7 Walk-in Centre's</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Individual card print</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Claim enquiries</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Membership enquiries</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Submit hard copy papers</a:t>
            </a:r>
            <a:endParaRPr kumimoji="0" lang="en-ZA"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endParaRPr>
          </a:p>
        </p:txBody>
      </p:sp>
      <p:sp>
        <p:nvSpPr>
          <p:cNvPr id="20" name="TextBox 19">
            <a:extLst>
              <a:ext uri="{FF2B5EF4-FFF2-40B4-BE49-F238E27FC236}">
                <a16:creationId xmlns:a16="http://schemas.microsoft.com/office/drawing/2014/main" id="{6232FB26-0294-9BE5-1615-E64D57F820B5}"/>
              </a:ext>
            </a:extLst>
          </p:cNvPr>
          <p:cNvSpPr txBox="1"/>
          <p:nvPr/>
        </p:nvSpPr>
        <p:spPr>
          <a:xfrm>
            <a:off x="7684655" y="3270083"/>
            <a:ext cx="4494998" cy="256224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17 CORPORATE ACCOUNT MANAGERS </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Appointed to groups &gt; 20 members</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In support of brokers and client HR \ Mgt escalations &amp; feedback</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Inductions, member product education, on-site sign-ups </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Provide broker management reports </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Present client reports at healthcare committee level</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Wellness days, focused wellness approach</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Broker \ Client specific initiatives towards growth</a:t>
            </a:r>
            <a:endParaRPr kumimoji="0" lang="en-ZA" sz="12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endParaRPr>
          </a:p>
        </p:txBody>
      </p:sp>
      <p:sp>
        <p:nvSpPr>
          <p:cNvPr id="12" name="TextBox 11">
            <a:extLst>
              <a:ext uri="{FF2B5EF4-FFF2-40B4-BE49-F238E27FC236}">
                <a16:creationId xmlns:a16="http://schemas.microsoft.com/office/drawing/2014/main" id="{2A6A3C64-94C9-E8F6-3CEE-D35A8C8F2B98}"/>
              </a:ext>
            </a:extLst>
          </p:cNvPr>
          <p:cNvSpPr txBox="1"/>
          <p:nvPr/>
        </p:nvSpPr>
        <p:spPr>
          <a:xfrm>
            <a:off x="3177309" y="6322765"/>
            <a:ext cx="4098971" cy="461665"/>
          </a:xfrm>
          <a:prstGeom prst="rect">
            <a:avLst/>
          </a:prstGeom>
          <a:noFill/>
        </p:spPr>
        <p:txBody>
          <a:bodyPr wrap="square" rtlCol="0">
            <a:spAutoFit/>
          </a:bodyPr>
          <a:lstStyle/>
          <a:p>
            <a:r>
              <a:rPr lang="en-US" sz="1200" dirty="0">
                <a:solidFill>
                  <a:schemeClr val="bg1"/>
                </a:solidFill>
                <a:latin typeface="Kalinga" panose="020B0502040204020203" pitchFamily="34" charset="0"/>
                <a:cs typeface="Kalinga" panose="020B0502040204020203" pitchFamily="34" charset="0"/>
              </a:rPr>
              <a:t>Call Centre 8:00 to 17:00 weekdays – 0860 100 871</a:t>
            </a:r>
          </a:p>
          <a:p>
            <a:r>
              <a:rPr lang="en-US" sz="1200" dirty="0">
                <a:solidFill>
                  <a:schemeClr val="bg1"/>
                </a:solidFill>
                <a:latin typeface="Kalinga" panose="020B0502040204020203" pitchFamily="34" charset="0"/>
                <a:cs typeface="Kalinga" panose="020B0502040204020203" pitchFamily="34" charset="0"/>
              </a:rPr>
              <a:t>Walk-In centers 8:00 to 16:30 weekdays (Excl PH)</a:t>
            </a:r>
          </a:p>
        </p:txBody>
      </p:sp>
      <p:sp>
        <p:nvSpPr>
          <p:cNvPr id="13" name="TextBox 12">
            <a:extLst>
              <a:ext uri="{FF2B5EF4-FFF2-40B4-BE49-F238E27FC236}">
                <a16:creationId xmlns:a16="http://schemas.microsoft.com/office/drawing/2014/main" id="{2954001C-544E-1F1F-8556-9CB6AC1BDFD0}"/>
              </a:ext>
            </a:extLst>
          </p:cNvPr>
          <p:cNvSpPr txBox="1"/>
          <p:nvPr/>
        </p:nvSpPr>
        <p:spPr>
          <a:xfrm>
            <a:off x="7835791" y="6306257"/>
            <a:ext cx="3766930" cy="461665"/>
          </a:xfrm>
          <a:prstGeom prst="rect">
            <a:avLst/>
          </a:prstGeom>
          <a:noFill/>
        </p:spPr>
        <p:txBody>
          <a:bodyPr wrap="square" rtlCol="0">
            <a:spAutoFit/>
          </a:bodyPr>
          <a:lstStyle/>
          <a:p>
            <a:r>
              <a:rPr lang="en-US" sz="1200" dirty="0">
                <a:solidFill>
                  <a:schemeClr val="bg1"/>
                </a:solidFill>
                <a:latin typeface="Kalinga" panose="020B0502040204020203" pitchFamily="34" charset="0"/>
                <a:cs typeface="Kalinga" panose="020B0502040204020203" pitchFamily="34" charset="0"/>
              </a:rPr>
              <a:t>Pharmacy on-line Realtime claiming 365\7\24</a:t>
            </a:r>
          </a:p>
          <a:p>
            <a:r>
              <a:rPr lang="en-US" sz="1200" dirty="0">
                <a:solidFill>
                  <a:schemeClr val="bg1"/>
                </a:solidFill>
                <a:latin typeface="Kalinga" panose="020B0502040204020203" pitchFamily="34" charset="0"/>
                <a:cs typeface="Kalinga" panose="020B0502040204020203" pitchFamily="34" charset="0"/>
              </a:rPr>
              <a:t>Emergency Ambulance Service 365\7\24</a:t>
            </a:r>
          </a:p>
        </p:txBody>
      </p:sp>
      <p:grpSp>
        <p:nvGrpSpPr>
          <p:cNvPr id="54" name="Group 53">
            <a:extLst>
              <a:ext uri="{FF2B5EF4-FFF2-40B4-BE49-F238E27FC236}">
                <a16:creationId xmlns:a16="http://schemas.microsoft.com/office/drawing/2014/main" id="{046AAAFC-46BE-E14F-3077-0EE0B960857C}"/>
              </a:ext>
            </a:extLst>
          </p:cNvPr>
          <p:cNvGrpSpPr/>
          <p:nvPr/>
        </p:nvGrpSpPr>
        <p:grpSpPr>
          <a:xfrm>
            <a:off x="0" y="1066800"/>
            <a:ext cx="7824078" cy="5018059"/>
            <a:chOff x="0" y="1066800"/>
            <a:chExt cx="7824078" cy="5018059"/>
          </a:xfrm>
        </p:grpSpPr>
        <p:grpSp>
          <p:nvGrpSpPr>
            <p:cNvPr id="30" name="Group 29">
              <a:extLst>
                <a:ext uri="{FF2B5EF4-FFF2-40B4-BE49-F238E27FC236}">
                  <a16:creationId xmlns:a16="http://schemas.microsoft.com/office/drawing/2014/main" id="{5436A7D4-C647-22A3-111D-0D59A66BD153}"/>
                </a:ext>
              </a:extLst>
            </p:cNvPr>
            <p:cNvGrpSpPr/>
            <p:nvPr/>
          </p:nvGrpSpPr>
          <p:grpSpPr>
            <a:xfrm>
              <a:off x="0" y="1066800"/>
              <a:ext cx="7684655" cy="5018059"/>
              <a:chOff x="562625" y="1075568"/>
              <a:chExt cx="7789764" cy="5018059"/>
            </a:xfrm>
          </p:grpSpPr>
          <p:sp>
            <p:nvSpPr>
              <p:cNvPr id="22" name="TextBox 21">
                <a:extLst>
                  <a:ext uri="{FF2B5EF4-FFF2-40B4-BE49-F238E27FC236}">
                    <a16:creationId xmlns:a16="http://schemas.microsoft.com/office/drawing/2014/main" id="{9A16A61A-747A-F838-1C3F-A36CA5AFE18D}"/>
                  </a:ext>
                </a:extLst>
              </p:cNvPr>
              <p:cNvSpPr txBox="1"/>
              <p:nvPr/>
            </p:nvSpPr>
            <p:spPr>
              <a:xfrm>
                <a:off x="562625" y="1075568"/>
                <a:ext cx="1533236" cy="4950158"/>
              </a:xfrm>
              <a:prstGeom prst="rect">
                <a:avLst/>
              </a:prstGeom>
              <a:solidFill>
                <a:schemeClr val="bg1"/>
              </a:solidFill>
              <a:ln>
                <a:solidFill>
                  <a:schemeClr val="bg1"/>
                </a:solidFill>
              </a:ln>
            </p:spPr>
            <p:txBody>
              <a:bodyPr wrap="square" rtlCol="0">
                <a:spAutoFit/>
              </a:bodyPr>
              <a:lstStyle/>
              <a:p>
                <a:endParaRPr lang="en-ZA" dirty="0"/>
              </a:p>
            </p:txBody>
          </p:sp>
          <p:pic>
            <p:nvPicPr>
              <p:cNvPr id="21" name="Picture 20">
                <a:extLst>
                  <a:ext uri="{FF2B5EF4-FFF2-40B4-BE49-F238E27FC236}">
                    <a16:creationId xmlns:a16="http://schemas.microsoft.com/office/drawing/2014/main" id="{BFF1F7CF-BBE5-D808-A1AD-917E3AAE871D}"/>
                  </a:ext>
                </a:extLst>
              </p:cNvPr>
              <p:cNvPicPr>
                <a:picLocks noChangeAspect="1"/>
              </p:cNvPicPr>
              <p:nvPr/>
            </p:nvPicPr>
            <p:blipFill>
              <a:blip r:embed="rId5"/>
              <a:stretch>
                <a:fillRect/>
              </a:stretch>
            </p:blipFill>
            <p:spPr>
              <a:xfrm>
                <a:off x="1324840" y="1110277"/>
                <a:ext cx="5695085" cy="4950158"/>
              </a:xfrm>
              <a:prstGeom prst="rect">
                <a:avLst/>
              </a:prstGeom>
            </p:spPr>
          </p:pic>
          <p:sp>
            <p:nvSpPr>
              <p:cNvPr id="23" name="TextBox 22">
                <a:extLst>
                  <a:ext uri="{FF2B5EF4-FFF2-40B4-BE49-F238E27FC236}">
                    <a16:creationId xmlns:a16="http://schemas.microsoft.com/office/drawing/2014/main" id="{489F1297-94A1-8894-9EC2-0EC70E0EF651}"/>
                  </a:ext>
                </a:extLst>
              </p:cNvPr>
              <p:cNvSpPr txBox="1"/>
              <p:nvPr/>
            </p:nvSpPr>
            <p:spPr>
              <a:xfrm>
                <a:off x="575141" y="5139520"/>
                <a:ext cx="1358533" cy="954107"/>
              </a:xfrm>
              <a:prstGeom prst="rect">
                <a:avLst/>
              </a:prstGeom>
              <a:noFill/>
            </p:spPr>
            <p:txBody>
              <a:bodyPr wrap="square" rtlCol="0">
                <a:spAutoFit/>
              </a:bodyPr>
              <a:lstStyle/>
              <a:p>
                <a:r>
                  <a:rPr lang="en-US" sz="1200" b="1" dirty="0">
                    <a:solidFill>
                      <a:schemeClr val="accent2"/>
                    </a:solidFill>
                  </a:rPr>
                  <a:t>Cape Town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7</a:t>
                </a:r>
                <a:r>
                  <a:rPr kumimoji="0" lang="en-US" sz="1100" b="0" i="0" u="none" strike="noStrike" kern="1200" cap="none" spc="0" normalizeH="0" baseline="30000" noProof="0" dirty="0">
                    <a:ln>
                      <a:noFill/>
                    </a:ln>
                    <a:solidFill>
                      <a:prstClr val="black">
                        <a:lumMod val="50000"/>
                        <a:lumOff val="50000"/>
                      </a:prstClr>
                    </a:solidFill>
                    <a:effectLst/>
                    <a:uLnTx/>
                    <a:uFillTx/>
                    <a:latin typeface="Calibri" panose="020F0502020204030204"/>
                    <a:ea typeface="+mn-ea"/>
                    <a:cs typeface="+mn-cs"/>
                  </a:rPr>
                  <a:t>th</a:t>
                </a: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Floor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Norton Rose House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8 Riebeek Street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prstClr val="black">
                        <a:lumMod val="50000"/>
                        <a:lumOff val="50000"/>
                      </a:prstClr>
                    </a:solidFill>
                    <a:latin typeface="Calibri" panose="020F0502020204030204"/>
                  </a:rPr>
                  <a:t>Cape Town</a:t>
                </a:r>
                <a:endParaRPr lang="en-ZA" dirty="0"/>
              </a:p>
            </p:txBody>
          </p:sp>
          <p:pic>
            <p:nvPicPr>
              <p:cNvPr id="24" name="Picture 8">
                <a:extLst>
                  <a:ext uri="{FF2B5EF4-FFF2-40B4-BE49-F238E27FC236}">
                    <a16:creationId xmlns:a16="http://schemas.microsoft.com/office/drawing/2014/main" id="{2EDE66D6-CA9E-D193-E8E9-5ACE0D78FA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0621" y="5187084"/>
                <a:ext cx="269006" cy="405291"/>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a:extLst>
                  <a:ext uri="{FF2B5EF4-FFF2-40B4-BE49-F238E27FC236}">
                    <a16:creationId xmlns:a16="http://schemas.microsoft.com/office/drawing/2014/main" id="{F88A48DB-2FF5-99FD-D94E-4EB22E7AE230}"/>
                  </a:ext>
                </a:extLst>
              </p:cNvPr>
              <p:cNvCxnSpPr>
                <a:cxnSpLocks/>
              </p:cNvCxnSpPr>
              <p:nvPr/>
            </p:nvCxnSpPr>
            <p:spPr>
              <a:xfrm>
                <a:off x="1306336" y="5322177"/>
                <a:ext cx="891521"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A65C64E-C4CB-6B00-9AFB-B4498AF7A134}"/>
                  </a:ext>
                </a:extLst>
              </p:cNvPr>
              <p:cNvSpPr txBox="1"/>
              <p:nvPr/>
            </p:nvSpPr>
            <p:spPr>
              <a:xfrm>
                <a:off x="6819153" y="1075568"/>
                <a:ext cx="1533236" cy="4950158"/>
              </a:xfrm>
              <a:prstGeom prst="rect">
                <a:avLst/>
              </a:prstGeom>
              <a:solidFill>
                <a:schemeClr val="bg1"/>
              </a:solidFill>
              <a:ln>
                <a:solidFill>
                  <a:schemeClr val="bg1"/>
                </a:solidFill>
              </a:ln>
            </p:spPr>
            <p:txBody>
              <a:bodyPr wrap="square" rtlCol="0">
                <a:spAutoFit/>
              </a:bodyPr>
              <a:lstStyle/>
              <a:p>
                <a:endParaRPr lang="en-ZA" dirty="0"/>
              </a:p>
            </p:txBody>
          </p:sp>
          <p:pic>
            <p:nvPicPr>
              <p:cNvPr id="28" name="Picture 8">
                <a:extLst>
                  <a:ext uri="{FF2B5EF4-FFF2-40B4-BE49-F238E27FC236}">
                    <a16:creationId xmlns:a16="http://schemas.microsoft.com/office/drawing/2014/main" id="{836DCDC9-9AE2-0B85-3FCC-C08CB54A0C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8294" y="4984438"/>
                <a:ext cx="269006" cy="40529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9E675B1F-FB94-0DC8-79E1-0E375B0B09C4}"/>
                  </a:ext>
                </a:extLst>
              </p:cNvPr>
              <p:cNvSpPr txBox="1"/>
              <p:nvPr/>
            </p:nvSpPr>
            <p:spPr>
              <a:xfrm>
                <a:off x="5659224" y="5122924"/>
                <a:ext cx="1524000" cy="954107"/>
              </a:xfrm>
              <a:prstGeom prst="rect">
                <a:avLst/>
              </a:prstGeom>
              <a:noFill/>
            </p:spPr>
            <p:txBody>
              <a:bodyPr wrap="square" rtlCol="0">
                <a:spAutoFit/>
              </a:bodyPr>
              <a:lstStyle/>
              <a:p>
                <a:r>
                  <a:rPr lang="en-US" sz="1200" b="1" dirty="0">
                    <a:solidFill>
                      <a:schemeClr val="accent2"/>
                    </a:solidFill>
                  </a:rPr>
                  <a:t>Gqeberha</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prstClr val="black">
                        <a:lumMod val="50000"/>
                        <a:lumOff val="50000"/>
                      </a:prstClr>
                    </a:solidFill>
                    <a:latin typeface="Calibri" panose="020F0502020204030204"/>
                  </a:rPr>
                  <a:t>Ground Floor, Block E</a:t>
                </a:r>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prstClr val="black">
                        <a:lumMod val="50000"/>
                        <a:lumOff val="50000"/>
                      </a:prstClr>
                    </a:solidFill>
                    <a:latin typeface="Calibri" panose="020F0502020204030204"/>
                  </a:rPr>
                  <a:t>Southern Life Gardens</a:t>
                </a:r>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prstClr val="black">
                        <a:lumMod val="50000"/>
                        <a:lumOff val="50000"/>
                      </a:prstClr>
                    </a:solidFill>
                    <a:latin typeface="Calibri" panose="020F0502020204030204"/>
                  </a:rPr>
                  <a:t>70 – 2</a:t>
                </a:r>
                <a:r>
                  <a:rPr lang="en-US" sz="1100" baseline="30000" dirty="0">
                    <a:solidFill>
                      <a:prstClr val="black">
                        <a:lumMod val="50000"/>
                        <a:lumOff val="50000"/>
                      </a:prstClr>
                    </a:solidFill>
                    <a:latin typeface="Calibri" panose="020F0502020204030204"/>
                  </a:rPr>
                  <a:t>nd</a:t>
                </a:r>
                <a:r>
                  <a:rPr lang="en-US" sz="1100" dirty="0">
                    <a:solidFill>
                      <a:prstClr val="black">
                        <a:lumMod val="50000"/>
                        <a:lumOff val="50000"/>
                      </a:prstClr>
                    </a:solidFill>
                    <a:latin typeface="Calibri" panose="020F0502020204030204"/>
                  </a:rPr>
                  <a:t> Avenue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Newton Park</a:t>
                </a:r>
                <a:endParaRPr lang="en-ZA" dirty="0"/>
              </a:p>
            </p:txBody>
          </p:sp>
        </p:grpSp>
        <p:cxnSp>
          <p:nvCxnSpPr>
            <p:cNvPr id="31" name="Straight Arrow Connector 30">
              <a:extLst>
                <a:ext uri="{FF2B5EF4-FFF2-40B4-BE49-F238E27FC236}">
                  <a16:creationId xmlns:a16="http://schemas.microsoft.com/office/drawing/2014/main" id="{E325BCA2-120D-0D90-8B04-7E5A1055992F}"/>
                </a:ext>
              </a:extLst>
            </p:cNvPr>
            <p:cNvCxnSpPr>
              <a:cxnSpLocks/>
            </p:cNvCxnSpPr>
            <p:nvPr/>
          </p:nvCxnSpPr>
          <p:spPr>
            <a:xfrm flipH="1">
              <a:off x="4311156" y="5313409"/>
              <a:ext cx="697503"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E981721-96DD-EDC3-7D33-D93F3289062F}"/>
                </a:ext>
              </a:extLst>
            </p:cNvPr>
            <p:cNvSpPr txBox="1"/>
            <p:nvPr/>
          </p:nvSpPr>
          <p:spPr>
            <a:xfrm>
              <a:off x="5686787" y="4202986"/>
              <a:ext cx="1730958" cy="784830"/>
            </a:xfrm>
            <a:prstGeom prst="rect">
              <a:avLst/>
            </a:prstGeom>
            <a:noFill/>
          </p:spPr>
          <p:txBody>
            <a:bodyPr wrap="square" rtlCol="0">
              <a:spAutoFit/>
            </a:bodyPr>
            <a:lstStyle/>
            <a:p>
              <a:r>
                <a:rPr lang="en-US" sz="1200" b="1" dirty="0">
                  <a:solidFill>
                    <a:schemeClr val="accent2"/>
                  </a:solidFill>
                </a:rPr>
                <a:t>Welcome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Corner House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Cnr Buiten &amp; Graaf Street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2">
                      <a:lumMod val="50000"/>
                    </a:schemeClr>
                  </a:solidFill>
                  <a:latin typeface="Calibri" panose="020F0502020204030204"/>
                </a:rPr>
                <a:t>Welkom CBD</a:t>
              </a:r>
              <a:endParaRPr lang="en-ZA" dirty="0"/>
            </a:p>
          </p:txBody>
        </p:sp>
        <p:pic>
          <p:nvPicPr>
            <p:cNvPr id="33" name="Picture 8">
              <a:extLst>
                <a:ext uri="{FF2B5EF4-FFF2-40B4-BE49-F238E27FC236}">
                  <a16:creationId xmlns:a16="http://schemas.microsoft.com/office/drawing/2014/main" id="{08CE24AB-CAFD-050D-CFF8-3B8D5319B5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353" y="3321224"/>
              <a:ext cx="269006" cy="405291"/>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a:extLst>
                <a:ext uri="{FF2B5EF4-FFF2-40B4-BE49-F238E27FC236}">
                  <a16:creationId xmlns:a16="http://schemas.microsoft.com/office/drawing/2014/main" id="{B69AD1D5-E453-A40C-666B-A0213B862816}"/>
                </a:ext>
              </a:extLst>
            </p:cNvPr>
            <p:cNvCxnSpPr>
              <a:cxnSpLocks/>
            </p:cNvCxnSpPr>
            <p:nvPr/>
          </p:nvCxnSpPr>
          <p:spPr>
            <a:xfrm flipH="1" flipV="1">
              <a:off x="4152466" y="3724736"/>
              <a:ext cx="1534321" cy="55905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36" name="Picture 8">
              <a:extLst>
                <a:ext uri="{FF2B5EF4-FFF2-40B4-BE49-F238E27FC236}">
                  <a16:creationId xmlns:a16="http://schemas.microsoft.com/office/drawing/2014/main" id="{718FCA2C-E4DD-E016-61B0-17AB9ABB2F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4144" y="3408961"/>
              <a:ext cx="269006" cy="405291"/>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7398FA2A-5B2C-F7CC-CD1B-937D6F8DFCD9}"/>
                </a:ext>
              </a:extLst>
            </p:cNvPr>
            <p:cNvSpPr txBox="1"/>
            <p:nvPr/>
          </p:nvSpPr>
          <p:spPr>
            <a:xfrm>
              <a:off x="6515730" y="3373640"/>
              <a:ext cx="1287902" cy="954107"/>
            </a:xfrm>
            <a:prstGeom prst="rect">
              <a:avLst/>
            </a:prstGeom>
            <a:noFill/>
          </p:spPr>
          <p:txBody>
            <a:bodyPr wrap="square" rtlCol="0">
              <a:spAutoFit/>
            </a:bodyPr>
            <a:lstStyle/>
            <a:p>
              <a:r>
                <a:rPr lang="en-US" sz="1200" b="1" dirty="0">
                  <a:solidFill>
                    <a:schemeClr val="accent2"/>
                  </a:solidFill>
                </a:rPr>
                <a:t>Kwa-Zulu Natal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prstClr val="black">
                      <a:lumMod val="50000"/>
                      <a:lumOff val="50000"/>
                    </a:prstClr>
                  </a:solidFill>
                  <a:latin typeface="Calibri" panose="020F0502020204030204"/>
                </a:rPr>
                <a:t>19 Hurst Grove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prstClr val="black">
                      <a:lumMod val="50000"/>
                      <a:lumOff val="50000"/>
                    </a:prstClr>
                  </a:solidFill>
                  <a:latin typeface="Calibri" panose="020F0502020204030204"/>
                </a:rPr>
                <a:t>Clifton Grove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prstClr val="black">
                      <a:lumMod val="50000"/>
                      <a:lumOff val="50000"/>
                    </a:prstClr>
                  </a:solidFill>
                  <a:latin typeface="Calibri" panose="020F0502020204030204"/>
                </a:rPr>
                <a:t>Musgrave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prstClr val="black">
                      <a:lumMod val="50000"/>
                      <a:lumOff val="50000"/>
                    </a:prstClr>
                  </a:solidFill>
                  <a:latin typeface="Calibri" panose="020F0502020204030204"/>
                </a:rPr>
                <a:t>Durban</a:t>
              </a:r>
              <a:endParaRPr lang="en-ZA" sz="1100" dirty="0"/>
            </a:p>
          </p:txBody>
        </p:sp>
        <p:cxnSp>
          <p:nvCxnSpPr>
            <p:cNvPr id="38" name="Straight Arrow Connector 37">
              <a:extLst>
                <a:ext uri="{FF2B5EF4-FFF2-40B4-BE49-F238E27FC236}">
                  <a16:creationId xmlns:a16="http://schemas.microsoft.com/office/drawing/2014/main" id="{05EC5A17-BB22-CC2A-9650-421721DE9633}"/>
                </a:ext>
              </a:extLst>
            </p:cNvPr>
            <p:cNvCxnSpPr>
              <a:cxnSpLocks/>
            </p:cNvCxnSpPr>
            <p:nvPr/>
          </p:nvCxnSpPr>
          <p:spPr>
            <a:xfrm flipH="1">
              <a:off x="5858998" y="3733442"/>
              <a:ext cx="656732"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41" name="Picture 8">
              <a:extLst>
                <a:ext uri="{FF2B5EF4-FFF2-40B4-BE49-F238E27FC236}">
                  <a16:creationId xmlns:a16="http://schemas.microsoft.com/office/drawing/2014/main" id="{D7798BD4-3519-972E-3097-99A9DD7B02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8674" y="2311800"/>
              <a:ext cx="269006" cy="405291"/>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Arrow Connector 41">
              <a:extLst>
                <a:ext uri="{FF2B5EF4-FFF2-40B4-BE49-F238E27FC236}">
                  <a16:creationId xmlns:a16="http://schemas.microsoft.com/office/drawing/2014/main" id="{EB399CBF-ECD1-D449-5BA0-EB4BFAF49D84}"/>
                </a:ext>
              </a:extLst>
            </p:cNvPr>
            <p:cNvCxnSpPr>
              <a:cxnSpLocks/>
            </p:cNvCxnSpPr>
            <p:nvPr/>
          </p:nvCxnSpPr>
          <p:spPr>
            <a:xfrm flipH="1">
              <a:off x="5408127" y="2627529"/>
              <a:ext cx="652676"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E2B6B998-4329-52AA-1560-3E86D33FA1C5}"/>
                </a:ext>
              </a:extLst>
            </p:cNvPr>
            <p:cNvSpPr txBox="1"/>
            <p:nvPr/>
          </p:nvSpPr>
          <p:spPr>
            <a:xfrm>
              <a:off x="6300078" y="1495698"/>
              <a:ext cx="1524000" cy="784830"/>
            </a:xfrm>
            <a:prstGeom prst="rect">
              <a:avLst/>
            </a:prstGeom>
            <a:noFill/>
          </p:spPr>
          <p:txBody>
            <a:bodyPr wrap="square" rtlCol="0">
              <a:spAutoFit/>
            </a:bodyPr>
            <a:lstStyle/>
            <a:p>
              <a:r>
                <a:rPr lang="en-US" sz="1200" b="1" dirty="0">
                  <a:solidFill>
                    <a:schemeClr val="accent2"/>
                  </a:solidFill>
                </a:rPr>
                <a:t>Lephalale</a:t>
              </a:r>
            </a:p>
            <a:p>
              <a:r>
                <a:rPr lang="en-US" sz="1100" dirty="0">
                  <a:solidFill>
                    <a:schemeClr val="tx1">
                      <a:lumMod val="50000"/>
                      <a:lumOff val="50000"/>
                    </a:schemeClr>
                  </a:solidFill>
                </a:rPr>
                <a:t>Shop 11 Stand 2633</a:t>
              </a:r>
            </a:p>
            <a:p>
              <a:r>
                <a:rPr lang="en-US" sz="1100" dirty="0">
                  <a:solidFill>
                    <a:schemeClr val="tx1">
                      <a:lumMod val="50000"/>
                      <a:lumOff val="50000"/>
                    </a:schemeClr>
                  </a:solidFill>
                </a:rPr>
                <a:t>Ellisras</a:t>
              </a:r>
            </a:p>
            <a:p>
              <a:r>
                <a:rPr lang="en-US" sz="1100" dirty="0">
                  <a:solidFill>
                    <a:schemeClr val="tx1">
                      <a:lumMod val="50000"/>
                      <a:lumOff val="50000"/>
                    </a:schemeClr>
                  </a:solidFill>
                </a:rPr>
                <a:t>X16 Onverwacht</a:t>
              </a:r>
              <a:endParaRPr lang="en-ZA" dirty="0"/>
            </a:p>
          </p:txBody>
        </p:sp>
        <p:pic>
          <p:nvPicPr>
            <p:cNvPr id="45" name="Picture 8">
              <a:extLst>
                <a:ext uri="{FF2B5EF4-FFF2-40B4-BE49-F238E27FC236}">
                  <a16:creationId xmlns:a16="http://schemas.microsoft.com/office/drawing/2014/main" id="{74F0A8F9-55A1-18C0-3311-6DF2AAE1CC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4917" y="1361795"/>
              <a:ext cx="269006" cy="405291"/>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Arrow Connector 45">
              <a:extLst>
                <a:ext uri="{FF2B5EF4-FFF2-40B4-BE49-F238E27FC236}">
                  <a16:creationId xmlns:a16="http://schemas.microsoft.com/office/drawing/2014/main" id="{19AC8043-AC68-A44B-3FC3-7B02A6B340C4}"/>
                </a:ext>
              </a:extLst>
            </p:cNvPr>
            <p:cNvCxnSpPr>
              <a:cxnSpLocks/>
            </p:cNvCxnSpPr>
            <p:nvPr/>
          </p:nvCxnSpPr>
          <p:spPr>
            <a:xfrm flipH="1">
              <a:off x="5226794" y="1662329"/>
              <a:ext cx="972694"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49" name="Picture 8">
              <a:extLst>
                <a:ext uri="{FF2B5EF4-FFF2-40B4-BE49-F238E27FC236}">
                  <a16:creationId xmlns:a16="http://schemas.microsoft.com/office/drawing/2014/main" id="{9A87F345-00E9-318E-1783-93E487D556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307" y="2258838"/>
              <a:ext cx="269006" cy="405291"/>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4F59BE76-7CB1-5011-E00D-DCD015488435}"/>
                </a:ext>
              </a:extLst>
            </p:cNvPr>
            <p:cNvSpPr txBox="1"/>
            <p:nvPr/>
          </p:nvSpPr>
          <p:spPr>
            <a:xfrm>
              <a:off x="2329789" y="1540225"/>
              <a:ext cx="1054794" cy="784830"/>
            </a:xfrm>
            <a:prstGeom prst="rect">
              <a:avLst/>
            </a:prstGeom>
            <a:noFill/>
          </p:spPr>
          <p:txBody>
            <a:bodyPr wrap="square" rtlCol="0">
              <a:spAutoFit/>
            </a:bodyPr>
            <a:lstStyle/>
            <a:p>
              <a:r>
                <a:rPr lang="en-US" sz="1200" b="1" dirty="0">
                  <a:solidFill>
                    <a:schemeClr val="accent2"/>
                  </a:solidFill>
                </a:rPr>
                <a:t>Gauteng</a:t>
              </a:r>
            </a:p>
            <a:p>
              <a:r>
                <a:rPr lang="en-US" sz="1100" dirty="0">
                  <a:solidFill>
                    <a:schemeClr val="tx1">
                      <a:lumMod val="50000"/>
                      <a:lumOff val="50000"/>
                    </a:schemeClr>
                  </a:solidFill>
                </a:rPr>
                <a:t>23 West Street</a:t>
              </a:r>
            </a:p>
            <a:p>
              <a:r>
                <a:rPr lang="en-US" sz="1100" dirty="0">
                  <a:solidFill>
                    <a:schemeClr val="tx1">
                      <a:lumMod val="50000"/>
                      <a:lumOff val="50000"/>
                    </a:schemeClr>
                  </a:solidFill>
                </a:rPr>
                <a:t>Houghton</a:t>
              </a:r>
            </a:p>
            <a:p>
              <a:r>
                <a:rPr lang="en-US" sz="1100" dirty="0">
                  <a:solidFill>
                    <a:schemeClr val="tx1">
                      <a:lumMod val="50000"/>
                      <a:lumOff val="50000"/>
                    </a:schemeClr>
                  </a:solidFill>
                </a:rPr>
                <a:t>Johannesburg</a:t>
              </a:r>
              <a:endParaRPr lang="en-ZA" dirty="0"/>
            </a:p>
          </p:txBody>
        </p:sp>
        <p:cxnSp>
          <p:nvCxnSpPr>
            <p:cNvPr id="51" name="Straight Arrow Connector 50">
              <a:extLst>
                <a:ext uri="{FF2B5EF4-FFF2-40B4-BE49-F238E27FC236}">
                  <a16:creationId xmlns:a16="http://schemas.microsoft.com/office/drawing/2014/main" id="{49CFCCFA-7D09-B0A8-DBCC-EDACC28404FF}"/>
                </a:ext>
              </a:extLst>
            </p:cNvPr>
            <p:cNvCxnSpPr>
              <a:cxnSpLocks/>
            </p:cNvCxnSpPr>
            <p:nvPr/>
          </p:nvCxnSpPr>
          <p:spPr>
            <a:xfrm>
              <a:off x="3177309" y="1767086"/>
              <a:ext cx="1465998" cy="74735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5F880989-B037-78E9-2BB0-645933B2D621}"/>
              </a:ext>
            </a:extLst>
          </p:cNvPr>
          <p:cNvSpPr txBox="1"/>
          <p:nvPr/>
        </p:nvSpPr>
        <p:spPr>
          <a:xfrm>
            <a:off x="6171037" y="2343414"/>
            <a:ext cx="1859707" cy="784830"/>
          </a:xfrm>
          <a:prstGeom prst="rect">
            <a:avLst/>
          </a:prstGeom>
          <a:noFill/>
        </p:spPr>
        <p:txBody>
          <a:bodyPr wrap="square" rtlCol="0">
            <a:spAutoFit/>
          </a:bodyPr>
          <a:lstStyle/>
          <a:p>
            <a:r>
              <a:rPr lang="en-US" sz="1200" b="1" dirty="0">
                <a:solidFill>
                  <a:schemeClr val="accent2"/>
                </a:solidFill>
              </a:rPr>
              <a:t>Emalahleni (Witbank)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prstClr val="black">
                    <a:lumMod val="50000"/>
                    <a:lumOff val="50000"/>
                  </a:prstClr>
                </a:solidFill>
                <a:latin typeface="Calibri" panose="020F0502020204030204"/>
              </a:rPr>
              <a:t>71 Mandela Drive</a:t>
            </a:r>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prstClr val="black">
                    <a:lumMod val="50000"/>
                    <a:lumOff val="50000"/>
                  </a:prstClr>
                </a:solidFill>
                <a:latin typeface="Calibri" panose="020F0502020204030204"/>
              </a:rPr>
              <a:t>Cnr Plumer &amp; Mandela Drive</a:t>
            </a:r>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prstClr val="black">
                    <a:lumMod val="50000"/>
                    <a:lumOff val="50000"/>
                  </a:prstClr>
                </a:solidFill>
                <a:latin typeface="Calibri" panose="020F0502020204030204"/>
              </a:rPr>
              <a:t>Emalahleni</a:t>
            </a:r>
            <a:endParaRPr lang="en-ZA" dirty="0"/>
          </a:p>
        </p:txBody>
      </p:sp>
    </p:spTree>
    <p:extLst>
      <p:ext uri="{BB962C8B-B14F-4D97-AF65-F5344CB8AC3E}">
        <p14:creationId xmlns:p14="http://schemas.microsoft.com/office/powerpoint/2010/main" val="2068996837"/>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1260B7-CD36-D03C-6F88-5B5D4E1C0531}"/>
              </a:ext>
            </a:extLst>
          </p:cNvPr>
          <p:cNvSpPr/>
          <p:nvPr/>
        </p:nvSpPr>
        <p:spPr>
          <a:xfrm>
            <a:off x="0" y="0"/>
            <a:ext cx="7019925" cy="1066800"/>
          </a:xfrm>
          <a:prstGeom prst="rect">
            <a:avLst/>
          </a:prstGeom>
          <a:solidFill>
            <a:srgbClr val="E76618"/>
          </a:solidFill>
          <a:ln w="19050"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kern="0" dirty="0">
                <a:solidFill>
                  <a:prstClr val="white"/>
                </a:solidFill>
                <a:latin typeface="Kalinga" panose="020B0502040204020203" pitchFamily="34" charset="0"/>
                <a:cs typeface="Kalinga" panose="020B0502040204020203" pitchFamily="34" charset="0"/>
              </a:rPr>
              <a:t>BROKER MANAGEMENT REPORT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Brokerage Overview Report</a:t>
            </a:r>
          </a:p>
        </p:txBody>
      </p:sp>
      <p:pic>
        <p:nvPicPr>
          <p:cNvPr id="4" name="Picture 3">
            <a:extLst>
              <a:ext uri="{FF2B5EF4-FFF2-40B4-BE49-F238E27FC236}">
                <a16:creationId xmlns:a16="http://schemas.microsoft.com/office/drawing/2014/main" id="{CA699C37-AD0C-A065-AC0B-D96FD02E8D29}"/>
              </a:ext>
            </a:extLst>
          </p:cNvPr>
          <p:cNvPicPr>
            <a:picLocks noChangeAspect="1"/>
          </p:cNvPicPr>
          <p:nvPr/>
        </p:nvPicPr>
        <p:blipFill>
          <a:blip r:embed="rId3"/>
          <a:stretch>
            <a:fillRect/>
          </a:stretch>
        </p:blipFill>
        <p:spPr>
          <a:xfrm>
            <a:off x="221673" y="1555231"/>
            <a:ext cx="8552873" cy="4501902"/>
          </a:xfrm>
          <a:prstGeom prst="rect">
            <a:avLst/>
          </a:prstGeom>
        </p:spPr>
      </p:pic>
      <p:sp>
        <p:nvSpPr>
          <p:cNvPr id="7" name="TextBox 6">
            <a:extLst>
              <a:ext uri="{FF2B5EF4-FFF2-40B4-BE49-F238E27FC236}">
                <a16:creationId xmlns:a16="http://schemas.microsoft.com/office/drawing/2014/main" id="{8A607704-077A-F448-03D8-30263F545912}"/>
              </a:ext>
            </a:extLst>
          </p:cNvPr>
          <p:cNvSpPr txBox="1"/>
          <p:nvPr/>
        </p:nvSpPr>
        <p:spPr>
          <a:xfrm>
            <a:off x="3232727" y="6380294"/>
            <a:ext cx="7213600" cy="276999"/>
          </a:xfrm>
          <a:prstGeom prst="rect">
            <a:avLst/>
          </a:prstGeom>
          <a:noFill/>
        </p:spPr>
        <p:txBody>
          <a:bodyPr wrap="square">
            <a:spAutoFit/>
          </a:bodyPr>
          <a:lstStyle/>
          <a:p>
            <a:r>
              <a:rPr lang="en-US" sz="1200" dirty="0">
                <a:solidFill>
                  <a:schemeClr val="bg1"/>
                </a:solidFill>
                <a:latin typeface="Kalinga" panose="020B0502040204020203" pitchFamily="34" charset="0"/>
                <a:cs typeface="Kalinga" panose="020B0502040204020203" pitchFamily="34" charset="0"/>
              </a:rPr>
              <a:t>request from your Corporate Accounts Manager – Provide your brokerage name and code</a:t>
            </a:r>
            <a:endParaRPr lang="en-ZA" sz="1200" dirty="0">
              <a:solidFill>
                <a:schemeClr val="bg1"/>
              </a:solidFill>
            </a:endParaRPr>
          </a:p>
        </p:txBody>
      </p:sp>
      <p:sp>
        <p:nvSpPr>
          <p:cNvPr id="9" name="TextBox 8">
            <a:extLst>
              <a:ext uri="{FF2B5EF4-FFF2-40B4-BE49-F238E27FC236}">
                <a16:creationId xmlns:a16="http://schemas.microsoft.com/office/drawing/2014/main" id="{E0DB9544-7943-8248-2735-CF9B71BD812E}"/>
              </a:ext>
            </a:extLst>
          </p:cNvPr>
          <p:cNvSpPr txBox="1"/>
          <p:nvPr/>
        </p:nvSpPr>
        <p:spPr>
          <a:xfrm>
            <a:off x="350981" y="1151435"/>
            <a:ext cx="7989455" cy="319161"/>
          </a:xfrm>
          <a:prstGeom prst="rect">
            <a:avLst/>
          </a:prstGeom>
          <a:noFill/>
        </p:spPr>
        <p:txBody>
          <a:bodyPr wrap="square" rtlCol="0">
            <a:spAutoFit/>
          </a:bodyPr>
          <a:lstStyle/>
          <a:p>
            <a:r>
              <a:rPr lang="en-US" sz="1400" dirty="0">
                <a:latin typeface="Kalinga" panose="020B0502040204020203" pitchFamily="34" charset="0"/>
                <a:cs typeface="Kalinga" panose="020B0502040204020203" pitchFamily="34" charset="0"/>
              </a:rPr>
              <a:t>Example of a Brokerage Overview report – Available on request from the 18</a:t>
            </a:r>
            <a:r>
              <a:rPr lang="en-US" sz="1400" baseline="30000" dirty="0">
                <a:latin typeface="Kalinga" panose="020B0502040204020203" pitchFamily="34" charset="0"/>
                <a:cs typeface="Kalinga" panose="020B0502040204020203" pitchFamily="34" charset="0"/>
              </a:rPr>
              <a:t>th </a:t>
            </a:r>
            <a:r>
              <a:rPr lang="en-US" sz="1400" dirty="0">
                <a:latin typeface="Kalinga" panose="020B0502040204020203" pitchFamily="34" charset="0"/>
                <a:cs typeface="Kalinga" panose="020B0502040204020203" pitchFamily="34" charset="0"/>
              </a:rPr>
              <a:t> of each month</a:t>
            </a:r>
            <a:endParaRPr lang="en-ZA" sz="1400" dirty="0">
              <a:latin typeface="Kalinga" panose="020B0502040204020203" pitchFamily="34" charset="0"/>
              <a:cs typeface="Kalinga" panose="020B0502040204020203" pitchFamily="34" charset="0"/>
            </a:endParaRPr>
          </a:p>
        </p:txBody>
      </p:sp>
      <p:sp>
        <p:nvSpPr>
          <p:cNvPr id="10" name="TextBox 9">
            <a:extLst>
              <a:ext uri="{FF2B5EF4-FFF2-40B4-BE49-F238E27FC236}">
                <a16:creationId xmlns:a16="http://schemas.microsoft.com/office/drawing/2014/main" id="{ABC28E52-93F3-6CC8-82FB-CFA108DCD38F}"/>
              </a:ext>
            </a:extLst>
          </p:cNvPr>
          <p:cNvSpPr txBox="1"/>
          <p:nvPr/>
        </p:nvSpPr>
        <p:spPr>
          <a:xfrm>
            <a:off x="8884394" y="2136338"/>
            <a:ext cx="3123865" cy="3620222"/>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400" b="1" dirty="0">
                <a:solidFill>
                  <a:prstClr val="black"/>
                </a:solidFill>
                <a:latin typeface="Kalinga" panose="020B0502040204020203" pitchFamily="34" charset="0"/>
                <a:cs typeface="Kalinga" panose="020B0502040204020203" pitchFamily="34" charset="0"/>
              </a:rPr>
              <a:t>Provides an overview of your brokerage book within the Scheme</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Entries and ex</a:t>
            </a:r>
            <a:r>
              <a:rPr lang="en-US" sz="1400" dirty="0">
                <a:solidFill>
                  <a:prstClr val="black"/>
                </a:solidFill>
                <a:latin typeface="Kalinga" panose="020B0502040204020203" pitchFamily="34" charset="0"/>
                <a:cs typeface="Kalinga" panose="020B0502040204020203" pitchFamily="34" charset="0"/>
              </a:rPr>
              <a:t>its YTD</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Average age</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dirty="0">
                <a:solidFill>
                  <a:prstClr val="black"/>
                </a:solidFill>
                <a:latin typeface="Kalinga" panose="020B0502040204020203" pitchFamily="34" charset="0"/>
                <a:cs typeface="Kalinga" panose="020B0502040204020203" pitchFamily="34" charset="0"/>
              </a:rPr>
              <a:t>Pensioner Ratio </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Option take up or exit</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dirty="0">
                <a:solidFill>
                  <a:prstClr val="black"/>
                </a:solidFill>
                <a:latin typeface="Kalinga" panose="020B0502040204020203" pitchFamily="34" charset="0"/>
                <a:cs typeface="Kalinga" panose="020B0502040204020203" pitchFamily="34" charset="0"/>
              </a:rPr>
              <a:t>CVB ratio </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Regional base</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dirty="0">
                <a:solidFill>
                  <a:prstClr val="black"/>
                </a:solidFill>
                <a:latin typeface="Kalinga" panose="020B0502040204020203" pitchFamily="34" charset="0"/>
                <a:cs typeface="Kalinga" panose="020B0502040204020203" pitchFamily="34" charset="0"/>
              </a:rPr>
              <a:t>Total membership</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Plan </a:t>
            </a:r>
            <a:r>
              <a:rPr lang="en-US" sz="1400" dirty="0">
                <a:solidFill>
                  <a:prstClr val="black"/>
                </a:solidFill>
                <a:latin typeface="Kalinga" panose="020B0502040204020203" pitchFamily="34" charset="0"/>
                <a:cs typeface="Kalinga" panose="020B0502040204020203" pitchFamily="34" charset="0"/>
              </a:rPr>
              <a:t>distribution</a:t>
            </a:r>
            <a:endParaRPr kumimoji="0" lang="en-ZA" sz="14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endParaRPr>
          </a:p>
        </p:txBody>
      </p:sp>
    </p:spTree>
    <p:extLst>
      <p:ext uri="{BB962C8B-B14F-4D97-AF65-F5344CB8AC3E}">
        <p14:creationId xmlns:p14="http://schemas.microsoft.com/office/powerpoint/2010/main" val="820225895"/>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1260B7-CD36-D03C-6F88-5B5D4E1C0531}"/>
              </a:ext>
            </a:extLst>
          </p:cNvPr>
          <p:cNvSpPr/>
          <p:nvPr/>
        </p:nvSpPr>
        <p:spPr>
          <a:xfrm>
            <a:off x="0" y="0"/>
            <a:ext cx="7019925" cy="1066800"/>
          </a:xfrm>
          <a:prstGeom prst="rect">
            <a:avLst/>
          </a:prstGeom>
          <a:solidFill>
            <a:srgbClr val="E76618"/>
          </a:solidFill>
          <a:ln w="19050"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EMPLOYER WELLNESS DAYS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0" dirty="0">
                <a:solidFill>
                  <a:prstClr val="white"/>
                </a:solidFill>
                <a:latin typeface="Kalinga" panose="020B0502040204020203" pitchFamily="34" charset="0"/>
                <a:cs typeface="Kalinga" panose="020B0502040204020203" pitchFamily="34" charset="0"/>
              </a:rPr>
              <a:t>Groups &gt; 25 Scheme members</a:t>
            </a:r>
            <a:endParaRPr kumimoji="0" lang="en-US" sz="1400" b="0" i="0" u="none" strike="noStrike" kern="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endParaRPr>
          </a:p>
        </p:txBody>
      </p:sp>
      <p:sp>
        <p:nvSpPr>
          <p:cNvPr id="16" name="TextBox 15">
            <a:extLst>
              <a:ext uri="{FF2B5EF4-FFF2-40B4-BE49-F238E27FC236}">
                <a16:creationId xmlns:a16="http://schemas.microsoft.com/office/drawing/2014/main" id="{3A242752-D174-8E3B-F4E1-F5ED5986C12C}"/>
              </a:ext>
            </a:extLst>
          </p:cNvPr>
          <p:cNvSpPr txBox="1"/>
          <p:nvPr/>
        </p:nvSpPr>
        <p:spPr>
          <a:xfrm>
            <a:off x="2517198" y="6287014"/>
            <a:ext cx="900545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If the turnout is less than 25 on wellness event day, the company will be liable for payment of each member that did not attend up to the value of 25 members. </a:t>
            </a:r>
            <a:endParaRPr kumimoji="0" lang="en-ZA" sz="1400" b="0" i="0" u="none" strike="noStrike" kern="120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endParaRPr>
          </a:p>
        </p:txBody>
      </p:sp>
      <p:sp>
        <p:nvSpPr>
          <p:cNvPr id="18" name="TextBox 17">
            <a:extLst>
              <a:ext uri="{FF2B5EF4-FFF2-40B4-BE49-F238E27FC236}">
                <a16:creationId xmlns:a16="http://schemas.microsoft.com/office/drawing/2014/main" id="{3DA94AF6-9DDC-EE90-696C-CCBFFD591EBC}"/>
              </a:ext>
            </a:extLst>
          </p:cNvPr>
          <p:cNvSpPr txBox="1"/>
          <p:nvPr/>
        </p:nvSpPr>
        <p:spPr>
          <a:xfrm>
            <a:off x="4082472" y="1222778"/>
            <a:ext cx="7841673" cy="711733"/>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US" sz="1400" dirty="0">
                <a:solidFill>
                  <a:prstClr val="black"/>
                </a:solidFill>
                <a:latin typeface="Kalinga" panose="020B0502040204020203" pitchFamily="34" charset="0"/>
                <a:cs typeface="Kalinga" panose="020B0502040204020203" pitchFamily="34" charset="0"/>
              </a:rPr>
              <a:t>Complete the wellness day request form and select the screening tests required.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Submit to the Corporate Account Manager  (CAM) for that employer group.</a:t>
            </a:r>
          </a:p>
        </p:txBody>
      </p:sp>
      <p:pic>
        <p:nvPicPr>
          <p:cNvPr id="21" name="Picture 20">
            <a:extLst>
              <a:ext uri="{FF2B5EF4-FFF2-40B4-BE49-F238E27FC236}">
                <a16:creationId xmlns:a16="http://schemas.microsoft.com/office/drawing/2014/main" id="{7D784639-D608-1267-B02B-90CF506E4E3E}"/>
              </a:ext>
            </a:extLst>
          </p:cNvPr>
          <p:cNvPicPr>
            <a:picLocks noChangeAspect="1"/>
          </p:cNvPicPr>
          <p:nvPr/>
        </p:nvPicPr>
        <p:blipFill>
          <a:blip r:embed="rId3"/>
          <a:stretch>
            <a:fillRect/>
          </a:stretch>
        </p:blipFill>
        <p:spPr>
          <a:xfrm>
            <a:off x="0" y="1066800"/>
            <a:ext cx="3814618" cy="1987448"/>
          </a:xfrm>
          <a:prstGeom prst="rect">
            <a:avLst/>
          </a:prstGeom>
        </p:spPr>
      </p:pic>
      <p:sp>
        <p:nvSpPr>
          <p:cNvPr id="5" name="TextBox 4">
            <a:extLst>
              <a:ext uri="{FF2B5EF4-FFF2-40B4-BE49-F238E27FC236}">
                <a16:creationId xmlns:a16="http://schemas.microsoft.com/office/drawing/2014/main" id="{1045B850-1D41-38B6-98AE-0C8C61C18E88}"/>
              </a:ext>
            </a:extLst>
          </p:cNvPr>
          <p:cNvSpPr txBox="1"/>
          <p:nvPr/>
        </p:nvSpPr>
        <p:spPr>
          <a:xfrm>
            <a:off x="452581" y="3180697"/>
            <a:ext cx="11739419" cy="2973891"/>
          </a:xfrm>
          <a:prstGeom prst="rect">
            <a:avLst/>
          </a:prstGeom>
          <a:noFill/>
        </p:spPr>
        <p:txBody>
          <a:bodyPr wrap="square">
            <a:spAutoFit/>
          </a:bodyPr>
          <a:lstStyle/>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Requests for events/campaigns must be sent 4 weeks prior to the anticipated date of event.</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Requests are subject to Scheme approval</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Please supply your employer Scheme registration number (as found on employer billing statement) </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The employer to provide resources to assist with setting up at the venue.</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Where the testing requested to include HIV screening, a separate, private area is required at the venue.</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The Scheme Health Day times are scheduled to run between 08h00 – 15h00. Where shifts are applicable, please be sure to advise what the shift times are and the process to access the premises during these times. Please note this is subject to special arrangements being made as there are cost implications for teams being made available after hours ,of which, if any, applicant will be advised.</a:t>
            </a:r>
            <a:endParaRPr kumimoji="0" lang="en-ZA" sz="14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endParaRPr>
          </a:p>
        </p:txBody>
      </p:sp>
    </p:spTree>
    <p:extLst>
      <p:ext uri="{BB962C8B-B14F-4D97-AF65-F5344CB8AC3E}">
        <p14:creationId xmlns:p14="http://schemas.microsoft.com/office/powerpoint/2010/main" val="2774483996"/>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1260B7-CD36-D03C-6F88-5B5D4E1C0531}"/>
              </a:ext>
            </a:extLst>
          </p:cNvPr>
          <p:cNvSpPr/>
          <p:nvPr/>
        </p:nvSpPr>
        <p:spPr>
          <a:xfrm>
            <a:off x="0" y="0"/>
            <a:ext cx="8286750" cy="914400"/>
          </a:xfrm>
          <a:prstGeom prst="rect">
            <a:avLst/>
          </a:prstGeom>
          <a:solidFill>
            <a:srgbClr val="E76618"/>
          </a:solidFill>
          <a:ln w="19050"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dirty="0">
                <a:solidFill>
                  <a:prstClr val="white"/>
                </a:solidFill>
                <a:latin typeface="Kalinga" panose="020B0502040204020203" pitchFamily="34" charset="0"/>
                <a:cs typeface="Kalinga" panose="020B0502040204020203" pitchFamily="34" charset="0"/>
              </a:rPr>
              <a:t>SALES &amp; BUSINESS DEVELOPMENT</a:t>
            </a:r>
            <a:endParaRPr kumimoji="0" lang="en-US" sz="3600" b="0" i="0" u="none" strike="noStrike" kern="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endParaRPr>
          </a:p>
        </p:txBody>
      </p:sp>
      <p:sp>
        <p:nvSpPr>
          <p:cNvPr id="3" name="TextBox 2">
            <a:extLst>
              <a:ext uri="{FF2B5EF4-FFF2-40B4-BE49-F238E27FC236}">
                <a16:creationId xmlns:a16="http://schemas.microsoft.com/office/drawing/2014/main" id="{3682A2CA-98F1-1533-B733-84FF45CD9248}"/>
              </a:ext>
            </a:extLst>
          </p:cNvPr>
          <p:cNvSpPr txBox="1"/>
          <p:nvPr/>
        </p:nvSpPr>
        <p:spPr>
          <a:xfrm>
            <a:off x="4592204" y="1032232"/>
            <a:ext cx="7599796" cy="5262979"/>
          </a:xfrm>
          <a:prstGeom prst="rect">
            <a:avLst/>
          </a:prstGeom>
          <a:noFill/>
        </p:spPr>
        <p:txBody>
          <a:bodyPr wrap="square" rtlCol="0">
            <a:spAutoFit/>
          </a:bodyPr>
          <a:lstStyle/>
          <a:p>
            <a:r>
              <a:rPr lang="en-US" sz="1400" b="1" dirty="0">
                <a:solidFill>
                  <a:schemeClr val="accent6"/>
                </a:solidFill>
                <a:latin typeface="Kalinga" panose="020B0502040204020203" pitchFamily="34" charset="0"/>
                <a:cs typeface="Kalinga" panose="020B0502040204020203" pitchFamily="34" charset="0"/>
              </a:rPr>
              <a:t>Focus on Broker Partners – Update on Activities Underway</a:t>
            </a:r>
          </a:p>
          <a:p>
            <a:endParaRPr lang="en-US" sz="1400" dirty="0">
              <a:latin typeface="Kalinga" panose="020B0502040204020203" pitchFamily="34" charset="0"/>
              <a:cs typeface="Kalinga" panose="020B0502040204020203" pitchFamily="34" charset="0"/>
            </a:endParaRPr>
          </a:p>
          <a:p>
            <a:r>
              <a:rPr lang="en-US" sz="1400" dirty="0">
                <a:latin typeface="Kalinga" panose="020B0502040204020203" pitchFamily="34" charset="0"/>
                <a:cs typeface="Kalinga" panose="020B0502040204020203" pitchFamily="34" charset="0"/>
              </a:rPr>
              <a:t>Q1 &amp; 2</a:t>
            </a:r>
          </a:p>
          <a:p>
            <a:pPr marL="285750" indent="-285750">
              <a:buFont typeface="Arial" panose="020B0604020202020204" pitchFamily="34" charset="0"/>
              <a:buChar char="•"/>
            </a:pPr>
            <a:r>
              <a:rPr lang="en-US" sz="1400" dirty="0">
                <a:latin typeface="Kalinga" panose="020B0502040204020203" pitchFamily="34" charset="0"/>
                <a:cs typeface="Kalinga" panose="020B0502040204020203" pitchFamily="34" charset="0"/>
              </a:rPr>
              <a:t>Stakeholder Roadshow – departmental service alignment &amp; Scheme update</a:t>
            </a:r>
          </a:p>
          <a:p>
            <a:pPr marL="285750" indent="-285750">
              <a:buFont typeface="Arial" panose="020B0604020202020204" pitchFamily="34" charset="0"/>
              <a:buChar char="•"/>
            </a:pPr>
            <a:r>
              <a:rPr lang="en-US" sz="1400" dirty="0">
                <a:latin typeface="Kalinga" panose="020B0502040204020203" pitchFamily="34" charset="0"/>
                <a:cs typeface="Kalinga" panose="020B0502040204020203" pitchFamily="34" charset="0"/>
              </a:rPr>
              <a:t>Broker Information Guide</a:t>
            </a:r>
          </a:p>
          <a:p>
            <a:pPr marL="285750" indent="-285750">
              <a:buFont typeface="Arial" panose="020B0604020202020204" pitchFamily="34" charset="0"/>
              <a:buChar char="•"/>
            </a:pPr>
            <a:r>
              <a:rPr lang="en-US" sz="1400" dirty="0">
                <a:latin typeface="Kalinga" panose="020B0502040204020203" pitchFamily="34" charset="0"/>
                <a:cs typeface="Kalinga" panose="020B0502040204020203" pitchFamily="34" charset="0"/>
              </a:rPr>
              <a:t>Analysis and review of 2024 broker accreditation process</a:t>
            </a:r>
          </a:p>
          <a:p>
            <a:pPr marL="285750" indent="-285750">
              <a:buFont typeface="Arial" panose="020B0604020202020204" pitchFamily="34" charset="0"/>
              <a:buChar char="•"/>
            </a:pPr>
            <a:r>
              <a:rPr lang="en-US" sz="1400" dirty="0">
                <a:latin typeface="Kalinga" panose="020B0502040204020203" pitchFamily="34" charset="0"/>
                <a:cs typeface="Kalinga" panose="020B0502040204020203" pitchFamily="34" charset="0"/>
              </a:rPr>
              <a:t>Dedicated coordinated training</a:t>
            </a:r>
          </a:p>
          <a:p>
            <a:pPr marL="285750" indent="-285750">
              <a:buFont typeface="Arial" panose="020B0604020202020204" pitchFamily="34" charset="0"/>
              <a:buChar char="•"/>
            </a:pPr>
            <a:r>
              <a:rPr lang="en-US" sz="1400" dirty="0">
                <a:latin typeface="Kalinga" panose="020B0502040204020203" pitchFamily="34" charset="0"/>
                <a:cs typeface="Kalinga" panose="020B0502040204020203" pitchFamily="34" charset="0"/>
              </a:rPr>
              <a:t>Dedicated new business prospecting &amp; provisional quote assistance</a:t>
            </a:r>
          </a:p>
          <a:p>
            <a:pPr marL="285750" indent="-285750">
              <a:buFont typeface="Arial" panose="020B0604020202020204" pitchFamily="34" charset="0"/>
              <a:buChar char="•"/>
            </a:pPr>
            <a:r>
              <a:rPr lang="en-US" sz="1400" dirty="0">
                <a:latin typeface="Kalinga" panose="020B0502040204020203" pitchFamily="34" charset="0"/>
                <a:cs typeface="Kalinga" panose="020B0502040204020203" pitchFamily="34" charset="0"/>
              </a:rPr>
              <a:t>Broker Portal  - Stakeholder interviews </a:t>
            </a:r>
          </a:p>
          <a:p>
            <a:endParaRPr lang="en-US" sz="1400" dirty="0">
              <a:latin typeface="Kalinga" panose="020B0502040204020203" pitchFamily="34" charset="0"/>
              <a:cs typeface="Kalinga" panose="020B0502040204020203" pitchFamily="34" charset="0"/>
            </a:endParaRPr>
          </a:p>
          <a:p>
            <a:endParaRPr lang="en-US" sz="1400" dirty="0">
              <a:latin typeface="Kalinga" panose="020B0502040204020203" pitchFamily="34" charset="0"/>
              <a:cs typeface="Kalinga" panose="020B0502040204020203" pitchFamily="34" charset="0"/>
            </a:endParaRPr>
          </a:p>
          <a:p>
            <a:r>
              <a:rPr lang="en-US" sz="1400" dirty="0">
                <a:latin typeface="Kalinga" panose="020B0502040204020203" pitchFamily="34" charset="0"/>
                <a:cs typeface="Kalinga" panose="020B0502040204020203" pitchFamily="34" charset="0"/>
              </a:rPr>
              <a:t>Q3</a:t>
            </a:r>
          </a:p>
          <a:p>
            <a:pPr marL="285750" indent="-285750">
              <a:buFont typeface="Arial" panose="020B0604020202020204" pitchFamily="34" charset="0"/>
              <a:buChar char="•"/>
            </a:pPr>
            <a:r>
              <a:rPr lang="en-US" sz="1400" dirty="0">
                <a:latin typeface="Kalinga" panose="020B0502040204020203" pitchFamily="34" charset="0"/>
                <a:cs typeface="Kalinga" panose="020B0502040204020203" pitchFamily="34" charset="0"/>
              </a:rPr>
              <a:t>Broker accreditation enhancements towards training and product 2025 accreditation </a:t>
            </a:r>
          </a:p>
          <a:p>
            <a:pPr marL="285750" indent="-285750">
              <a:buFont typeface="Arial" panose="020B0604020202020204" pitchFamily="34" charset="0"/>
              <a:buChar char="•"/>
            </a:pPr>
            <a:r>
              <a:rPr lang="en-US" sz="1400" dirty="0">
                <a:latin typeface="Kalinga" panose="020B0502040204020203" pitchFamily="34" charset="0"/>
                <a:cs typeface="Kalinga" panose="020B0502040204020203" pitchFamily="34" charset="0"/>
              </a:rPr>
              <a:t>Member access to care guide</a:t>
            </a:r>
          </a:p>
          <a:p>
            <a:pPr marL="285750" indent="-285750">
              <a:buFont typeface="Arial" panose="020B0604020202020204" pitchFamily="34" charset="0"/>
              <a:buChar char="•"/>
            </a:pPr>
            <a:r>
              <a:rPr lang="en-US" sz="1400" dirty="0">
                <a:latin typeface="Kalinga" panose="020B0502040204020203" pitchFamily="34" charset="0"/>
                <a:cs typeface="Kalinga" panose="020B0502040204020203" pitchFamily="34" charset="0"/>
              </a:rPr>
              <a:t>Portal enhancements</a:t>
            </a:r>
          </a:p>
          <a:p>
            <a:pPr marL="285750" indent="-285750">
              <a:buFont typeface="Arial" panose="020B0604020202020204" pitchFamily="34" charset="0"/>
              <a:buChar char="•"/>
            </a:pPr>
            <a:r>
              <a:rPr lang="en-US" sz="1400" dirty="0">
                <a:latin typeface="Kalinga" panose="020B0502040204020203" pitchFamily="34" charset="0"/>
                <a:cs typeface="Kalinga" panose="020B0502040204020203" pitchFamily="34" charset="0"/>
              </a:rPr>
              <a:t>Broker client reports review, standardize and enhanced delivery</a:t>
            </a:r>
          </a:p>
          <a:p>
            <a:pPr marL="285750" indent="-285750">
              <a:buFont typeface="Arial" panose="020B0604020202020204" pitchFamily="34" charset="0"/>
              <a:buChar char="•"/>
            </a:pPr>
            <a:r>
              <a:rPr lang="en-US" sz="1400" dirty="0">
                <a:latin typeface="Kalinga" panose="020B0502040204020203" pitchFamily="34" charset="0"/>
                <a:cs typeface="Kalinga" panose="020B0502040204020203" pitchFamily="34" charset="0"/>
              </a:rPr>
              <a:t>Preparation of trade presenter and OWP sales pack</a:t>
            </a:r>
          </a:p>
          <a:p>
            <a:pPr marL="285750" indent="-285750">
              <a:buFont typeface="Arial" panose="020B0604020202020204" pitchFamily="34" charset="0"/>
              <a:buChar char="•"/>
            </a:pPr>
            <a:r>
              <a:rPr lang="en-US" sz="1400" dirty="0">
                <a:latin typeface="Kalinga" panose="020B0502040204020203" pitchFamily="34" charset="0"/>
                <a:cs typeface="Kalinga" panose="020B0502040204020203" pitchFamily="34" charset="0"/>
              </a:rPr>
              <a:t>Employer OWP Information pack</a:t>
            </a:r>
          </a:p>
          <a:p>
            <a:pPr marL="285750" indent="-285750">
              <a:buFont typeface="Arial" panose="020B0604020202020204" pitchFamily="34" charset="0"/>
              <a:buChar char="•"/>
            </a:pPr>
            <a:r>
              <a:rPr lang="en-US" sz="1400" dirty="0">
                <a:latin typeface="Kalinga" panose="020B0502040204020203" pitchFamily="34" charset="0"/>
                <a:cs typeface="Kalinga" panose="020B0502040204020203" pitchFamily="34" charset="0"/>
              </a:rPr>
              <a:t>Employer Group Roadshows</a:t>
            </a:r>
          </a:p>
          <a:p>
            <a:pPr marL="285750" indent="-285750">
              <a:buFont typeface="Arial" panose="020B0604020202020204" pitchFamily="34" charset="0"/>
              <a:buChar char="•"/>
            </a:pPr>
            <a:endParaRPr lang="en-US" sz="1400" dirty="0">
              <a:latin typeface="Kalinga" panose="020B0502040204020203" pitchFamily="34" charset="0"/>
              <a:cs typeface="Kalinga" panose="020B0502040204020203" pitchFamily="34" charset="0"/>
            </a:endParaRPr>
          </a:p>
          <a:p>
            <a:endParaRPr lang="en-US" sz="1400" dirty="0">
              <a:latin typeface="Kalinga" panose="020B0502040204020203" pitchFamily="34" charset="0"/>
              <a:cs typeface="Kalinga" panose="020B0502040204020203" pitchFamily="34" charset="0"/>
            </a:endParaRPr>
          </a:p>
          <a:p>
            <a:r>
              <a:rPr lang="en-US" sz="1400" dirty="0">
                <a:latin typeface="Kalinga" panose="020B0502040204020203" pitchFamily="34" charset="0"/>
                <a:cs typeface="Kalinga" panose="020B0502040204020203" pitchFamily="34" charset="0"/>
              </a:rPr>
              <a:t>Q4</a:t>
            </a:r>
          </a:p>
          <a:p>
            <a:r>
              <a:rPr lang="en-US" sz="1400" dirty="0">
                <a:latin typeface="Kalinga" panose="020B0502040204020203" pitchFamily="34" charset="0"/>
                <a:cs typeface="Kalinga" panose="020B0502040204020203" pitchFamily="34" charset="0"/>
              </a:rPr>
              <a:t>Year end reviews and final accreditation training</a:t>
            </a:r>
          </a:p>
          <a:p>
            <a:endParaRPr lang="en-ZA" sz="1400" dirty="0">
              <a:latin typeface="Kalinga" panose="020B0502040204020203" pitchFamily="34" charset="0"/>
              <a:cs typeface="Kalinga" panose="020B0502040204020203" pitchFamily="34" charset="0"/>
            </a:endParaRPr>
          </a:p>
        </p:txBody>
      </p:sp>
      <p:pic>
        <p:nvPicPr>
          <p:cNvPr id="7" name="Picture 6">
            <a:extLst>
              <a:ext uri="{FF2B5EF4-FFF2-40B4-BE49-F238E27FC236}">
                <a16:creationId xmlns:a16="http://schemas.microsoft.com/office/drawing/2014/main" id="{FB9BB193-0A43-DEC1-7A90-53B1F184150F}"/>
              </a:ext>
            </a:extLst>
          </p:cNvPr>
          <p:cNvPicPr>
            <a:picLocks noChangeAspect="1"/>
          </p:cNvPicPr>
          <p:nvPr/>
        </p:nvPicPr>
        <p:blipFill>
          <a:blip r:embed="rId3"/>
          <a:stretch>
            <a:fillRect/>
          </a:stretch>
        </p:blipFill>
        <p:spPr>
          <a:xfrm>
            <a:off x="0" y="914401"/>
            <a:ext cx="4221216" cy="5283199"/>
          </a:xfrm>
          <a:prstGeom prst="rect">
            <a:avLst/>
          </a:prstGeom>
        </p:spPr>
      </p:pic>
    </p:spTree>
    <p:extLst>
      <p:ext uri="{BB962C8B-B14F-4D97-AF65-F5344CB8AC3E}">
        <p14:creationId xmlns:p14="http://schemas.microsoft.com/office/powerpoint/2010/main" val="2221571136"/>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0FE61E8-9046-ED0C-E38B-6BC16AF0BA44}"/>
              </a:ext>
            </a:extLst>
          </p:cNvPr>
          <p:cNvSpPr txBox="1"/>
          <p:nvPr/>
        </p:nvSpPr>
        <p:spPr>
          <a:xfrm>
            <a:off x="293451" y="1635415"/>
            <a:ext cx="4627341" cy="2239074"/>
          </a:xfrm>
          <a:prstGeom prst="rect">
            <a:avLst/>
          </a:prstGeom>
          <a:noFill/>
        </p:spPr>
        <p:txBody>
          <a:bodyPr wrap="square" rtlCol="0">
            <a:spAutoFit/>
          </a:bodyPr>
          <a:lstStyle/>
          <a:p>
            <a:pPr marL="285750" marR="0" lvl="0" indent="-28575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n-US" b="1" dirty="0">
                <a:solidFill>
                  <a:prstClr val="black"/>
                </a:solidFill>
                <a:latin typeface="Kalinga" panose="020B0502040204020203" pitchFamily="34" charset="0"/>
                <a:cs typeface="Kalinga" panose="020B0502040204020203" pitchFamily="34" charset="0"/>
              </a:rPr>
              <a:t>SCHEME HIGHLIGHT</a:t>
            </a:r>
            <a:endParaRPr kumimoji="0" lang="en-US" b="1"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endParaRPr>
          </a:p>
          <a:p>
            <a:pPr marL="285750" marR="0" lvl="0" indent="-28575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n-US" b="1" dirty="0">
                <a:solidFill>
                  <a:prstClr val="black"/>
                </a:solidFill>
                <a:latin typeface="Kalinga" panose="020B0502040204020203" pitchFamily="34" charset="0"/>
                <a:cs typeface="Kalinga" panose="020B0502040204020203" pitchFamily="34" charset="0"/>
              </a:rPr>
              <a:t>CARE CO-ORDINATION</a:t>
            </a:r>
          </a:p>
          <a:p>
            <a:pPr marL="285750" marR="0" lvl="0" indent="-28575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n-US" b="1" dirty="0">
                <a:solidFill>
                  <a:prstClr val="black"/>
                </a:solidFill>
                <a:latin typeface="Kalinga" panose="020B0502040204020203" pitchFamily="34" charset="0"/>
                <a:cs typeface="Kalinga" panose="020B0502040204020203" pitchFamily="34" charset="0"/>
              </a:rPr>
              <a:t>BUSINESS DEVELOPMENT</a:t>
            </a:r>
            <a:endParaRPr kumimoji="0" lang="en-US" b="1"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endParaRPr>
          </a:p>
          <a:p>
            <a:pPr marL="285750" lvl="0" indent="-285750">
              <a:lnSpc>
                <a:spcPct val="200000"/>
              </a:lnSpc>
              <a:buFont typeface="Arial" panose="020B0604020202020204" pitchFamily="34" charset="0"/>
              <a:buChar char="•"/>
              <a:defRPr/>
            </a:pPr>
            <a:r>
              <a:rPr lang="en-US" b="1" dirty="0">
                <a:solidFill>
                  <a:prstClr val="black"/>
                </a:solidFill>
                <a:latin typeface="Kalinga" panose="020B0502040204020203" pitchFamily="34" charset="0"/>
                <a:cs typeface="Kalinga" panose="020B0502040204020203" pitchFamily="34" charset="0"/>
              </a:rPr>
              <a:t>BROKER</a:t>
            </a:r>
            <a:r>
              <a:rPr lang="en-US" sz="1200" b="1" dirty="0">
                <a:solidFill>
                  <a:prstClr val="black"/>
                </a:solidFill>
                <a:latin typeface="Kalinga" panose="020B0502040204020203" pitchFamily="34" charset="0"/>
                <a:cs typeface="Kalinga" panose="020B0502040204020203" pitchFamily="34" charset="0"/>
              </a:rPr>
              <a:t> </a:t>
            </a:r>
            <a:r>
              <a:rPr lang="en-US" b="1" dirty="0">
                <a:solidFill>
                  <a:prstClr val="black"/>
                </a:solidFill>
                <a:latin typeface="Kalinga" panose="020B0502040204020203" pitchFamily="34" charset="0"/>
                <a:cs typeface="Kalinga" panose="020B0502040204020203" pitchFamily="34" charset="0"/>
              </a:rPr>
              <a:t>ACCEDITATION</a:t>
            </a:r>
            <a:endParaRPr kumimoji="0" lang="en-US" b="1"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endParaRPr>
          </a:p>
        </p:txBody>
      </p:sp>
      <p:sp>
        <p:nvSpPr>
          <p:cNvPr id="4" name="TextBox 3">
            <a:extLst>
              <a:ext uri="{FF2B5EF4-FFF2-40B4-BE49-F238E27FC236}">
                <a16:creationId xmlns:a16="http://schemas.microsoft.com/office/drawing/2014/main" id="{B9DEBF78-A352-8A28-D930-093EB59FB7C8}"/>
              </a:ext>
            </a:extLst>
          </p:cNvPr>
          <p:cNvSpPr txBox="1"/>
          <p:nvPr/>
        </p:nvSpPr>
        <p:spPr>
          <a:xfrm>
            <a:off x="2700461" y="6088559"/>
            <a:ext cx="9011248"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Kalinga" pitchFamily="34" charset="0"/>
                <a:ea typeface="Open Sans" pitchFamily="34" charset="0"/>
                <a:cs typeface="Kalinga"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Kalinga" pitchFamily="34" charset="0"/>
                <a:ea typeface="Open Sans" pitchFamily="34" charset="0"/>
                <a:cs typeface="Kalinga" pitchFamily="34" charset="0"/>
              </a:rPr>
              <a:t> This summary overview presentation is for Sizwe Hosmed Medical Scheme product information purposes only, it is not advice and does not supersede the registered benefits, rules and managed care protocols of the Fund.  </a:t>
            </a:r>
            <a:r>
              <a:rPr kumimoji="0" lang="en-ZA" sz="1100" b="1" i="0" u="none" strike="noStrike" kern="1200" cap="none" spc="0" normalizeH="0" baseline="0" noProof="0" dirty="0">
                <a:ln>
                  <a:noFill/>
                </a:ln>
                <a:solidFill>
                  <a:prstClr val="white"/>
                </a:solidFill>
                <a:effectLst/>
                <a:uLnTx/>
                <a:uFillTx/>
                <a:latin typeface="Kalinga" pitchFamily="34" charset="0"/>
                <a:ea typeface="Open Sans" pitchFamily="34" charset="0"/>
                <a:cs typeface="Kalinga" pitchFamily="34" charset="0"/>
              </a:rPr>
              <a:t>View full benefit guide at www.sizwehosmed.co.za</a:t>
            </a:r>
            <a:endParaRPr kumimoji="0" lang="en-US" sz="1100" b="1" i="0" u="none" strike="noStrike" kern="1200" cap="none" spc="0" normalizeH="0" baseline="0" noProof="0" dirty="0">
              <a:ln>
                <a:noFill/>
              </a:ln>
              <a:solidFill>
                <a:prstClr val="white"/>
              </a:solidFill>
              <a:effectLst/>
              <a:uLnTx/>
              <a:uFillTx/>
              <a:latin typeface="Kalinga" pitchFamily="34" charset="0"/>
              <a:ea typeface="Open Sans" pitchFamily="34" charset="0"/>
              <a:cs typeface="Kalinga" pitchFamily="34" charset="0"/>
            </a:endParaRPr>
          </a:p>
        </p:txBody>
      </p:sp>
      <p:sp>
        <p:nvSpPr>
          <p:cNvPr id="5" name="Rectangle 4">
            <a:extLst>
              <a:ext uri="{FF2B5EF4-FFF2-40B4-BE49-F238E27FC236}">
                <a16:creationId xmlns:a16="http://schemas.microsoft.com/office/drawing/2014/main" id="{170EC655-B3EF-7AED-977A-6CC6410F0CDD}"/>
              </a:ext>
            </a:extLst>
          </p:cNvPr>
          <p:cNvSpPr/>
          <p:nvPr/>
        </p:nvSpPr>
        <p:spPr>
          <a:xfrm>
            <a:off x="57782" y="0"/>
            <a:ext cx="4930956" cy="914400"/>
          </a:xfrm>
          <a:prstGeom prst="rect">
            <a:avLst/>
          </a:prstGeom>
          <a:solidFill>
            <a:srgbClr val="E76618"/>
          </a:solidFill>
          <a:ln w="19050"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CONTENT</a:t>
            </a:r>
          </a:p>
        </p:txBody>
      </p:sp>
      <p:grpSp>
        <p:nvGrpSpPr>
          <p:cNvPr id="9" name="Group 8">
            <a:extLst>
              <a:ext uri="{FF2B5EF4-FFF2-40B4-BE49-F238E27FC236}">
                <a16:creationId xmlns:a16="http://schemas.microsoft.com/office/drawing/2014/main" id="{20C90295-DF5B-ABB9-80D7-A0FF47D8E56D}"/>
              </a:ext>
            </a:extLst>
          </p:cNvPr>
          <p:cNvGrpSpPr/>
          <p:nvPr/>
        </p:nvGrpSpPr>
        <p:grpSpPr>
          <a:xfrm>
            <a:off x="4988740" y="0"/>
            <a:ext cx="7145479" cy="6185604"/>
            <a:chOff x="6347103" y="1322963"/>
            <a:chExt cx="4724400" cy="4168199"/>
          </a:xfrm>
        </p:grpSpPr>
        <p:pic>
          <p:nvPicPr>
            <p:cNvPr id="3" name="Picture 2">
              <a:extLst>
                <a:ext uri="{FF2B5EF4-FFF2-40B4-BE49-F238E27FC236}">
                  <a16:creationId xmlns:a16="http://schemas.microsoft.com/office/drawing/2014/main" id="{DCEC1D63-57FF-3383-B147-E9B3AED82865}"/>
                </a:ext>
              </a:extLst>
            </p:cNvPr>
            <p:cNvPicPr>
              <a:picLocks noChangeAspect="1"/>
            </p:cNvPicPr>
            <p:nvPr/>
          </p:nvPicPr>
          <p:blipFill>
            <a:blip r:embed="rId3"/>
            <a:stretch>
              <a:fillRect/>
            </a:stretch>
          </p:blipFill>
          <p:spPr>
            <a:xfrm>
              <a:off x="6347103" y="1366837"/>
              <a:ext cx="4724400" cy="4124325"/>
            </a:xfrm>
            <a:prstGeom prst="rect">
              <a:avLst/>
            </a:prstGeom>
          </p:spPr>
        </p:pic>
        <p:pic>
          <p:nvPicPr>
            <p:cNvPr id="7" name="Picture 6">
              <a:extLst>
                <a:ext uri="{FF2B5EF4-FFF2-40B4-BE49-F238E27FC236}">
                  <a16:creationId xmlns:a16="http://schemas.microsoft.com/office/drawing/2014/main" id="{781882B2-21E5-758A-3318-7AA6A317A1E7}"/>
                </a:ext>
              </a:extLst>
            </p:cNvPr>
            <p:cNvPicPr>
              <a:picLocks noChangeAspect="1"/>
            </p:cNvPicPr>
            <p:nvPr/>
          </p:nvPicPr>
          <p:blipFill>
            <a:blip r:embed="rId4"/>
            <a:stretch>
              <a:fillRect/>
            </a:stretch>
          </p:blipFill>
          <p:spPr>
            <a:xfrm rot="5400000">
              <a:off x="8604528" y="-934462"/>
              <a:ext cx="209550" cy="4724400"/>
            </a:xfrm>
            <a:prstGeom prst="rect">
              <a:avLst/>
            </a:prstGeom>
          </p:spPr>
        </p:pic>
        <p:pic>
          <p:nvPicPr>
            <p:cNvPr id="8" name="Picture 7">
              <a:extLst>
                <a:ext uri="{FF2B5EF4-FFF2-40B4-BE49-F238E27FC236}">
                  <a16:creationId xmlns:a16="http://schemas.microsoft.com/office/drawing/2014/main" id="{126184F3-8CE7-7B39-A3B3-B67DBC7A5D45}"/>
                </a:ext>
              </a:extLst>
            </p:cNvPr>
            <p:cNvPicPr>
              <a:picLocks noChangeAspect="1"/>
            </p:cNvPicPr>
            <p:nvPr/>
          </p:nvPicPr>
          <p:blipFill>
            <a:blip r:embed="rId4"/>
            <a:stretch>
              <a:fillRect/>
            </a:stretch>
          </p:blipFill>
          <p:spPr>
            <a:xfrm rot="10800000">
              <a:off x="6347103" y="1553229"/>
              <a:ext cx="173965" cy="3937933"/>
            </a:xfrm>
            <a:prstGeom prst="rect">
              <a:avLst/>
            </a:prstGeom>
          </p:spPr>
        </p:pic>
      </p:grpSp>
    </p:spTree>
    <p:extLst>
      <p:ext uri="{BB962C8B-B14F-4D97-AF65-F5344CB8AC3E}">
        <p14:creationId xmlns:p14="http://schemas.microsoft.com/office/powerpoint/2010/main" val="3535864653"/>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B4C4BBE-D57F-E2A8-25FE-6FBA5354A2CC}"/>
            </a:ext>
          </a:extLst>
        </p:cNvPr>
        <p:cNvGrpSpPr/>
        <p:nvPr/>
      </p:nvGrpSpPr>
      <p:grpSpPr>
        <a:xfrm>
          <a:off x="0" y="0"/>
          <a:ext cx="0" cy="0"/>
          <a:chOff x="0" y="0"/>
          <a:chExt cx="0" cy="0"/>
        </a:xfrm>
      </p:grpSpPr>
      <p:grpSp>
        <p:nvGrpSpPr>
          <p:cNvPr id="62" name="Group 61">
            <a:extLst>
              <a:ext uri="{FF2B5EF4-FFF2-40B4-BE49-F238E27FC236}">
                <a16:creationId xmlns:a16="http://schemas.microsoft.com/office/drawing/2014/main" id="{7664F850-BA8B-47AE-B11A-225CAB8969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3" name="Straight Connector 62">
              <a:extLst>
                <a:ext uri="{FF2B5EF4-FFF2-40B4-BE49-F238E27FC236}">
                  <a16:creationId xmlns:a16="http://schemas.microsoft.com/office/drawing/2014/main" id="{634FC909-7343-4DEC-920F-098F56B476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24F22DB2-7E27-4CF7-8B17-254ECB9AE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5" name="Rectangle 23">
              <a:extLst>
                <a:ext uri="{FF2B5EF4-FFF2-40B4-BE49-F238E27FC236}">
                  <a16:creationId xmlns:a16="http://schemas.microsoft.com/office/drawing/2014/main" id="{C6E593B3-91A3-4687-8B8D-FE37A3714F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6" name="Rectangle 25">
              <a:extLst>
                <a:ext uri="{FF2B5EF4-FFF2-40B4-BE49-F238E27FC236}">
                  <a16:creationId xmlns:a16="http://schemas.microsoft.com/office/drawing/2014/main" id="{0C25B431-5C97-4B8D-B0A3-BFB8133C7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7" name="Isosceles Triangle 66">
              <a:extLst>
                <a:ext uri="{FF2B5EF4-FFF2-40B4-BE49-F238E27FC236}">
                  <a16:creationId xmlns:a16="http://schemas.microsoft.com/office/drawing/2014/main" id="{CA37B366-497E-4CB8-A678-A770CE2BD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8" name="Rectangle 27">
              <a:extLst>
                <a:ext uri="{FF2B5EF4-FFF2-40B4-BE49-F238E27FC236}">
                  <a16:creationId xmlns:a16="http://schemas.microsoft.com/office/drawing/2014/main" id="{CF707EDC-52B2-4D5C-8EC3-71C66EE8B3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9" name="Rectangle 28">
              <a:extLst>
                <a:ext uri="{FF2B5EF4-FFF2-40B4-BE49-F238E27FC236}">
                  <a16:creationId xmlns:a16="http://schemas.microsoft.com/office/drawing/2014/main" id="{BF8E2DE7-7466-4EDF-8D69-BCA91A88D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70" name="Rectangle 29">
              <a:extLst>
                <a:ext uri="{FF2B5EF4-FFF2-40B4-BE49-F238E27FC236}">
                  <a16:creationId xmlns:a16="http://schemas.microsoft.com/office/drawing/2014/main" id="{229C2E15-76CD-409E-9D6B-10DAD8881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71" name="Isosceles Triangle 70">
              <a:extLst>
                <a:ext uri="{FF2B5EF4-FFF2-40B4-BE49-F238E27FC236}">
                  <a16:creationId xmlns:a16="http://schemas.microsoft.com/office/drawing/2014/main" id="{89A24369-AC96-4A98-AD98-47A7217EC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72" name="Isosceles Triangle 71">
              <a:extLst>
                <a:ext uri="{FF2B5EF4-FFF2-40B4-BE49-F238E27FC236}">
                  <a16:creationId xmlns:a16="http://schemas.microsoft.com/office/drawing/2014/main" id="{7D0DF9A3-4628-42F6-B0A4-44D97617E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sp useBgFill="1">
        <p:nvSpPr>
          <p:cNvPr id="74" name="Rectangle 73">
            <a:extLst>
              <a:ext uri="{FF2B5EF4-FFF2-40B4-BE49-F238E27FC236}">
                <a16:creationId xmlns:a16="http://schemas.microsoft.com/office/drawing/2014/main" id="{E8B29BCA-F2C7-41B8-A4BB-23CA98C1E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7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76" name="Rectangle 75">
            <a:extLst>
              <a:ext uri="{FF2B5EF4-FFF2-40B4-BE49-F238E27FC236}">
                <a16:creationId xmlns:a16="http://schemas.microsoft.com/office/drawing/2014/main" id="{53688E61-1DD5-4343-B29C-DA327177B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0" cy="5897880"/>
          </a:xfrm>
          <a:prstGeom prst="rect">
            <a:avLst/>
          </a:prstGeom>
          <a:solidFill>
            <a:schemeClr val="bg1"/>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78" name="Rectangle 77">
            <a:extLst>
              <a:ext uri="{FF2B5EF4-FFF2-40B4-BE49-F238E27FC236}">
                <a16:creationId xmlns:a16="http://schemas.microsoft.com/office/drawing/2014/main" id="{038507C0-14A1-4418-B6E9-DEBF476D2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5" y="480060"/>
            <a:ext cx="5458120" cy="5897880"/>
          </a:xfrm>
          <a:prstGeom prst="rect">
            <a:avLst/>
          </a:prstGeom>
          <a:solidFill>
            <a:schemeClr val="bg1"/>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87" name="Picture 86">
            <a:extLst>
              <a:ext uri="{FF2B5EF4-FFF2-40B4-BE49-F238E27FC236}">
                <a16:creationId xmlns:a16="http://schemas.microsoft.com/office/drawing/2014/main" id="{8563D2F1-1823-28FB-C7A2-FCE07AC14DA8}"/>
              </a:ext>
            </a:extLst>
          </p:cNvPr>
          <p:cNvPicPr>
            <a:picLocks noChangeAspect="1"/>
          </p:cNvPicPr>
          <p:nvPr/>
        </p:nvPicPr>
        <p:blipFill>
          <a:blip r:embed="rId3"/>
          <a:stretch>
            <a:fillRect/>
          </a:stretch>
        </p:blipFill>
        <p:spPr>
          <a:xfrm>
            <a:off x="0" y="6194342"/>
            <a:ext cx="11725275" cy="647700"/>
          </a:xfrm>
          <a:prstGeom prst="rect">
            <a:avLst/>
          </a:prstGeom>
        </p:spPr>
      </p:pic>
      <p:sp>
        <p:nvSpPr>
          <p:cNvPr id="2" name="Rectangle 1">
            <a:extLst>
              <a:ext uri="{FF2B5EF4-FFF2-40B4-BE49-F238E27FC236}">
                <a16:creationId xmlns:a16="http://schemas.microsoft.com/office/drawing/2014/main" id="{EB7F5E26-C5F3-47F2-148B-44A8F621C44A}"/>
              </a:ext>
            </a:extLst>
          </p:cNvPr>
          <p:cNvSpPr/>
          <p:nvPr/>
        </p:nvSpPr>
        <p:spPr>
          <a:xfrm>
            <a:off x="20350" y="2518"/>
            <a:ext cx="5927997" cy="847747"/>
          </a:xfrm>
          <a:prstGeom prst="rect">
            <a:avLst/>
          </a:prstGeom>
          <a:solidFill>
            <a:srgbClr val="E76618"/>
          </a:solidFill>
          <a:ln w="19050"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kern="0" dirty="0">
                <a:solidFill>
                  <a:prstClr val="white"/>
                </a:solidFill>
                <a:latin typeface="Kalinga" panose="020B0502040204020203" pitchFamily="34" charset="0"/>
                <a:cs typeface="Kalinga" panose="020B0502040204020203" pitchFamily="34" charset="0"/>
              </a:rPr>
              <a:t>Quarter 3 (2024)</a:t>
            </a:r>
            <a:endParaRPr kumimoji="0" lang="en-US" sz="3200" b="0" i="0" u="none" strike="noStrike" kern="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endParaRPr>
          </a:p>
        </p:txBody>
      </p:sp>
      <p:graphicFrame>
        <p:nvGraphicFramePr>
          <p:cNvPr id="91" name="TextBox 2">
            <a:extLst>
              <a:ext uri="{FF2B5EF4-FFF2-40B4-BE49-F238E27FC236}">
                <a16:creationId xmlns:a16="http://schemas.microsoft.com/office/drawing/2014/main" id="{BD87ED8C-158A-083F-D986-261AFFDFC15A}"/>
              </a:ext>
            </a:extLst>
          </p:cNvPr>
          <p:cNvGraphicFramePr/>
          <p:nvPr>
            <p:extLst>
              <p:ext uri="{D42A27DB-BD31-4B8C-83A1-F6EECF244321}">
                <p14:modId xmlns:p14="http://schemas.microsoft.com/office/powerpoint/2010/main" val="3096612674"/>
              </p:ext>
            </p:extLst>
          </p:nvPr>
        </p:nvGraphicFramePr>
        <p:xfrm>
          <a:off x="601757" y="1012567"/>
          <a:ext cx="5181269" cy="48243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524CA390-50FF-C488-1752-7237188B231B}"/>
              </a:ext>
            </a:extLst>
          </p:cNvPr>
          <p:cNvSpPr txBox="1"/>
          <p:nvPr/>
        </p:nvSpPr>
        <p:spPr>
          <a:xfrm>
            <a:off x="4073783" y="6371963"/>
            <a:ext cx="6143624" cy="307777"/>
          </a:xfrm>
          <a:prstGeom prst="rect">
            <a:avLst/>
          </a:prstGeom>
          <a:noFill/>
        </p:spPr>
        <p:txBody>
          <a:bodyPr wrap="square">
            <a:spAutoFit/>
          </a:bodyPr>
          <a:lstStyle/>
          <a:p>
            <a:pPr lvl="0"/>
            <a:r>
              <a:rPr lang="en-US" sz="1400" dirty="0">
                <a:solidFill>
                  <a:schemeClr val="bg1"/>
                </a:solidFill>
                <a:latin typeface="Kalinga" panose="020B0502040204020203" pitchFamily="34" charset="0"/>
                <a:cs typeface="Kalinga" panose="020B0502040204020203" pitchFamily="34" charset="0"/>
                <a:hlinkClick r:id="rId9">
                  <a:extLst>
                    <a:ext uri="{A12FA001-AC4F-418D-AE19-62706E023703}">
                      <ahyp:hlinkClr xmlns:ahyp="http://schemas.microsoft.com/office/drawing/2018/hyperlinkcolor" val="tx"/>
                    </a:ext>
                  </a:extLst>
                </a:hlinkClick>
              </a:rPr>
              <a:t>brokertraining@sizwehosmed.co.za</a:t>
            </a:r>
            <a:endParaRPr lang="en-ZA" sz="1400" dirty="0">
              <a:solidFill>
                <a:schemeClr val="bg1"/>
              </a:solidFill>
            </a:endParaRPr>
          </a:p>
        </p:txBody>
      </p:sp>
      <p:sp>
        <p:nvSpPr>
          <p:cNvPr id="9" name="Rectangle 8">
            <a:extLst>
              <a:ext uri="{FF2B5EF4-FFF2-40B4-BE49-F238E27FC236}">
                <a16:creationId xmlns:a16="http://schemas.microsoft.com/office/drawing/2014/main" id="{317A5D26-F97A-7999-14EB-4937FA21EE9C}"/>
              </a:ext>
            </a:extLst>
          </p:cNvPr>
          <p:cNvSpPr/>
          <p:nvPr/>
        </p:nvSpPr>
        <p:spPr>
          <a:xfrm>
            <a:off x="6212055" y="1188156"/>
            <a:ext cx="5976769" cy="914400"/>
          </a:xfrm>
          <a:prstGeom prst="rect">
            <a:avLst/>
          </a:prstGeom>
          <a:solidFill>
            <a:srgbClr val="E76618"/>
          </a:solidFill>
          <a:ln w="19050"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kern="0" dirty="0">
                <a:solidFill>
                  <a:prstClr val="white"/>
                </a:solidFill>
                <a:latin typeface="Kalinga" panose="020B0502040204020203" pitchFamily="34" charset="0"/>
                <a:cs typeface="Kalinga" panose="020B0502040204020203" pitchFamily="34" charset="0"/>
              </a:rPr>
              <a:t>What's Next!</a:t>
            </a:r>
            <a:endParaRPr kumimoji="0" lang="en-US" sz="3200" b="0" i="0" u="none" strike="noStrike" kern="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endParaRPr>
          </a:p>
        </p:txBody>
      </p:sp>
      <p:pic>
        <p:nvPicPr>
          <p:cNvPr id="14" name="Picture 13">
            <a:extLst>
              <a:ext uri="{FF2B5EF4-FFF2-40B4-BE49-F238E27FC236}">
                <a16:creationId xmlns:a16="http://schemas.microsoft.com/office/drawing/2014/main" id="{B9D1306B-8B3D-E954-4C84-C8ADA3DC0810}"/>
              </a:ext>
            </a:extLst>
          </p:cNvPr>
          <p:cNvPicPr>
            <a:picLocks noChangeAspect="1"/>
          </p:cNvPicPr>
          <p:nvPr/>
        </p:nvPicPr>
        <p:blipFill>
          <a:blip r:embed="rId10"/>
          <a:stretch>
            <a:fillRect/>
          </a:stretch>
        </p:blipFill>
        <p:spPr>
          <a:xfrm>
            <a:off x="6342737" y="3081604"/>
            <a:ext cx="5286375" cy="3019425"/>
          </a:xfrm>
          <a:prstGeom prst="rect">
            <a:avLst/>
          </a:prstGeom>
        </p:spPr>
      </p:pic>
      <p:sp>
        <p:nvSpPr>
          <p:cNvPr id="3" name="TextBox 2">
            <a:extLst>
              <a:ext uri="{FF2B5EF4-FFF2-40B4-BE49-F238E27FC236}">
                <a16:creationId xmlns:a16="http://schemas.microsoft.com/office/drawing/2014/main" id="{7734F2A8-B4C5-D7DF-0660-E7D1EB3B3CD4}"/>
              </a:ext>
            </a:extLst>
          </p:cNvPr>
          <p:cNvSpPr txBox="1"/>
          <p:nvPr/>
        </p:nvSpPr>
        <p:spPr>
          <a:xfrm>
            <a:off x="7809939" y="6298008"/>
            <a:ext cx="3855750" cy="461665"/>
          </a:xfrm>
          <a:prstGeom prst="rect">
            <a:avLst/>
          </a:prstGeom>
          <a:noFill/>
        </p:spPr>
        <p:txBody>
          <a:bodyPr wrap="square" rtlCol="0">
            <a:spAutoFit/>
          </a:bodyPr>
          <a:lstStyle/>
          <a:p>
            <a:pPr algn="ctr"/>
            <a:r>
              <a:rPr lang="en-US" sz="1200" dirty="0">
                <a:solidFill>
                  <a:schemeClr val="bg1"/>
                </a:solidFill>
              </a:rPr>
              <a:t>Complete Q3 and Q4 assessments and your Product 2025 Accreditation will be finalized</a:t>
            </a:r>
            <a:endParaRPr lang="en-ZA" sz="1200" dirty="0">
              <a:solidFill>
                <a:schemeClr val="bg1"/>
              </a:solidFill>
            </a:endParaRPr>
          </a:p>
        </p:txBody>
      </p:sp>
      <p:sp>
        <p:nvSpPr>
          <p:cNvPr id="23" name="TextBox 11">
            <a:extLst>
              <a:ext uri="{FF2B5EF4-FFF2-40B4-BE49-F238E27FC236}">
                <a16:creationId xmlns:a16="http://schemas.microsoft.com/office/drawing/2014/main" id="{8AFF6EF9-07B8-6E03-9363-82914630D77F}"/>
              </a:ext>
            </a:extLst>
          </p:cNvPr>
          <p:cNvSpPr txBox="1"/>
          <p:nvPr/>
        </p:nvSpPr>
        <p:spPr>
          <a:xfrm>
            <a:off x="6779106" y="2141688"/>
            <a:ext cx="4306454" cy="103489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400" dirty="0">
                <a:solidFill>
                  <a:prstClr val="black"/>
                </a:solidFill>
                <a:latin typeface="Kalinga" panose="020B0502040204020203" pitchFamily="34" charset="0"/>
                <a:cs typeface="Kalinga" panose="020B0502040204020203" pitchFamily="34" charset="0"/>
              </a:rPr>
              <a:t>Q4 Broker product 2025 accreditation Training</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sz="1400" b="1" dirty="0">
                <a:solidFill>
                  <a:prstClr val="black"/>
                </a:solidFill>
                <a:latin typeface="Kalinga" panose="020B0502040204020203" pitchFamily="34" charset="0"/>
                <a:cs typeface="Kalinga" panose="020B0502040204020203" pitchFamily="34" charset="0"/>
              </a:rPr>
              <a:t>PRODUCT CHANGES 2025</a:t>
            </a:r>
          </a:p>
          <a:p>
            <a:pPr marL="0" marR="0" lvl="0" indent="0" algn="ctr" defTabSz="4572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endParaRPr>
          </a:p>
        </p:txBody>
      </p:sp>
    </p:spTree>
    <p:extLst>
      <p:ext uri="{BB962C8B-B14F-4D97-AF65-F5344CB8AC3E}">
        <p14:creationId xmlns:p14="http://schemas.microsoft.com/office/powerpoint/2010/main" val="509418903"/>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DBD925A-0D3B-6757-2C38-42DF940D3AD1}"/>
              </a:ext>
            </a:extLst>
          </p:cNvPr>
          <p:cNvGrpSpPr/>
          <p:nvPr/>
        </p:nvGrpSpPr>
        <p:grpSpPr>
          <a:xfrm>
            <a:off x="527050" y="502715"/>
            <a:ext cx="10538114" cy="5217134"/>
            <a:chOff x="527050" y="502715"/>
            <a:chExt cx="10538114" cy="5217134"/>
          </a:xfrm>
        </p:grpSpPr>
        <p:pic>
          <p:nvPicPr>
            <p:cNvPr id="5" name="Picture 4">
              <a:extLst>
                <a:ext uri="{FF2B5EF4-FFF2-40B4-BE49-F238E27FC236}">
                  <a16:creationId xmlns:a16="http://schemas.microsoft.com/office/drawing/2014/main" id="{F3FE1773-F093-DC08-7D2D-9B68A7A7F52B}"/>
                </a:ext>
              </a:extLst>
            </p:cNvPr>
            <p:cNvPicPr>
              <a:picLocks noChangeAspect="1"/>
            </p:cNvPicPr>
            <p:nvPr/>
          </p:nvPicPr>
          <p:blipFill rotWithShape="1">
            <a:blip r:embed="rId3"/>
            <a:srcRect t="35566" r="1" b="27997"/>
            <a:stretch/>
          </p:blipFill>
          <p:spPr>
            <a:xfrm>
              <a:off x="527050" y="1267887"/>
              <a:ext cx="10538114" cy="4451962"/>
            </a:xfrm>
            <a:prstGeom prst="rect">
              <a:avLst/>
            </a:prstGeom>
            <a:noFill/>
          </p:spPr>
        </p:pic>
        <p:sp>
          <p:nvSpPr>
            <p:cNvPr id="6" name="Rectangle 5">
              <a:extLst>
                <a:ext uri="{FF2B5EF4-FFF2-40B4-BE49-F238E27FC236}">
                  <a16:creationId xmlns:a16="http://schemas.microsoft.com/office/drawing/2014/main" id="{0D5D7489-90BF-FE08-4A6A-1D79E728A64F}"/>
                </a:ext>
              </a:extLst>
            </p:cNvPr>
            <p:cNvSpPr/>
            <p:nvPr/>
          </p:nvSpPr>
          <p:spPr>
            <a:xfrm>
              <a:off x="527050" y="502715"/>
              <a:ext cx="10538114" cy="764100"/>
            </a:xfrm>
            <a:prstGeom prst="rect">
              <a:avLst/>
            </a:prstGeom>
            <a:solidFill>
              <a:srgbClr val="E76618"/>
            </a:solidFill>
            <a:ln w="19050"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THANK YOU FOR YOUR CONTINUED SUPPORT</a:t>
              </a:r>
            </a:p>
          </p:txBody>
        </p:sp>
      </p:grpSp>
      <p:pic>
        <p:nvPicPr>
          <p:cNvPr id="2" name="Picture 1" descr="Logo, company name">
            <a:extLst>
              <a:ext uri="{FF2B5EF4-FFF2-40B4-BE49-F238E27FC236}">
                <a16:creationId xmlns:a16="http://schemas.microsoft.com/office/drawing/2014/main" id="{A0C8DEC5-7FFB-EBDA-EFB8-171AB97358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7354" y="1376892"/>
            <a:ext cx="1510248" cy="1098706"/>
          </a:xfrm>
          <a:prstGeom prst="rect">
            <a:avLst/>
          </a:prstGeom>
        </p:spPr>
      </p:pic>
    </p:spTree>
    <p:extLst>
      <p:ext uri="{BB962C8B-B14F-4D97-AF65-F5344CB8AC3E}">
        <p14:creationId xmlns:p14="http://schemas.microsoft.com/office/powerpoint/2010/main" val="1754136200"/>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1260B7-CD36-D03C-6F88-5B5D4E1C0531}"/>
              </a:ext>
            </a:extLst>
          </p:cNvPr>
          <p:cNvSpPr/>
          <p:nvPr/>
        </p:nvSpPr>
        <p:spPr>
          <a:xfrm>
            <a:off x="57782" y="0"/>
            <a:ext cx="6495418" cy="914400"/>
          </a:xfrm>
          <a:prstGeom prst="rect">
            <a:avLst/>
          </a:prstGeom>
          <a:solidFill>
            <a:srgbClr val="E76618"/>
          </a:solidFill>
          <a:ln w="19050"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SCHEME HIGHLIGHT</a:t>
            </a:r>
          </a:p>
        </p:txBody>
      </p:sp>
      <p:pic>
        <p:nvPicPr>
          <p:cNvPr id="2" name="Picture 1">
            <a:extLst>
              <a:ext uri="{FF2B5EF4-FFF2-40B4-BE49-F238E27FC236}">
                <a16:creationId xmlns:a16="http://schemas.microsoft.com/office/drawing/2014/main" id="{D6E33A11-743D-EDDB-53DB-66453A04C617}"/>
              </a:ext>
            </a:extLst>
          </p:cNvPr>
          <p:cNvPicPr>
            <a:picLocks noChangeAspect="1"/>
          </p:cNvPicPr>
          <p:nvPr/>
        </p:nvPicPr>
        <p:blipFill>
          <a:blip r:embed="rId3"/>
          <a:stretch>
            <a:fillRect/>
          </a:stretch>
        </p:blipFill>
        <p:spPr>
          <a:xfrm>
            <a:off x="5972175" y="928153"/>
            <a:ext cx="4048125" cy="5310659"/>
          </a:xfrm>
          <a:prstGeom prst="rect">
            <a:avLst/>
          </a:prstGeom>
        </p:spPr>
      </p:pic>
      <p:sp>
        <p:nvSpPr>
          <p:cNvPr id="3" name="TextBox 2">
            <a:extLst>
              <a:ext uri="{FF2B5EF4-FFF2-40B4-BE49-F238E27FC236}">
                <a16:creationId xmlns:a16="http://schemas.microsoft.com/office/drawing/2014/main" id="{21933F57-0CAE-4887-F7A4-3913592BAF1C}"/>
              </a:ext>
            </a:extLst>
          </p:cNvPr>
          <p:cNvSpPr txBox="1"/>
          <p:nvPr/>
        </p:nvSpPr>
        <p:spPr>
          <a:xfrm>
            <a:off x="1786374" y="2058899"/>
            <a:ext cx="2759121" cy="1711366"/>
          </a:xfrm>
          <a:prstGeom prst="rect">
            <a:avLst/>
          </a:prstGeom>
          <a:noFill/>
        </p:spPr>
        <p:txBody>
          <a:bodyPr wrap="square">
            <a:spAutoFit/>
          </a:bodyPr>
          <a:lstStyle/>
          <a:p>
            <a:pPr marL="342900" marR="0" lvl="0"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effectLst/>
                <a:uLnTx/>
                <a:uFillTx/>
                <a:latin typeface="Kalinga" panose="020B0502040204020203" pitchFamily="34" charset="0"/>
                <a:ea typeface="+mn-ea"/>
                <a:cs typeface="Kalinga" panose="020B0502040204020203" pitchFamily="34" charset="0"/>
              </a:rPr>
              <a:t>Credentials</a:t>
            </a:r>
          </a:p>
          <a:p>
            <a:pPr marL="342900" marR="0" lvl="0"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effectLst/>
                <a:uLnTx/>
                <a:uFillTx/>
                <a:latin typeface="Kalinga" panose="020B0502040204020203" pitchFamily="34" charset="0"/>
                <a:ea typeface="+mn-ea"/>
                <a:cs typeface="Kalinga" panose="020B0502040204020203" pitchFamily="34" charset="0"/>
              </a:rPr>
              <a:t>Value Proposition</a:t>
            </a:r>
          </a:p>
          <a:p>
            <a:pPr marL="342900" marR="0" lvl="0"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kern="0" dirty="0">
                <a:latin typeface="Kalinga" panose="020B0502040204020203" pitchFamily="34" charset="0"/>
                <a:cs typeface="Kalinga" panose="020B0502040204020203" pitchFamily="34" charset="0"/>
              </a:rPr>
              <a:t>Overview Plans</a:t>
            </a:r>
          </a:p>
          <a:p>
            <a:pPr marR="0" lvl="0" defTabSz="914400" rtl="0" eaLnBrk="1" fontAlgn="auto" latinLnBrk="0" hangingPunct="1">
              <a:lnSpc>
                <a:spcPct val="150000"/>
              </a:lnSpc>
              <a:spcBef>
                <a:spcPts val="0"/>
              </a:spcBef>
              <a:spcAft>
                <a:spcPts val="0"/>
              </a:spcAft>
              <a:buClrTx/>
              <a:buSzTx/>
              <a:tabLst/>
              <a:defRPr/>
            </a:pPr>
            <a:endParaRPr lang="en-ZA" dirty="0"/>
          </a:p>
        </p:txBody>
      </p:sp>
      <p:sp>
        <p:nvSpPr>
          <p:cNvPr id="5" name="TextBox 4">
            <a:extLst>
              <a:ext uri="{FF2B5EF4-FFF2-40B4-BE49-F238E27FC236}">
                <a16:creationId xmlns:a16="http://schemas.microsoft.com/office/drawing/2014/main" id="{032C3884-5B36-4F82-3878-91C0ED5E77B8}"/>
              </a:ext>
            </a:extLst>
          </p:cNvPr>
          <p:cNvSpPr txBox="1"/>
          <p:nvPr/>
        </p:nvSpPr>
        <p:spPr>
          <a:xfrm>
            <a:off x="10458450" y="1067452"/>
            <a:ext cx="1699193" cy="246221"/>
          </a:xfrm>
          <a:prstGeom prst="rect">
            <a:avLst/>
          </a:prstGeom>
          <a:noFill/>
        </p:spPr>
        <p:txBody>
          <a:bodyPr wrap="square" rtlCol="0">
            <a:spAutoFit/>
          </a:bodyPr>
          <a:lstStyle/>
          <a:p>
            <a:r>
              <a:rPr lang="en-US" sz="1000" i="1" dirty="0">
                <a:solidFill>
                  <a:schemeClr val="accent2"/>
                </a:solidFill>
              </a:rPr>
              <a:t>Your Choice for Quality Care </a:t>
            </a:r>
            <a:endParaRPr lang="en-ZA" sz="1000" i="1" dirty="0">
              <a:solidFill>
                <a:schemeClr val="accent2"/>
              </a:solidFill>
            </a:endParaRPr>
          </a:p>
        </p:txBody>
      </p:sp>
      <p:sp>
        <p:nvSpPr>
          <p:cNvPr id="9" name="Oval 8">
            <a:extLst>
              <a:ext uri="{FF2B5EF4-FFF2-40B4-BE49-F238E27FC236}">
                <a16:creationId xmlns:a16="http://schemas.microsoft.com/office/drawing/2014/main" id="{6B987664-461C-1EFB-2E02-C4E60C02178E}"/>
              </a:ext>
            </a:extLst>
          </p:cNvPr>
          <p:cNvSpPr/>
          <p:nvPr/>
        </p:nvSpPr>
        <p:spPr>
          <a:xfrm>
            <a:off x="5391149" y="1067452"/>
            <a:ext cx="5210175" cy="5410199"/>
          </a:xfrm>
          <a:prstGeom prst="ellipse">
            <a:avLst/>
          </a:prstGeom>
          <a:noFill/>
          <a:ln w="184150">
            <a:solidFill>
              <a:srgbClr val="D760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108957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2C3884-5B36-4F82-3878-91C0ED5E77B8}"/>
              </a:ext>
            </a:extLst>
          </p:cNvPr>
          <p:cNvSpPr txBox="1"/>
          <p:nvPr/>
        </p:nvSpPr>
        <p:spPr>
          <a:xfrm>
            <a:off x="10458450" y="1067452"/>
            <a:ext cx="169919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ED7D31"/>
                </a:solidFill>
                <a:effectLst/>
                <a:uLnTx/>
                <a:uFillTx/>
                <a:latin typeface="Calibri" panose="020F0502020204030204"/>
                <a:ea typeface="+mn-ea"/>
                <a:cs typeface="+mn-cs"/>
              </a:rPr>
              <a:t>Your Choice for Quality Care </a:t>
            </a:r>
            <a:endParaRPr kumimoji="0" lang="en-ZA" sz="1000" b="0" i="1" u="none" strike="noStrike" kern="1200" cap="none" spc="0" normalizeH="0" baseline="0" noProof="0" dirty="0">
              <a:ln>
                <a:noFill/>
              </a:ln>
              <a:solidFill>
                <a:srgbClr val="ED7D31"/>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A24CA71-75CF-77B2-D98D-564BB8519EF6}"/>
              </a:ext>
            </a:extLst>
          </p:cNvPr>
          <p:cNvPicPr>
            <a:picLocks noChangeAspect="1"/>
          </p:cNvPicPr>
          <p:nvPr/>
        </p:nvPicPr>
        <p:blipFill>
          <a:blip r:embed="rId3"/>
          <a:stretch>
            <a:fillRect/>
          </a:stretch>
        </p:blipFill>
        <p:spPr>
          <a:xfrm>
            <a:off x="5735781" y="1496291"/>
            <a:ext cx="6421861" cy="4668591"/>
          </a:xfrm>
          <a:prstGeom prst="rect">
            <a:avLst/>
          </a:prstGeom>
        </p:spPr>
      </p:pic>
      <p:graphicFrame>
        <p:nvGraphicFramePr>
          <p:cNvPr id="8" name="Diagram 7">
            <a:extLst>
              <a:ext uri="{FF2B5EF4-FFF2-40B4-BE49-F238E27FC236}">
                <a16:creationId xmlns:a16="http://schemas.microsoft.com/office/drawing/2014/main" id="{008F82E0-3B6B-027F-4883-4BEFB253D9D3}"/>
              </a:ext>
            </a:extLst>
          </p:cNvPr>
          <p:cNvGraphicFramePr/>
          <p:nvPr>
            <p:extLst>
              <p:ext uri="{D42A27DB-BD31-4B8C-83A1-F6EECF244321}">
                <p14:modId xmlns:p14="http://schemas.microsoft.com/office/powerpoint/2010/main" val="3227591241"/>
              </p:ext>
            </p:extLst>
          </p:nvPr>
        </p:nvGraphicFramePr>
        <p:xfrm>
          <a:off x="129309" y="1313673"/>
          <a:ext cx="5784553" cy="47482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angle: Rounded Corners 10">
            <a:extLst>
              <a:ext uri="{FF2B5EF4-FFF2-40B4-BE49-F238E27FC236}">
                <a16:creationId xmlns:a16="http://schemas.microsoft.com/office/drawing/2014/main" id="{A038D296-D0E3-ACB8-A1FE-CD91C38AE851}"/>
              </a:ext>
            </a:extLst>
          </p:cNvPr>
          <p:cNvSpPr/>
          <p:nvPr/>
        </p:nvSpPr>
        <p:spPr>
          <a:xfrm>
            <a:off x="5809673" y="1313673"/>
            <a:ext cx="6253018" cy="182618"/>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56F755A0-6A10-0F2E-6267-3181F7D00260}"/>
              </a:ext>
            </a:extLst>
          </p:cNvPr>
          <p:cNvSpPr/>
          <p:nvPr/>
        </p:nvSpPr>
        <p:spPr>
          <a:xfrm>
            <a:off x="0" y="0"/>
            <a:ext cx="6495418" cy="914400"/>
          </a:xfrm>
          <a:prstGeom prst="rect">
            <a:avLst/>
          </a:prstGeom>
          <a:solidFill>
            <a:srgbClr val="E76618"/>
          </a:solidFill>
          <a:ln w="19050"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kern="0" dirty="0">
                <a:solidFill>
                  <a:prstClr val="white"/>
                </a:solidFill>
                <a:latin typeface="Kalinga" panose="020B0502040204020203" pitchFamily="34" charset="0"/>
                <a:cs typeface="Kalinga" panose="020B0502040204020203" pitchFamily="34" charset="0"/>
              </a:rPr>
              <a:t>CREDENTIALS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Provisional </a:t>
            </a:r>
            <a:r>
              <a:rPr kumimoji="0" lang="en-US" sz="1200" b="0" i="0" u="none" strike="noStrike" kern="0" cap="none" spc="0" normalizeH="0" baseline="0" noProof="0" dirty="0" err="1">
                <a:ln>
                  <a:noFill/>
                </a:ln>
                <a:solidFill>
                  <a:prstClr val="white"/>
                </a:solidFill>
                <a:effectLst/>
                <a:uLnTx/>
                <a:uFillTx/>
                <a:latin typeface="Kalinga" panose="020B0502040204020203" pitchFamily="34" charset="0"/>
                <a:ea typeface="+mn-ea"/>
                <a:cs typeface="Kalinga" panose="020B0502040204020203" pitchFamily="34" charset="0"/>
              </a:rPr>
              <a:t>su</a:t>
            </a:r>
            <a:r>
              <a:rPr lang="en-US" sz="1200" kern="0" dirty="0">
                <a:solidFill>
                  <a:prstClr val="white"/>
                </a:solidFill>
                <a:latin typeface="Kalinga" panose="020B0502040204020203" pitchFamily="34" charset="0"/>
                <a:cs typeface="Kalinga" panose="020B0502040204020203" pitchFamily="34" charset="0"/>
              </a:rPr>
              <a:t>bject to audit</a:t>
            </a:r>
            <a:endParaRPr kumimoji="0" lang="en-US" sz="1200" b="0" i="0" u="none" strike="noStrike" kern="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endParaRPr>
          </a:p>
        </p:txBody>
      </p:sp>
    </p:spTree>
    <p:extLst>
      <p:ext uri="{BB962C8B-B14F-4D97-AF65-F5344CB8AC3E}">
        <p14:creationId xmlns:p14="http://schemas.microsoft.com/office/powerpoint/2010/main" val="2687574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1260B7-CD36-D03C-6F88-5B5D4E1C0531}"/>
              </a:ext>
            </a:extLst>
          </p:cNvPr>
          <p:cNvSpPr/>
          <p:nvPr/>
        </p:nvSpPr>
        <p:spPr>
          <a:xfrm>
            <a:off x="57782" y="0"/>
            <a:ext cx="6495418" cy="914400"/>
          </a:xfrm>
          <a:prstGeom prst="rect">
            <a:avLst/>
          </a:prstGeom>
          <a:solidFill>
            <a:srgbClr val="E76618"/>
          </a:solidFill>
          <a:ln w="19050"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VALUE PROPSITION</a:t>
            </a:r>
          </a:p>
        </p:txBody>
      </p:sp>
      <p:sp>
        <p:nvSpPr>
          <p:cNvPr id="4" name="TextBox 3">
            <a:extLst>
              <a:ext uri="{FF2B5EF4-FFF2-40B4-BE49-F238E27FC236}">
                <a16:creationId xmlns:a16="http://schemas.microsoft.com/office/drawing/2014/main" id="{B9DEBF78-A352-8A28-D930-093EB59FB7C8}"/>
              </a:ext>
            </a:extLst>
          </p:cNvPr>
          <p:cNvSpPr txBox="1"/>
          <p:nvPr/>
        </p:nvSpPr>
        <p:spPr>
          <a:xfrm>
            <a:off x="6640945" y="6294857"/>
            <a:ext cx="4624675"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Kalinga" pitchFamily="34" charset="0"/>
                <a:ea typeface="Open Sans" pitchFamily="34" charset="0"/>
                <a:cs typeface="Kalinga" pitchFamily="34" charset="0"/>
              </a:rPr>
              <a:t> Pay for a maximum of 3 child dependants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Kalinga" pitchFamily="34" charset="0"/>
                <a:ea typeface="Open Sans" pitchFamily="34" charset="0"/>
                <a:cs typeface="Kalinga" pitchFamily="34" charset="0"/>
              </a:rPr>
              <a:t>Annual overage child review from the age of 21 years</a:t>
            </a:r>
            <a:endParaRPr kumimoji="0" lang="en-US" sz="1200" b="1" i="0" u="none" strike="noStrike" kern="1200" cap="none" spc="0" normalizeH="0" baseline="0" noProof="0" dirty="0">
              <a:ln>
                <a:noFill/>
              </a:ln>
              <a:solidFill>
                <a:prstClr val="white"/>
              </a:solidFill>
              <a:effectLst/>
              <a:uLnTx/>
              <a:uFillTx/>
              <a:latin typeface="Kalinga" pitchFamily="34" charset="0"/>
              <a:ea typeface="Open Sans" pitchFamily="34" charset="0"/>
              <a:cs typeface="Kalinga" pitchFamily="34" charset="0"/>
            </a:endParaRPr>
          </a:p>
        </p:txBody>
      </p:sp>
      <p:graphicFrame>
        <p:nvGraphicFramePr>
          <p:cNvPr id="6" name="TextBox 7">
            <a:extLst>
              <a:ext uri="{FF2B5EF4-FFF2-40B4-BE49-F238E27FC236}">
                <a16:creationId xmlns:a16="http://schemas.microsoft.com/office/drawing/2014/main" id="{9300F1EE-09F4-F31C-7436-A9F544A16BF4}"/>
              </a:ext>
            </a:extLst>
          </p:cNvPr>
          <p:cNvGraphicFramePr/>
          <p:nvPr>
            <p:extLst>
              <p:ext uri="{D42A27DB-BD31-4B8C-83A1-F6EECF244321}">
                <p14:modId xmlns:p14="http://schemas.microsoft.com/office/powerpoint/2010/main" val="2875091007"/>
              </p:ext>
            </p:extLst>
          </p:nvPr>
        </p:nvGraphicFramePr>
        <p:xfrm>
          <a:off x="543300" y="1770987"/>
          <a:ext cx="10821316" cy="3316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2413131"/>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507056-6018-ABDE-7394-91F7EEA7B3C3}"/>
              </a:ext>
            </a:extLst>
          </p:cNvPr>
          <p:cNvSpPr/>
          <p:nvPr/>
        </p:nvSpPr>
        <p:spPr>
          <a:xfrm>
            <a:off x="0" y="0"/>
            <a:ext cx="5218545" cy="914400"/>
          </a:xfrm>
          <a:prstGeom prst="rect">
            <a:avLst/>
          </a:prstGeom>
          <a:solidFill>
            <a:srgbClr val="E76618"/>
          </a:solidFill>
          <a:ln w="19050"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OVERVIEW PLANS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0" dirty="0">
                <a:solidFill>
                  <a:prstClr val="white"/>
                </a:solidFill>
                <a:latin typeface="Kalinga" panose="020B0502040204020203" pitchFamily="34" charset="0"/>
                <a:cs typeface="Kalinga" panose="020B0502040204020203" pitchFamily="34" charset="0"/>
              </a:rPr>
              <a:t>11 plans to choose from</a:t>
            </a:r>
            <a:endParaRPr kumimoji="0" lang="en-US" sz="1200" b="0" i="0" u="none" strike="noStrike" kern="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endParaRPr>
          </a:p>
        </p:txBody>
      </p:sp>
      <p:graphicFrame>
        <p:nvGraphicFramePr>
          <p:cNvPr id="6" name="Table 5">
            <a:extLst>
              <a:ext uri="{FF2B5EF4-FFF2-40B4-BE49-F238E27FC236}">
                <a16:creationId xmlns:a16="http://schemas.microsoft.com/office/drawing/2014/main" id="{6CA865BC-D55B-AAC0-FCED-A5DF100F8EC5}"/>
              </a:ext>
            </a:extLst>
          </p:cNvPr>
          <p:cNvGraphicFramePr>
            <a:graphicFrameLocks noGrp="1"/>
          </p:cNvGraphicFramePr>
          <p:nvPr>
            <p:extLst>
              <p:ext uri="{D42A27DB-BD31-4B8C-83A1-F6EECF244321}">
                <p14:modId xmlns:p14="http://schemas.microsoft.com/office/powerpoint/2010/main" val="2445454970"/>
              </p:ext>
            </p:extLst>
          </p:nvPr>
        </p:nvGraphicFramePr>
        <p:xfrm>
          <a:off x="533577" y="1044326"/>
          <a:ext cx="11124845" cy="4682491"/>
        </p:xfrm>
        <a:graphic>
          <a:graphicData uri="http://schemas.openxmlformats.org/drawingml/2006/table">
            <a:tbl>
              <a:tblPr/>
              <a:tblGrid>
                <a:gridCol w="1517657">
                  <a:extLst>
                    <a:ext uri="{9D8B030D-6E8A-4147-A177-3AD203B41FA5}">
                      <a16:colId xmlns:a16="http://schemas.microsoft.com/office/drawing/2014/main" val="3090230518"/>
                    </a:ext>
                  </a:extLst>
                </a:gridCol>
                <a:gridCol w="1030336">
                  <a:extLst>
                    <a:ext uri="{9D8B030D-6E8A-4147-A177-3AD203B41FA5}">
                      <a16:colId xmlns:a16="http://schemas.microsoft.com/office/drawing/2014/main" val="167297903"/>
                    </a:ext>
                  </a:extLst>
                </a:gridCol>
                <a:gridCol w="1067688">
                  <a:extLst>
                    <a:ext uri="{9D8B030D-6E8A-4147-A177-3AD203B41FA5}">
                      <a16:colId xmlns:a16="http://schemas.microsoft.com/office/drawing/2014/main" val="3911179083"/>
                    </a:ext>
                  </a:extLst>
                </a:gridCol>
                <a:gridCol w="1117600">
                  <a:extLst>
                    <a:ext uri="{9D8B030D-6E8A-4147-A177-3AD203B41FA5}">
                      <a16:colId xmlns:a16="http://schemas.microsoft.com/office/drawing/2014/main" val="1753334733"/>
                    </a:ext>
                  </a:extLst>
                </a:gridCol>
                <a:gridCol w="1100650">
                  <a:extLst>
                    <a:ext uri="{9D8B030D-6E8A-4147-A177-3AD203B41FA5}">
                      <a16:colId xmlns:a16="http://schemas.microsoft.com/office/drawing/2014/main" val="494228611"/>
                    </a:ext>
                  </a:extLst>
                </a:gridCol>
                <a:gridCol w="1155647">
                  <a:extLst>
                    <a:ext uri="{9D8B030D-6E8A-4147-A177-3AD203B41FA5}">
                      <a16:colId xmlns:a16="http://schemas.microsoft.com/office/drawing/2014/main" val="1167849147"/>
                    </a:ext>
                  </a:extLst>
                </a:gridCol>
                <a:gridCol w="1406269">
                  <a:extLst>
                    <a:ext uri="{9D8B030D-6E8A-4147-A177-3AD203B41FA5}">
                      <a16:colId xmlns:a16="http://schemas.microsoft.com/office/drawing/2014/main" val="2148069514"/>
                    </a:ext>
                  </a:extLst>
                </a:gridCol>
                <a:gridCol w="1253111">
                  <a:extLst>
                    <a:ext uri="{9D8B030D-6E8A-4147-A177-3AD203B41FA5}">
                      <a16:colId xmlns:a16="http://schemas.microsoft.com/office/drawing/2014/main" val="1072608920"/>
                    </a:ext>
                  </a:extLst>
                </a:gridCol>
                <a:gridCol w="1475887">
                  <a:extLst>
                    <a:ext uri="{9D8B030D-6E8A-4147-A177-3AD203B41FA5}">
                      <a16:colId xmlns:a16="http://schemas.microsoft.com/office/drawing/2014/main" val="1609846368"/>
                    </a:ext>
                  </a:extLst>
                </a:gridCol>
              </a:tblGrid>
              <a:tr h="665846">
                <a:tc>
                  <a:txBody>
                    <a:bodyPr/>
                    <a:lstStyle/>
                    <a:p>
                      <a:pPr algn="l" fontAlgn="b"/>
                      <a:r>
                        <a:rPr lang="en-ZA" sz="1200" b="0" i="0" u="none" strike="noStrike" dirty="0">
                          <a:solidFill>
                            <a:srgbClr val="000000"/>
                          </a:solidFill>
                          <a:effectLst/>
                          <a:latin typeface="+mj-lt"/>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D0D0D"/>
                          </a:solidFill>
                          <a:effectLst/>
                          <a:latin typeface="+mj-lt"/>
                        </a:rPr>
                        <a:t>ESSENTIAL COPPER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ZA" sz="1400" b="1" i="0" u="none" strike="noStrike" dirty="0">
                          <a:solidFill>
                            <a:srgbClr val="0D0D0D"/>
                          </a:solidFill>
                          <a:effectLst/>
                          <a:latin typeface="+mj-lt"/>
                        </a:rPr>
                        <a:t>ACCESS CORE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ZA" sz="1400" b="1" i="0" u="none" strike="noStrike" dirty="0">
                          <a:solidFill>
                            <a:srgbClr val="0D0D0D"/>
                          </a:solidFill>
                          <a:effectLst/>
                          <a:latin typeface="+mj-lt"/>
                        </a:rPr>
                        <a:t>ACCESS SAVER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B2FF"/>
                    </a:solidFill>
                  </a:tcPr>
                </a:tc>
                <a:tc>
                  <a:txBody>
                    <a:bodyPr/>
                    <a:lstStyle/>
                    <a:p>
                      <a:pPr algn="ctr" fontAlgn="ctr"/>
                      <a:r>
                        <a:rPr lang="en-ZA" sz="1400" b="1" i="0" u="none" strike="noStrike" dirty="0">
                          <a:solidFill>
                            <a:srgbClr val="0D0D0D"/>
                          </a:solidFill>
                          <a:effectLst/>
                          <a:latin typeface="+mj-lt"/>
                        </a:rPr>
                        <a:t>GOLD ASCEND  &amp; EDO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D0D0D"/>
                          </a:solidFill>
                          <a:effectLst/>
                          <a:latin typeface="+mj-lt"/>
                        </a:rPr>
                        <a:t>VALUE CORE &amp; EDO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B08F"/>
                    </a:solidFill>
                  </a:tcPr>
                </a:tc>
                <a:tc>
                  <a:txBody>
                    <a:bodyPr/>
                    <a:lstStyle/>
                    <a:p>
                      <a:pPr algn="ctr" fontAlgn="ctr"/>
                      <a:r>
                        <a:rPr lang="en-ZA" sz="1400" b="1" i="0" u="none" strike="noStrike" dirty="0">
                          <a:solidFill>
                            <a:srgbClr val="0D0D0D"/>
                          </a:solidFill>
                          <a:effectLst/>
                          <a:latin typeface="+mj-lt"/>
                        </a:rPr>
                        <a:t>PLATINUM ENHANCED &amp;  EDO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ZA" sz="1400" b="1" i="0" u="none" strike="noStrike" dirty="0">
                          <a:solidFill>
                            <a:srgbClr val="0D0D0D"/>
                          </a:solidFill>
                          <a:effectLst/>
                          <a:latin typeface="+mj-lt"/>
                        </a:rPr>
                        <a:t>PLUS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ZA" sz="1400" b="0" i="0" u="none" strike="noStrike" dirty="0">
                          <a:solidFill>
                            <a:srgbClr val="0D0D0D"/>
                          </a:solidFill>
                          <a:effectLst/>
                          <a:latin typeface="+mj-lt"/>
                        </a:rPr>
                        <a:t>TITANIUM EXECUTIVE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2123773986"/>
                  </a:ext>
                </a:extLst>
              </a:tr>
              <a:tr h="571845">
                <a:tc>
                  <a:txBody>
                    <a:bodyPr/>
                    <a:lstStyle/>
                    <a:p>
                      <a:pPr algn="l" fontAlgn="ctr"/>
                      <a:r>
                        <a:rPr lang="en-US" sz="1200" b="1" i="0" u="none" strike="noStrike" dirty="0">
                          <a:solidFill>
                            <a:srgbClr val="000000"/>
                          </a:solidFill>
                          <a:effectLst/>
                          <a:latin typeface="+mn-lt"/>
                        </a:rPr>
                        <a:t>Plan Structure</a:t>
                      </a:r>
                      <a:endParaRPr lang="en-ZA" sz="1200" b="1"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n-lt"/>
                        </a:rPr>
                        <a:t>Fully Networked – Primarily PMB </a:t>
                      </a:r>
                      <a:endParaRPr lang="en-ZA" sz="12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n-lt"/>
                        </a:rPr>
                        <a:t>Hospital </a:t>
                      </a:r>
                      <a:endParaRPr lang="en-ZA" sz="12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n-lt"/>
                        </a:rPr>
                        <a:t>Savings 25% plan</a:t>
                      </a:r>
                      <a:endParaRPr lang="en-ZA" sz="12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n-lt"/>
                        </a:rPr>
                        <a:t>Traditional </a:t>
                      </a:r>
                      <a:endParaRPr lang="en-ZA" sz="12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n-lt"/>
                        </a:rPr>
                        <a:t>Traditional</a:t>
                      </a:r>
                      <a:endParaRPr lang="en-ZA" sz="12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n-lt"/>
                        </a:rPr>
                        <a:t>Hybrid </a:t>
                      </a:r>
                    </a:p>
                    <a:p>
                      <a:pPr algn="ctr" fontAlgn="ctr"/>
                      <a:r>
                        <a:rPr lang="en-US" sz="1200" b="0" i="0" u="none" strike="noStrike" dirty="0">
                          <a:solidFill>
                            <a:srgbClr val="000000"/>
                          </a:solidFill>
                          <a:effectLst/>
                          <a:latin typeface="+mn-lt"/>
                        </a:rPr>
                        <a:t>(MSA + SPG+ ATB)</a:t>
                      </a:r>
                      <a:endParaRPr lang="en-ZA" sz="12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n-lt"/>
                        </a:rPr>
                        <a:t>Traditional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n-lt"/>
                        </a:rPr>
                        <a:t>Hybrid </a:t>
                      </a:r>
                    </a:p>
                    <a:p>
                      <a:pPr algn="ctr" fontAlgn="ctr"/>
                      <a:r>
                        <a:rPr lang="en-US" sz="1200" b="0" i="0" u="none" strike="noStrike" dirty="0">
                          <a:solidFill>
                            <a:srgbClr val="000000"/>
                          </a:solidFill>
                          <a:effectLst/>
                          <a:latin typeface="+mn-lt"/>
                        </a:rPr>
                        <a:t>(MSA + SPG+ ATB)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4783565"/>
                  </a:ext>
                </a:extLst>
              </a:tr>
              <a:tr h="571845">
                <a:tc>
                  <a:txBody>
                    <a:bodyPr/>
                    <a:lstStyle/>
                    <a:p>
                      <a:pPr algn="l" fontAlgn="ctr"/>
                      <a:r>
                        <a:rPr lang="en-ZA" sz="1200" b="1" i="0" u="none" strike="noStrike" dirty="0">
                          <a:solidFill>
                            <a:srgbClr val="000000"/>
                          </a:solidFill>
                          <a:effectLst/>
                          <a:latin typeface="+mn-lt"/>
                        </a:rPr>
                        <a:t>Hospitalisation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PMB Cover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Unlimited 100% Scheme Rate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Unlimited 100% Scheme Rate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Unlimited 100% Scheme Rate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Unlimited 100% Scheme Rate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Unlimited 100% Scheme Rate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n-lt"/>
                        </a:rPr>
                        <a:t>Unlimited with procedures at 200% Scheme rate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n-lt"/>
                        </a:rPr>
                        <a:t>Unlimited with procedures at 300% Scheme rate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7477777"/>
                  </a:ext>
                </a:extLst>
              </a:tr>
              <a:tr h="350844">
                <a:tc>
                  <a:txBody>
                    <a:bodyPr/>
                    <a:lstStyle/>
                    <a:p>
                      <a:pPr algn="l" fontAlgn="ctr"/>
                      <a:r>
                        <a:rPr lang="en-ZA" sz="1200" b="1" i="0" u="none" strike="noStrike" dirty="0">
                          <a:solidFill>
                            <a:srgbClr val="000000"/>
                          </a:solidFill>
                          <a:effectLst/>
                          <a:latin typeface="+mn-lt"/>
                        </a:rPr>
                        <a:t>Network Hospitals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Applicable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Applicable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Applicable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EDO option only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Core option only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EDO option only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N\A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N\A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1441932"/>
                  </a:ext>
                </a:extLst>
              </a:tr>
              <a:tr h="429783">
                <a:tc>
                  <a:txBody>
                    <a:bodyPr/>
                    <a:lstStyle/>
                    <a:p>
                      <a:pPr algn="l" fontAlgn="ctr"/>
                      <a:r>
                        <a:rPr lang="en-ZA" sz="1200" b="1" i="0" u="none" strike="noStrike" dirty="0">
                          <a:solidFill>
                            <a:srgbClr val="000000"/>
                          </a:solidFill>
                          <a:effectLst/>
                          <a:latin typeface="+mn-lt"/>
                        </a:rPr>
                        <a:t>Chronic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27 PMB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27 PMB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27 PMB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27 PMB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solidFill>
                            <a:srgbClr val="000000"/>
                          </a:solidFill>
                          <a:effectLst/>
                          <a:latin typeface="+mn-lt"/>
                        </a:rPr>
                        <a:t>27 PMB </a:t>
                      </a:r>
                    </a:p>
                    <a:p>
                      <a:pPr algn="ctr" fontAlgn="ctr"/>
                      <a:r>
                        <a:rPr lang="it-IT" sz="1200" b="0" i="0" u="none" strike="noStrike" dirty="0">
                          <a:solidFill>
                            <a:srgbClr val="000000"/>
                          </a:solidFill>
                          <a:effectLst/>
                          <a:latin typeface="+mn-lt"/>
                        </a:rPr>
                        <a:t>+ 18 Non CDL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solidFill>
                            <a:srgbClr val="000000"/>
                          </a:solidFill>
                          <a:effectLst/>
                          <a:latin typeface="+mn-lt"/>
                        </a:rPr>
                        <a:t>27 PMB</a:t>
                      </a:r>
                    </a:p>
                    <a:p>
                      <a:pPr algn="ctr" fontAlgn="ctr"/>
                      <a:r>
                        <a:rPr lang="it-IT" sz="1200" b="0" i="0" u="none" strike="noStrike" dirty="0">
                          <a:solidFill>
                            <a:srgbClr val="000000"/>
                          </a:solidFill>
                          <a:effectLst/>
                          <a:latin typeface="+mn-lt"/>
                        </a:rPr>
                        <a:t> + 26 Non CDL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solidFill>
                            <a:srgbClr val="000000"/>
                          </a:solidFill>
                          <a:effectLst/>
                          <a:latin typeface="+mn-lt"/>
                        </a:rPr>
                        <a:t>27 PMB</a:t>
                      </a:r>
                    </a:p>
                    <a:p>
                      <a:pPr algn="ctr" fontAlgn="ctr"/>
                      <a:r>
                        <a:rPr lang="it-IT" sz="1200" b="0" i="0" u="none" strike="noStrike" dirty="0">
                          <a:solidFill>
                            <a:srgbClr val="000000"/>
                          </a:solidFill>
                          <a:effectLst/>
                          <a:latin typeface="+mn-lt"/>
                        </a:rPr>
                        <a:t> + 25 Non CDL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solidFill>
                            <a:srgbClr val="000000"/>
                          </a:solidFill>
                          <a:effectLst/>
                          <a:latin typeface="+mn-lt"/>
                        </a:rPr>
                        <a:t>27 PMB </a:t>
                      </a:r>
                    </a:p>
                    <a:p>
                      <a:pPr algn="ctr" fontAlgn="ctr"/>
                      <a:r>
                        <a:rPr lang="it-IT" sz="1200" b="0" i="0" u="none" strike="noStrike" dirty="0">
                          <a:solidFill>
                            <a:srgbClr val="000000"/>
                          </a:solidFill>
                          <a:effectLst/>
                          <a:latin typeface="+mn-lt"/>
                        </a:rPr>
                        <a:t>+ 33 Non CDL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2293369"/>
                  </a:ext>
                </a:extLst>
              </a:tr>
              <a:tr h="429783">
                <a:tc>
                  <a:txBody>
                    <a:bodyPr/>
                    <a:lstStyle/>
                    <a:p>
                      <a:pPr algn="l" fontAlgn="ctr"/>
                      <a:r>
                        <a:rPr lang="en-US" sz="1200" b="1" i="0" u="none" strike="noStrike" dirty="0">
                          <a:solidFill>
                            <a:srgbClr val="000000"/>
                          </a:solidFill>
                          <a:effectLst/>
                          <a:latin typeface="+mn-lt"/>
                        </a:rPr>
                        <a:t>Day to Day \ Savings Account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Within Network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N\A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MSA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Day to Day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Day to Day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MSA - SPG - ATB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Day to Day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MSA - SPG - ATB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3848099"/>
                  </a:ext>
                </a:extLst>
              </a:tr>
              <a:tr h="429783">
                <a:tc>
                  <a:txBody>
                    <a:bodyPr/>
                    <a:lstStyle/>
                    <a:p>
                      <a:pPr algn="l" fontAlgn="ctr"/>
                      <a:r>
                        <a:rPr lang="en-ZA" sz="1200" b="1" i="0" u="none" strike="noStrike" dirty="0">
                          <a:solidFill>
                            <a:srgbClr val="000000"/>
                          </a:solidFill>
                          <a:effectLst/>
                          <a:latin typeface="+mn-lt"/>
                        </a:rPr>
                        <a:t>Dentistry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Conservative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N\A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Conservative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Conservative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Conservative &amp; Specialised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Conservative &amp; Specialised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Conservative &amp; Specialised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Conservative &amp; Specialised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7078251"/>
                  </a:ext>
                </a:extLst>
              </a:tr>
              <a:tr h="429783">
                <a:tc>
                  <a:txBody>
                    <a:bodyPr/>
                    <a:lstStyle/>
                    <a:p>
                      <a:pPr algn="l" fontAlgn="ctr"/>
                      <a:r>
                        <a:rPr lang="en-ZA" sz="1200" b="1" i="0" u="none" strike="noStrike" dirty="0">
                          <a:solidFill>
                            <a:srgbClr val="000000"/>
                          </a:solidFill>
                          <a:effectLst/>
                          <a:latin typeface="+mn-lt"/>
                        </a:rPr>
                        <a:t>Optical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ptos Narrow" panose="020B0004020202020204" pitchFamily="34" charset="0"/>
                        </a:rPr>
                        <a:t>✓</a:t>
                      </a:r>
                      <a:endParaRPr lang="en-ZA" sz="12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N\A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ZA" sz="1200" b="0" i="0" u="none" strike="noStrike" dirty="0">
                          <a:solidFill>
                            <a:srgbClr val="000000"/>
                          </a:solidFill>
                          <a:effectLst/>
                          <a:latin typeface="Aptos Narrow" panose="020B0004020202020204" pitchFamily="34" charset="0"/>
                        </a:rPr>
                        <a:t>✓</a:t>
                      </a:r>
                      <a:endParaRPr lang="en-ZA" sz="12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ptos Narrow" panose="020B0004020202020204" pitchFamily="34" charset="0"/>
                        </a:rPr>
                        <a:t>✓</a:t>
                      </a:r>
                      <a:endParaRPr lang="en-ZA" sz="12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ptos Narrow" panose="020B0004020202020204" pitchFamily="34" charset="0"/>
                        </a:rPr>
                        <a:t>✓</a:t>
                      </a:r>
                      <a:endParaRPr lang="en-ZA" sz="12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ptos Narrow" panose="020B0004020202020204" pitchFamily="34" charset="0"/>
                        </a:rPr>
                        <a:t>✓</a:t>
                      </a:r>
                      <a:endParaRPr lang="en-ZA" sz="12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ptos Narrow" panose="020B0004020202020204" pitchFamily="34" charset="0"/>
                        </a:rPr>
                        <a:t>✓</a:t>
                      </a:r>
                      <a:endParaRPr lang="en-ZA" sz="12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ptos Narrow" panose="020B0004020202020204" pitchFamily="34" charset="0"/>
                        </a:rPr>
                        <a:t>✓</a:t>
                      </a:r>
                      <a:endParaRPr lang="en-ZA" sz="12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4084222"/>
                  </a:ext>
                </a:extLst>
              </a:tr>
              <a:tr h="453615">
                <a:tc>
                  <a:txBody>
                    <a:bodyPr/>
                    <a:lstStyle/>
                    <a:p>
                      <a:pPr algn="l" fontAlgn="ctr"/>
                      <a:r>
                        <a:rPr lang="en-ZA" sz="1200" b="1" i="0" u="none" strike="noStrike" dirty="0">
                          <a:solidFill>
                            <a:srgbClr val="000000"/>
                          </a:solidFill>
                          <a:effectLst/>
                          <a:latin typeface="+mn-lt"/>
                        </a:rPr>
                        <a:t>Wellness &amp; Maternity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ptos Narrow" panose="020B0004020202020204" pitchFamily="34" charset="0"/>
                        </a:rPr>
                        <a:t>✓</a:t>
                      </a:r>
                      <a:endParaRPr lang="en-ZA" sz="12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ptos Narrow" panose="020B0004020202020204" pitchFamily="34" charset="0"/>
                        </a:rPr>
                        <a:t>✓</a:t>
                      </a:r>
                      <a:endParaRPr lang="en-ZA" sz="12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ptos Narrow" panose="020B0004020202020204" pitchFamily="34" charset="0"/>
                        </a:rPr>
                        <a:t>✓</a:t>
                      </a:r>
                      <a:endParaRPr lang="en-ZA" sz="12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ptos Narrow" panose="020B0004020202020204" pitchFamily="34" charset="0"/>
                        </a:rPr>
                        <a:t>✓</a:t>
                      </a:r>
                      <a:endParaRPr lang="en-ZA" sz="12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ptos Narrow" panose="020B0004020202020204" pitchFamily="34" charset="0"/>
                        </a:rPr>
                        <a:t>✓</a:t>
                      </a:r>
                      <a:endParaRPr lang="en-ZA" sz="12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ptos Narrow" panose="020B0004020202020204" pitchFamily="34" charset="0"/>
                        </a:rPr>
                        <a:t>✓</a:t>
                      </a:r>
                      <a:endParaRPr lang="en-ZA" sz="12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ptos Narrow" panose="020B0004020202020204" pitchFamily="34" charset="0"/>
                        </a:rPr>
                        <a:t>✓</a:t>
                      </a:r>
                      <a:endParaRPr lang="en-ZA" sz="12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ptos Narrow" panose="020B0004020202020204" pitchFamily="34" charset="0"/>
                        </a:rPr>
                        <a:t>✓</a:t>
                      </a:r>
                      <a:endParaRPr lang="en-ZA" sz="12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8912576"/>
                  </a:ext>
                </a:extLst>
              </a:tr>
              <a:tr h="349364">
                <a:tc>
                  <a:txBody>
                    <a:bodyPr/>
                    <a:lstStyle/>
                    <a:p>
                      <a:pPr algn="l" fontAlgn="ctr"/>
                      <a:r>
                        <a:rPr lang="en-ZA" sz="1200" b="1" i="0" u="none" strike="noStrike" dirty="0">
                          <a:solidFill>
                            <a:srgbClr val="000000"/>
                          </a:solidFill>
                          <a:effectLst/>
                          <a:latin typeface="+mn-lt"/>
                        </a:rPr>
                        <a:t>Other Benefits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N\A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mn-lt"/>
                        </a:rPr>
                        <a:t>N\A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ptos Narrow" panose="020B0004020202020204" pitchFamily="34" charset="0"/>
                        </a:rPr>
                        <a:t>✓</a:t>
                      </a:r>
                      <a:endParaRPr lang="en-ZA" sz="12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ptos Narrow" panose="020B0004020202020204" pitchFamily="34" charset="0"/>
                        </a:rPr>
                        <a:t>✓</a:t>
                      </a:r>
                      <a:endParaRPr lang="en-ZA" sz="12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ptos Narrow" panose="020B0004020202020204" pitchFamily="34" charset="0"/>
                        </a:rPr>
                        <a:t>✓</a:t>
                      </a:r>
                      <a:endParaRPr lang="en-ZA" sz="12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ptos Narrow" panose="020B0004020202020204" pitchFamily="34" charset="0"/>
                        </a:rPr>
                        <a:t>✓</a:t>
                      </a:r>
                      <a:endParaRPr lang="en-ZA" sz="12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ptos Narrow" panose="020B0004020202020204" pitchFamily="34" charset="0"/>
                        </a:rPr>
                        <a:t>✓</a:t>
                      </a:r>
                      <a:endParaRPr lang="en-ZA" sz="12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ptos Narrow" panose="020B0004020202020204" pitchFamily="34" charset="0"/>
                        </a:rPr>
                        <a:t>✓</a:t>
                      </a:r>
                      <a:endParaRPr lang="en-ZA" sz="12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5777654"/>
                  </a:ext>
                </a:extLst>
              </a:tr>
            </a:tbl>
          </a:graphicData>
        </a:graphic>
      </p:graphicFrame>
      <p:sp>
        <p:nvSpPr>
          <p:cNvPr id="11" name="TextBox 10">
            <a:extLst>
              <a:ext uri="{FF2B5EF4-FFF2-40B4-BE49-F238E27FC236}">
                <a16:creationId xmlns:a16="http://schemas.microsoft.com/office/drawing/2014/main" id="{26E57070-9805-5FAD-2DE5-F315BA097DB8}"/>
              </a:ext>
            </a:extLst>
          </p:cNvPr>
          <p:cNvSpPr txBox="1"/>
          <p:nvPr/>
        </p:nvSpPr>
        <p:spPr>
          <a:xfrm>
            <a:off x="4229843" y="6400326"/>
            <a:ext cx="6096000" cy="276999"/>
          </a:xfrm>
          <a:prstGeom prst="rect">
            <a:avLst/>
          </a:prstGeom>
          <a:noFill/>
        </p:spPr>
        <p:txBody>
          <a:bodyPr wrap="square">
            <a:spAutoFit/>
          </a:bodyPr>
          <a:lstStyle/>
          <a:p>
            <a:r>
              <a:rPr kumimoji="0" lang="en-ZA" sz="1200" b="1" i="0" u="none" strike="noStrike" kern="1200" cap="none" spc="0" normalizeH="0" baseline="0" noProof="0" dirty="0">
                <a:ln>
                  <a:noFill/>
                </a:ln>
                <a:solidFill>
                  <a:prstClr val="white"/>
                </a:solidFill>
                <a:effectLst/>
                <a:uLnTx/>
                <a:uFillTx/>
                <a:latin typeface="Kalinga" pitchFamily="34" charset="0"/>
                <a:ea typeface="Open Sans" pitchFamily="34" charset="0"/>
                <a:cs typeface="Kalinga" pitchFamily="34" charset="0"/>
              </a:rPr>
              <a:t>To view full benefit guide please visit www.sizwehosmed.co.za</a:t>
            </a:r>
            <a:endParaRPr lang="en-ZA" sz="1200" dirty="0"/>
          </a:p>
        </p:txBody>
      </p:sp>
      <p:sp>
        <p:nvSpPr>
          <p:cNvPr id="33" name="TextBox 32">
            <a:extLst>
              <a:ext uri="{FF2B5EF4-FFF2-40B4-BE49-F238E27FC236}">
                <a16:creationId xmlns:a16="http://schemas.microsoft.com/office/drawing/2014/main" id="{8E379DB7-CACC-01B2-F925-E8A6282EE372}"/>
              </a:ext>
            </a:extLst>
          </p:cNvPr>
          <p:cNvSpPr txBox="1"/>
          <p:nvPr/>
        </p:nvSpPr>
        <p:spPr>
          <a:xfrm>
            <a:off x="5539587" y="14154"/>
            <a:ext cx="4884286" cy="900246"/>
          </a:xfrm>
          <a:prstGeom prst="rect">
            <a:avLst/>
          </a:prstGeom>
          <a:noFill/>
        </p:spPr>
        <p:txBody>
          <a:bodyPr wrap="square" rtlCol="0">
            <a:spAutoFit/>
          </a:bodyPr>
          <a:lstStyle/>
          <a:p>
            <a:pPr>
              <a:lnSpc>
                <a:spcPct val="150000"/>
              </a:lnSpc>
            </a:pPr>
            <a:r>
              <a:rPr lang="en-US" sz="1200" b="1" dirty="0">
                <a:latin typeface="Kalinga" panose="020B0502040204020203" pitchFamily="34" charset="0"/>
                <a:cs typeface="Kalinga" panose="020B0502040204020203" pitchFamily="34" charset="0"/>
              </a:rPr>
              <a:t>Efficiency Discounted Option (EDO)</a:t>
            </a:r>
          </a:p>
          <a:p>
            <a:pPr algn="ctr">
              <a:lnSpc>
                <a:spcPct val="150000"/>
              </a:lnSpc>
            </a:pPr>
            <a:r>
              <a:rPr lang="en-US" sz="1200" dirty="0">
                <a:latin typeface="Kalinga" panose="020B0502040204020203" pitchFamily="34" charset="0"/>
                <a:cs typeface="Kalinga" panose="020B0502040204020203" pitchFamily="34" charset="0"/>
              </a:rPr>
              <a:t>Choose an EDO plan and enjoy the same rich benefits accessed within a network of service providers for In and Out of hospital</a:t>
            </a:r>
          </a:p>
        </p:txBody>
      </p:sp>
      <p:sp>
        <p:nvSpPr>
          <p:cNvPr id="2" name="TextBox 1">
            <a:extLst>
              <a:ext uri="{FF2B5EF4-FFF2-40B4-BE49-F238E27FC236}">
                <a16:creationId xmlns:a16="http://schemas.microsoft.com/office/drawing/2014/main" id="{DE010214-A8E2-548C-A354-89768047A4C1}"/>
              </a:ext>
            </a:extLst>
          </p:cNvPr>
          <p:cNvSpPr txBox="1"/>
          <p:nvPr/>
        </p:nvSpPr>
        <p:spPr>
          <a:xfrm>
            <a:off x="10030280" y="6261824"/>
            <a:ext cx="2265575" cy="276999"/>
          </a:xfrm>
          <a:prstGeom prst="rect">
            <a:avLst/>
          </a:prstGeom>
          <a:noFill/>
        </p:spPr>
        <p:txBody>
          <a:bodyPr wrap="square">
            <a:spAutoFit/>
          </a:bodyPr>
          <a:lstStyle/>
          <a:p>
            <a:r>
              <a:rPr lang="en-ZA" sz="1200" b="1" dirty="0">
                <a:solidFill>
                  <a:prstClr val="white"/>
                </a:solidFill>
                <a:latin typeface="Kalinga" pitchFamily="34" charset="0"/>
                <a:ea typeface="Open Sans" pitchFamily="34" charset="0"/>
                <a:cs typeface="Kalinga" pitchFamily="34" charset="0"/>
              </a:rPr>
              <a:t>11 plans to choose from</a:t>
            </a:r>
            <a:endParaRPr lang="en-ZA" sz="1200" dirty="0"/>
          </a:p>
        </p:txBody>
      </p:sp>
    </p:spTree>
    <p:extLst>
      <p:ext uri="{BB962C8B-B14F-4D97-AF65-F5344CB8AC3E}">
        <p14:creationId xmlns:p14="http://schemas.microsoft.com/office/powerpoint/2010/main" val="3857059192"/>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B4C4BBE-D57F-E2A8-25FE-6FBA5354A2CC}"/>
            </a:ext>
          </a:extLst>
        </p:cNvPr>
        <p:cNvGrpSpPr/>
        <p:nvPr/>
      </p:nvGrpSpPr>
      <p:grpSpPr>
        <a:xfrm>
          <a:off x="0" y="0"/>
          <a:ext cx="0" cy="0"/>
          <a:chOff x="0" y="0"/>
          <a:chExt cx="0" cy="0"/>
        </a:xfrm>
      </p:grpSpPr>
      <p:grpSp>
        <p:nvGrpSpPr>
          <p:cNvPr id="62" name="Group 61">
            <a:extLst>
              <a:ext uri="{FF2B5EF4-FFF2-40B4-BE49-F238E27FC236}">
                <a16:creationId xmlns:a16="http://schemas.microsoft.com/office/drawing/2014/main" id="{7664F850-BA8B-47AE-B11A-225CAB8969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3" name="Straight Connector 62">
              <a:extLst>
                <a:ext uri="{FF2B5EF4-FFF2-40B4-BE49-F238E27FC236}">
                  <a16:creationId xmlns:a16="http://schemas.microsoft.com/office/drawing/2014/main" id="{634FC909-7343-4DEC-920F-098F56B476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24F22DB2-7E27-4CF7-8B17-254ECB9AE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5" name="Rectangle 23">
              <a:extLst>
                <a:ext uri="{FF2B5EF4-FFF2-40B4-BE49-F238E27FC236}">
                  <a16:creationId xmlns:a16="http://schemas.microsoft.com/office/drawing/2014/main" id="{C6E593B3-91A3-4687-8B8D-FE37A3714F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6" name="Rectangle 25">
              <a:extLst>
                <a:ext uri="{FF2B5EF4-FFF2-40B4-BE49-F238E27FC236}">
                  <a16:creationId xmlns:a16="http://schemas.microsoft.com/office/drawing/2014/main" id="{0C25B431-5C97-4B8D-B0A3-BFB8133C7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7" name="Isosceles Triangle 66">
              <a:extLst>
                <a:ext uri="{FF2B5EF4-FFF2-40B4-BE49-F238E27FC236}">
                  <a16:creationId xmlns:a16="http://schemas.microsoft.com/office/drawing/2014/main" id="{CA37B366-497E-4CB8-A678-A770CE2BD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8" name="Rectangle 27">
              <a:extLst>
                <a:ext uri="{FF2B5EF4-FFF2-40B4-BE49-F238E27FC236}">
                  <a16:creationId xmlns:a16="http://schemas.microsoft.com/office/drawing/2014/main" id="{CF707EDC-52B2-4D5C-8EC3-71C66EE8B3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9" name="Rectangle 28">
              <a:extLst>
                <a:ext uri="{FF2B5EF4-FFF2-40B4-BE49-F238E27FC236}">
                  <a16:creationId xmlns:a16="http://schemas.microsoft.com/office/drawing/2014/main" id="{BF8E2DE7-7466-4EDF-8D69-BCA91A88D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70" name="Rectangle 29">
              <a:extLst>
                <a:ext uri="{FF2B5EF4-FFF2-40B4-BE49-F238E27FC236}">
                  <a16:creationId xmlns:a16="http://schemas.microsoft.com/office/drawing/2014/main" id="{229C2E15-76CD-409E-9D6B-10DAD8881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71" name="Isosceles Triangle 70">
              <a:extLst>
                <a:ext uri="{FF2B5EF4-FFF2-40B4-BE49-F238E27FC236}">
                  <a16:creationId xmlns:a16="http://schemas.microsoft.com/office/drawing/2014/main" id="{89A24369-AC96-4A98-AD98-47A7217EC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72" name="Isosceles Triangle 71">
              <a:extLst>
                <a:ext uri="{FF2B5EF4-FFF2-40B4-BE49-F238E27FC236}">
                  <a16:creationId xmlns:a16="http://schemas.microsoft.com/office/drawing/2014/main" id="{7D0DF9A3-4628-42F6-B0A4-44D97617E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sp useBgFill="1">
        <p:nvSpPr>
          <p:cNvPr id="74" name="Rectangle 73">
            <a:extLst>
              <a:ext uri="{FF2B5EF4-FFF2-40B4-BE49-F238E27FC236}">
                <a16:creationId xmlns:a16="http://schemas.microsoft.com/office/drawing/2014/main" id="{E8B29BCA-F2C7-41B8-A4BB-23CA98C1E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7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76" name="Rectangle 75">
            <a:extLst>
              <a:ext uri="{FF2B5EF4-FFF2-40B4-BE49-F238E27FC236}">
                <a16:creationId xmlns:a16="http://schemas.microsoft.com/office/drawing/2014/main" id="{53688E61-1DD5-4343-B29C-DA327177B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0" cy="5897880"/>
          </a:xfrm>
          <a:prstGeom prst="rect">
            <a:avLst/>
          </a:prstGeom>
          <a:solidFill>
            <a:schemeClr val="bg1"/>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78" name="Rectangle 77">
            <a:extLst>
              <a:ext uri="{FF2B5EF4-FFF2-40B4-BE49-F238E27FC236}">
                <a16:creationId xmlns:a16="http://schemas.microsoft.com/office/drawing/2014/main" id="{038507C0-14A1-4418-B6E9-DEBF476D2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5" y="480060"/>
            <a:ext cx="5458120" cy="5897880"/>
          </a:xfrm>
          <a:prstGeom prst="rect">
            <a:avLst/>
          </a:prstGeom>
          <a:solidFill>
            <a:schemeClr val="bg1"/>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87" name="Picture 86">
            <a:extLst>
              <a:ext uri="{FF2B5EF4-FFF2-40B4-BE49-F238E27FC236}">
                <a16:creationId xmlns:a16="http://schemas.microsoft.com/office/drawing/2014/main" id="{8563D2F1-1823-28FB-C7A2-FCE07AC14DA8}"/>
              </a:ext>
            </a:extLst>
          </p:cNvPr>
          <p:cNvPicPr>
            <a:picLocks noChangeAspect="1"/>
          </p:cNvPicPr>
          <p:nvPr/>
        </p:nvPicPr>
        <p:blipFill>
          <a:blip r:embed="rId3"/>
          <a:stretch>
            <a:fillRect/>
          </a:stretch>
        </p:blipFill>
        <p:spPr>
          <a:xfrm>
            <a:off x="0" y="6194342"/>
            <a:ext cx="11725275" cy="647700"/>
          </a:xfrm>
          <a:prstGeom prst="rect">
            <a:avLst/>
          </a:prstGeom>
        </p:spPr>
      </p:pic>
      <p:sp>
        <p:nvSpPr>
          <p:cNvPr id="2" name="Rectangle 1">
            <a:extLst>
              <a:ext uri="{FF2B5EF4-FFF2-40B4-BE49-F238E27FC236}">
                <a16:creationId xmlns:a16="http://schemas.microsoft.com/office/drawing/2014/main" id="{EB7F5E26-C5F3-47F2-148B-44A8F621C44A}"/>
              </a:ext>
            </a:extLst>
          </p:cNvPr>
          <p:cNvSpPr/>
          <p:nvPr/>
        </p:nvSpPr>
        <p:spPr>
          <a:xfrm>
            <a:off x="20350" y="2518"/>
            <a:ext cx="6495418" cy="914400"/>
          </a:xfrm>
          <a:prstGeom prst="rect">
            <a:avLst/>
          </a:prstGeom>
          <a:solidFill>
            <a:srgbClr val="E76618"/>
          </a:solidFill>
          <a:ln w="19050"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NETWORK</a:t>
            </a:r>
            <a:r>
              <a:rPr lang="en-US" sz="3200" kern="0" dirty="0">
                <a:solidFill>
                  <a:prstClr val="white"/>
                </a:solidFill>
                <a:latin typeface="Kalinga" panose="020B0502040204020203" pitchFamily="34" charset="0"/>
                <a:cs typeface="Kalinga" panose="020B0502040204020203" pitchFamily="34" charset="0"/>
              </a:rPr>
              <a:t>S</a:t>
            </a:r>
            <a:endParaRPr kumimoji="0" lang="en-US" sz="3200" b="0" i="0" u="none" strike="noStrike" kern="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endParaRPr>
          </a:p>
        </p:txBody>
      </p:sp>
      <p:sp>
        <p:nvSpPr>
          <p:cNvPr id="16" name="TextBox 15">
            <a:extLst>
              <a:ext uri="{FF2B5EF4-FFF2-40B4-BE49-F238E27FC236}">
                <a16:creationId xmlns:a16="http://schemas.microsoft.com/office/drawing/2014/main" id="{F811B922-6177-B3F7-0E0D-54F0D9EA853B}"/>
              </a:ext>
            </a:extLst>
          </p:cNvPr>
          <p:cNvSpPr txBox="1"/>
          <p:nvPr/>
        </p:nvSpPr>
        <p:spPr>
          <a:xfrm>
            <a:off x="6536819" y="1053767"/>
            <a:ext cx="51650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Kalinga" panose="020B0502040204020203" pitchFamily="34" charset="0"/>
                <a:cs typeface="Kalinga" panose="020B0502040204020203" pitchFamily="34" charset="0"/>
              </a:rPr>
              <a:t>Networks</a:t>
            </a:r>
            <a:endParaRPr kumimoji="0" lang="en-ZA" sz="1800" b="1" i="0" u="none" strike="noStrike" kern="1200" cap="none" spc="0" normalizeH="0" baseline="0" noProof="0" dirty="0">
              <a:ln>
                <a:noFill/>
              </a:ln>
              <a:effectLst/>
              <a:uLnTx/>
              <a:uFillTx/>
              <a:latin typeface="Kalinga" panose="020B0502040204020203" pitchFamily="34" charset="0"/>
              <a:ea typeface="+mn-ea"/>
              <a:cs typeface="Kalinga" panose="020B0502040204020203" pitchFamily="34" charset="0"/>
            </a:endParaRPr>
          </a:p>
        </p:txBody>
      </p:sp>
      <p:graphicFrame>
        <p:nvGraphicFramePr>
          <p:cNvPr id="6" name="Table 5">
            <a:extLst>
              <a:ext uri="{FF2B5EF4-FFF2-40B4-BE49-F238E27FC236}">
                <a16:creationId xmlns:a16="http://schemas.microsoft.com/office/drawing/2014/main" id="{3E2A477C-5790-F570-1761-39CE180F0B83}"/>
              </a:ext>
            </a:extLst>
          </p:cNvPr>
          <p:cNvGraphicFramePr>
            <a:graphicFrameLocks noGrp="1"/>
          </p:cNvGraphicFramePr>
          <p:nvPr>
            <p:extLst>
              <p:ext uri="{D42A27DB-BD31-4B8C-83A1-F6EECF244321}">
                <p14:modId xmlns:p14="http://schemas.microsoft.com/office/powerpoint/2010/main" val="928307247"/>
              </p:ext>
            </p:extLst>
          </p:nvPr>
        </p:nvGraphicFramePr>
        <p:xfrm>
          <a:off x="697876" y="1407397"/>
          <a:ext cx="5017124" cy="3545603"/>
        </p:xfrm>
        <a:graphic>
          <a:graphicData uri="http://schemas.openxmlformats.org/drawingml/2006/table">
            <a:tbl>
              <a:tblPr firstRow="1" bandRow="1"/>
              <a:tblGrid>
                <a:gridCol w="1621426">
                  <a:extLst>
                    <a:ext uri="{9D8B030D-6E8A-4147-A177-3AD203B41FA5}">
                      <a16:colId xmlns:a16="http://schemas.microsoft.com/office/drawing/2014/main" val="2398838259"/>
                    </a:ext>
                  </a:extLst>
                </a:gridCol>
                <a:gridCol w="1396947">
                  <a:extLst>
                    <a:ext uri="{9D8B030D-6E8A-4147-A177-3AD203B41FA5}">
                      <a16:colId xmlns:a16="http://schemas.microsoft.com/office/drawing/2014/main" val="2897141946"/>
                    </a:ext>
                  </a:extLst>
                </a:gridCol>
                <a:gridCol w="1998751">
                  <a:extLst>
                    <a:ext uri="{9D8B030D-6E8A-4147-A177-3AD203B41FA5}">
                      <a16:colId xmlns:a16="http://schemas.microsoft.com/office/drawing/2014/main" val="2525148783"/>
                    </a:ext>
                  </a:extLst>
                </a:gridCol>
              </a:tblGrid>
              <a:tr h="384969">
                <a:tc>
                  <a:txBody>
                    <a:bodyPr/>
                    <a:lstStyle>
                      <a:lvl1pPr marL="0" algn="l" defTabSz="457200" rtl="0" eaLnBrk="1" latinLnBrk="0" hangingPunct="1">
                        <a:defRPr sz="1800" b="1" kern="1200">
                          <a:solidFill>
                            <a:schemeClr val="bg1"/>
                          </a:solidFill>
                          <a:latin typeface="Calibri" panose="020F0502020204030204"/>
                        </a:defRPr>
                      </a:lvl1pPr>
                      <a:lvl2pPr marL="457200" algn="l" defTabSz="457200" rtl="0" eaLnBrk="1" latinLnBrk="0" hangingPunct="1">
                        <a:defRPr sz="1800" b="1" kern="1200">
                          <a:solidFill>
                            <a:schemeClr val="bg1"/>
                          </a:solidFill>
                          <a:latin typeface="Calibri" panose="020F0502020204030204"/>
                        </a:defRPr>
                      </a:lvl2pPr>
                      <a:lvl3pPr marL="914400" algn="l" defTabSz="457200" rtl="0" eaLnBrk="1" latinLnBrk="0" hangingPunct="1">
                        <a:defRPr sz="1800" b="1" kern="1200">
                          <a:solidFill>
                            <a:schemeClr val="bg1"/>
                          </a:solidFill>
                          <a:latin typeface="Calibri" panose="020F0502020204030204"/>
                        </a:defRPr>
                      </a:lvl3pPr>
                      <a:lvl4pPr marL="1371600" algn="l" defTabSz="457200" rtl="0" eaLnBrk="1" latinLnBrk="0" hangingPunct="1">
                        <a:defRPr sz="1800" b="1" kern="1200">
                          <a:solidFill>
                            <a:schemeClr val="bg1"/>
                          </a:solidFill>
                          <a:latin typeface="Calibri" panose="020F0502020204030204"/>
                        </a:defRPr>
                      </a:lvl4pPr>
                      <a:lvl5pPr marL="1828800" algn="l" defTabSz="457200" rtl="0" eaLnBrk="1" latinLnBrk="0" hangingPunct="1">
                        <a:defRPr sz="1800" b="1" kern="1200">
                          <a:solidFill>
                            <a:schemeClr val="bg1"/>
                          </a:solidFill>
                          <a:latin typeface="Calibri" panose="020F0502020204030204"/>
                        </a:defRPr>
                      </a:lvl5pPr>
                      <a:lvl6pPr marL="2286000" algn="l" defTabSz="457200" rtl="0" eaLnBrk="1" latinLnBrk="0" hangingPunct="1">
                        <a:defRPr sz="1800" b="1" kern="1200">
                          <a:solidFill>
                            <a:schemeClr val="bg1"/>
                          </a:solidFill>
                          <a:latin typeface="Calibri" panose="020F0502020204030204"/>
                        </a:defRPr>
                      </a:lvl6pPr>
                      <a:lvl7pPr marL="2743200" algn="l" defTabSz="457200" rtl="0" eaLnBrk="1" latinLnBrk="0" hangingPunct="1">
                        <a:defRPr sz="1800" b="1" kern="1200">
                          <a:solidFill>
                            <a:schemeClr val="bg1"/>
                          </a:solidFill>
                          <a:latin typeface="Calibri" panose="020F0502020204030204"/>
                        </a:defRPr>
                      </a:lvl7pPr>
                      <a:lvl8pPr marL="3200400" algn="l" defTabSz="457200" rtl="0" eaLnBrk="1" latinLnBrk="0" hangingPunct="1">
                        <a:defRPr sz="1800" b="1" kern="1200">
                          <a:solidFill>
                            <a:schemeClr val="bg1"/>
                          </a:solidFill>
                          <a:latin typeface="Calibri" panose="020F0502020204030204"/>
                        </a:defRPr>
                      </a:lvl8pPr>
                      <a:lvl9pPr marL="3657600" algn="l" defTabSz="457200" rtl="0" eaLnBrk="1" latinLnBrk="0" hangingPunct="1">
                        <a:defRPr sz="1800" b="1" kern="1200">
                          <a:solidFill>
                            <a:schemeClr val="bg1"/>
                          </a:solidFill>
                          <a:latin typeface="Calibri" panose="020F0502020204030204"/>
                        </a:defRPr>
                      </a:lvl9pPr>
                    </a:lstStyle>
                    <a:p>
                      <a:pPr algn="ctr" fontAlgn="b"/>
                      <a:r>
                        <a:rPr lang="en-ZA" sz="1200" b="1" u="none" strike="noStrike" dirty="0">
                          <a:solidFill>
                            <a:schemeClr val="bg1"/>
                          </a:solidFill>
                          <a:effectLst/>
                          <a:latin typeface="+mj-lt"/>
                        </a:rPr>
                        <a:t>Plan Name</a:t>
                      </a:r>
                      <a:endParaRPr lang="en-ZA" sz="1200" b="1" i="0" u="none" strike="noStrike" dirty="0">
                        <a:solidFill>
                          <a:schemeClr val="bg1"/>
                        </a:solidFill>
                        <a:effectLst/>
                        <a:latin typeface="+mj-lt"/>
                      </a:endParaRPr>
                    </a:p>
                  </a:txBody>
                  <a:tcPr marL="153875" marR="92325" marT="92325" marB="92325" anchor="ctr">
                    <a:lnL w="6350" cap="flat" cmpd="sng" algn="ctr">
                      <a:solidFill>
                        <a:srgbClr val="70AD47"/>
                      </a:solidFill>
                      <a:prstDash val="solid"/>
                      <a:miter lim="800000"/>
                    </a:lnL>
                    <a:lnR>
                      <a:noFill/>
                    </a:lnR>
                    <a:lnT w="6350" cap="flat" cmpd="sng" algn="ctr">
                      <a:solidFill>
                        <a:srgbClr val="70AD47"/>
                      </a:solidFill>
                      <a:prstDash val="solid"/>
                      <a:miter lim="800000"/>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457200" rtl="0" eaLnBrk="1" latinLnBrk="0" hangingPunct="1">
                        <a:defRPr sz="1800" b="1" kern="1200">
                          <a:solidFill>
                            <a:schemeClr val="bg1"/>
                          </a:solidFill>
                          <a:latin typeface="Calibri" panose="020F0502020204030204"/>
                        </a:defRPr>
                      </a:lvl1pPr>
                      <a:lvl2pPr marL="457200" algn="l" defTabSz="457200" rtl="0" eaLnBrk="1" latinLnBrk="0" hangingPunct="1">
                        <a:defRPr sz="1800" b="1" kern="1200">
                          <a:solidFill>
                            <a:schemeClr val="bg1"/>
                          </a:solidFill>
                          <a:latin typeface="Calibri" panose="020F0502020204030204"/>
                        </a:defRPr>
                      </a:lvl2pPr>
                      <a:lvl3pPr marL="914400" algn="l" defTabSz="457200" rtl="0" eaLnBrk="1" latinLnBrk="0" hangingPunct="1">
                        <a:defRPr sz="1800" b="1" kern="1200">
                          <a:solidFill>
                            <a:schemeClr val="bg1"/>
                          </a:solidFill>
                          <a:latin typeface="Calibri" panose="020F0502020204030204"/>
                        </a:defRPr>
                      </a:lvl3pPr>
                      <a:lvl4pPr marL="1371600" algn="l" defTabSz="457200" rtl="0" eaLnBrk="1" latinLnBrk="0" hangingPunct="1">
                        <a:defRPr sz="1800" b="1" kern="1200">
                          <a:solidFill>
                            <a:schemeClr val="bg1"/>
                          </a:solidFill>
                          <a:latin typeface="Calibri" panose="020F0502020204030204"/>
                        </a:defRPr>
                      </a:lvl4pPr>
                      <a:lvl5pPr marL="1828800" algn="l" defTabSz="457200" rtl="0" eaLnBrk="1" latinLnBrk="0" hangingPunct="1">
                        <a:defRPr sz="1800" b="1" kern="1200">
                          <a:solidFill>
                            <a:schemeClr val="bg1"/>
                          </a:solidFill>
                          <a:latin typeface="Calibri" panose="020F0502020204030204"/>
                        </a:defRPr>
                      </a:lvl5pPr>
                      <a:lvl6pPr marL="2286000" algn="l" defTabSz="457200" rtl="0" eaLnBrk="1" latinLnBrk="0" hangingPunct="1">
                        <a:defRPr sz="1800" b="1" kern="1200">
                          <a:solidFill>
                            <a:schemeClr val="bg1"/>
                          </a:solidFill>
                          <a:latin typeface="Calibri" panose="020F0502020204030204"/>
                        </a:defRPr>
                      </a:lvl6pPr>
                      <a:lvl7pPr marL="2743200" algn="l" defTabSz="457200" rtl="0" eaLnBrk="1" latinLnBrk="0" hangingPunct="1">
                        <a:defRPr sz="1800" b="1" kern="1200">
                          <a:solidFill>
                            <a:schemeClr val="bg1"/>
                          </a:solidFill>
                          <a:latin typeface="Calibri" panose="020F0502020204030204"/>
                        </a:defRPr>
                      </a:lvl7pPr>
                      <a:lvl8pPr marL="3200400" algn="l" defTabSz="457200" rtl="0" eaLnBrk="1" latinLnBrk="0" hangingPunct="1">
                        <a:defRPr sz="1800" b="1" kern="1200">
                          <a:solidFill>
                            <a:schemeClr val="bg1"/>
                          </a:solidFill>
                          <a:latin typeface="Calibri" panose="020F0502020204030204"/>
                        </a:defRPr>
                      </a:lvl8pPr>
                      <a:lvl9pPr marL="3657600" algn="l" defTabSz="457200" rtl="0" eaLnBrk="1" latinLnBrk="0" hangingPunct="1">
                        <a:defRPr sz="1800" b="1" kern="1200">
                          <a:solidFill>
                            <a:schemeClr val="bg1"/>
                          </a:solidFill>
                          <a:latin typeface="Calibri" panose="020F0502020204030204"/>
                        </a:defRPr>
                      </a:lvl9pPr>
                    </a:lstStyle>
                    <a:p>
                      <a:pPr algn="ctr" fontAlgn="b"/>
                      <a:r>
                        <a:rPr lang="en-ZA" sz="1200" b="1" u="none" strike="noStrike" dirty="0">
                          <a:solidFill>
                            <a:schemeClr val="bg1"/>
                          </a:solidFill>
                          <a:effectLst/>
                          <a:latin typeface="+mj-lt"/>
                        </a:rPr>
                        <a:t>Plan Type</a:t>
                      </a:r>
                      <a:endParaRPr lang="en-ZA" sz="1200" b="1" i="0" u="none" strike="noStrike" dirty="0">
                        <a:solidFill>
                          <a:schemeClr val="bg1"/>
                        </a:solidFill>
                        <a:effectLst/>
                        <a:latin typeface="+mj-lt"/>
                      </a:endParaRPr>
                    </a:p>
                  </a:txBody>
                  <a:tcPr marL="153875" marR="92325" marT="92325" marB="92325" anchor="ctr">
                    <a:lnL>
                      <a:noFill/>
                    </a:lnL>
                    <a:lnR>
                      <a:noFill/>
                    </a:lnR>
                    <a:lnT w="6350" cap="flat" cmpd="sng" algn="ctr">
                      <a:solidFill>
                        <a:srgbClr val="70AD47"/>
                      </a:solidFill>
                      <a:prstDash val="solid"/>
                      <a:miter lim="800000"/>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457200" rtl="0" eaLnBrk="1" latinLnBrk="0" hangingPunct="1">
                        <a:defRPr sz="1800" b="1" kern="1200">
                          <a:solidFill>
                            <a:schemeClr val="bg1"/>
                          </a:solidFill>
                          <a:latin typeface="Calibri" panose="020F0502020204030204"/>
                        </a:defRPr>
                      </a:lvl1pPr>
                      <a:lvl2pPr marL="457200" algn="l" defTabSz="457200" rtl="0" eaLnBrk="1" latinLnBrk="0" hangingPunct="1">
                        <a:defRPr sz="1800" b="1" kern="1200">
                          <a:solidFill>
                            <a:schemeClr val="bg1"/>
                          </a:solidFill>
                          <a:latin typeface="Calibri" panose="020F0502020204030204"/>
                        </a:defRPr>
                      </a:lvl2pPr>
                      <a:lvl3pPr marL="914400" algn="l" defTabSz="457200" rtl="0" eaLnBrk="1" latinLnBrk="0" hangingPunct="1">
                        <a:defRPr sz="1800" b="1" kern="1200">
                          <a:solidFill>
                            <a:schemeClr val="bg1"/>
                          </a:solidFill>
                          <a:latin typeface="Calibri" panose="020F0502020204030204"/>
                        </a:defRPr>
                      </a:lvl3pPr>
                      <a:lvl4pPr marL="1371600" algn="l" defTabSz="457200" rtl="0" eaLnBrk="1" latinLnBrk="0" hangingPunct="1">
                        <a:defRPr sz="1800" b="1" kern="1200">
                          <a:solidFill>
                            <a:schemeClr val="bg1"/>
                          </a:solidFill>
                          <a:latin typeface="Calibri" panose="020F0502020204030204"/>
                        </a:defRPr>
                      </a:lvl4pPr>
                      <a:lvl5pPr marL="1828800" algn="l" defTabSz="457200" rtl="0" eaLnBrk="1" latinLnBrk="0" hangingPunct="1">
                        <a:defRPr sz="1800" b="1" kern="1200">
                          <a:solidFill>
                            <a:schemeClr val="bg1"/>
                          </a:solidFill>
                          <a:latin typeface="Calibri" panose="020F0502020204030204"/>
                        </a:defRPr>
                      </a:lvl5pPr>
                      <a:lvl6pPr marL="2286000" algn="l" defTabSz="457200" rtl="0" eaLnBrk="1" latinLnBrk="0" hangingPunct="1">
                        <a:defRPr sz="1800" b="1" kern="1200">
                          <a:solidFill>
                            <a:schemeClr val="bg1"/>
                          </a:solidFill>
                          <a:latin typeface="Calibri" panose="020F0502020204030204"/>
                        </a:defRPr>
                      </a:lvl6pPr>
                      <a:lvl7pPr marL="2743200" algn="l" defTabSz="457200" rtl="0" eaLnBrk="1" latinLnBrk="0" hangingPunct="1">
                        <a:defRPr sz="1800" b="1" kern="1200">
                          <a:solidFill>
                            <a:schemeClr val="bg1"/>
                          </a:solidFill>
                          <a:latin typeface="Calibri" panose="020F0502020204030204"/>
                        </a:defRPr>
                      </a:lvl7pPr>
                      <a:lvl8pPr marL="3200400" algn="l" defTabSz="457200" rtl="0" eaLnBrk="1" latinLnBrk="0" hangingPunct="1">
                        <a:defRPr sz="1800" b="1" kern="1200">
                          <a:solidFill>
                            <a:schemeClr val="bg1"/>
                          </a:solidFill>
                          <a:latin typeface="Calibri" panose="020F0502020204030204"/>
                        </a:defRPr>
                      </a:lvl8pPr>
                      <a:lvl9pPr marL="3657600" algn="l" defTabSz="457200" rtl="0" eaLnBrk="1" latinLnBrk="0" hangingPunct="1">
                        <a:defRPr sz="1800" b="1" kern="1200">
                          <a:solidFill>
                            <a:schemeClr val="bg1"/>
                          </a:solidFill>
                          <a:latin typeface="Calibri" panose="020F0502020204030204"/>
                        </a:defRPr>
                      </a:lvl9pPr>
                    </a:lstStyle>
                    <a:p>
                      <a:pPr algn="ctr" fontAlgn="b"/>
                      <a:r>
                        <a:rPr lang="en-ZA" sz="1200" b="1" u="none" strike="noStrike" dirty="0">
                          <a:solidFill>
                            <a:schemeClr val="bg1"/>
                          </a:solidFill>
                          <a:effectLst/>
                          <a:latin typeface="+mj-lt"/>
                        </a:rPr>
                        <a:t>Plan Structure</a:t>
                      </a:r>
                      <a:endParaRPr lang="en-ZA" sz="1200" b="1" i="0" u="none" strike="noStrike" dirty="0">
                        <a:solidFill>
                          <a:schemeClr val="bg1"/>
                        </a:solidFill>
                        <a:effectLst/>
                        <a:latin typeface="+mj-lt"/>
                      </a:endParaRPr>
                    </a:p>
                  </a:txBody>
                  <a:tcPr marL="153875" marR="92325" marT="92325" marB="92325" anchor="ctr">
                    <a:lnL>
                      <a:noFill/>
                    </a:lnL>
                    <a:lnR w="6350" cap="flat" cmpd="sng" algn="ctr">
                      <a:solidFill>
                        <a:srgbClr val="70AD47"/>
                      </a:solidFill>
                      <a:prstDash val="solid"/>
                      <a:miter lim="800000"/>
                    </a:lnR>
                    <a:lnT w="6350" cap="flat" cmpd="sng" algn="ctr">
                      <a:solidFill>
                        <a:srgbClr val="70AD47"/>
                      </a:solidFill>
                      <a:prstDash val="solid"/>
                      <a:miter lim="800000"/>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3806915566"/>
                  </a:ext>
                </a:extLst>
              </a:tr>
              <a:tr h="335482">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b"/>
                      <a:r>
                        <a:rPr lang="en-ZA" sz="1000" b="0" u="none" strike="noStrike" dirty="0">
                          <a:solidFill>
                            <a:schemeClr val="tx1"/>
                          </a:solidFill>
                          <a:effectLst/>
                        </a:rPr>
                        <a:t>Titanium Executive</a:t>
                      </a:r>
                      <a:endParaRPr lang="en-ZA" sz="1000" b="0" i="0" u="none" strike="noStrike" dirty="0">
                        <a:solidFill>
                          <a:schemeClr val="tx1"/>
                        </a:solidFill>
                        <a:effectLst/>
                        <a:latin typeface="+mj-lt"/>
                      </a:endParaRPr>
                    </a:p>
                  </a:txBody>
                  <a:tcPr marL="153875" marR="80015" marT="80015" marB="8001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000" b="0" u="none" strike="noStrike" dirty="0">
                          <a:solidFill>
                            <a:schemeClr val="tx1"/>
                          </a:solidFill>
                          <a:effectLst/>
                        </a:rPr>
                        <a:t>Hybrid \ Savings</a:t>
                      </a:r>
                      <a:endParaRPr lang="en-ZA" sz="1000" b="0" i="0" u="none" strike="noStrike" dirty="0">
                        <a:solidFill>
                          <a:schemeClr val="tx1"/>
                        </a:solidFill>
                        <a:effectLst/>
                        <a:latin typeface="+mj-lt"/>
                      </a:endParaRPr>
                    </a:p>
                  </a:txBody>
                  <a:tcPr marL="153875" marR="80015" marT="80015" marB="8001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indent="0" algn="l" fontAlgn="b">
                        <a:buFontTx/>
                        <a:buNone/>
                      </a:pPr>
                      <a:endParaRPr lang="en-ZA" sz="1000" b="0" u="none" strike="noStrike" dirty="0">
                        <a:solidFill>
                          <a:schemeClr val="tx1"/>
                        </a:solidFill>
                        <a:effectLst/>
                      </a:endParaRPr>
                    </a:p>
                    <a:p>
                      <a:pPr marL="0" indent="0" algn="l" fontAlgn="b">
                        <a:buFontTx/>
                        <a:buNone/>
                      </a:pPr>
                      <a:r>
                        <a:rPr lang="en-ZA" sz="1000" b="0" u="none" strike="noStrike" dirty="0">
                          <a:solidFill>
                            <a:schemeClr val="tx1"/>
                          </a:solidFill>
                          <a:effectLst/>
                        </a:rPr>
                        <a:t>Member Savings Account (MSA)</a:t>
                      </a:r>
                    </a:p>
                    <a:p>
                      <a:pPr marL="0" indent="0" algn="l" fontAlgn="b">
                        <a:buFontTx/>
                        <a:buNone/>
                      </a:pPr>
                      <a:r>
                        <a:rPr lang="en-ZA" sz="1000" b="0" u="none" strike="noStrike" dirty="0">
                          <a:solidFill>
                            <a:schemeClr val="tx1"/>
                          </a:solidFill>
                          <a:effectLst/>
                        </a:rPr>
                        <a:t>Self Payment Gap (SPG)</a:t>
                      </a:r>
                    </a:p>
                    <a:p>
                      <a:pPr marL="0" indent="0" algn="l" fontAlgn="b">
                        <a:buFontTx/>
                        <a:buNone/>
                      </a:pPr>
                      <a:r>
                        <a:rPr lang="en-ZA" sz="1000" b="0" u="none" strike="noStrike" dirty="0">
                          <a:solidFill>
                            <a:schemeClr val="tx1"/>
                          </a:solidFill>
                          <a:effectLst/>
                        </a:rPr>
                        <a:t> Risk Above Threshold Benefit (ATB)</a:t>
                      </a:r>
                    </a:p>
                  </a:txBody>
                  <a:tcPr marL="153875" marR="80015" marT="80015" marB="8001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2863736"/>
                  </a:ext>
                </a:extLst>
              </a:tr>
              <a:tr h="629461">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b"/>
                      <a:r>
                        <a:rPr lang="en-ZA" sz="1000" b="0" u="none" strike="noStrike" dirty="0">
                          <a:solidFill>
                            <a:schemeClr val="tx1"/>
                          </a:solidFill>
                          <a:effectLst/>
                        </a:rPr>
                        <a:t>Platinum Enhanced &amp; EDO</a:t>
                      </a:r>
                      <a:endParaRPr lang="en-ZA" sz="1000" b="0" i="0" u="none" strike="noStrike" dirty="0">
                        <a:solidFill>
                          <a:schemeClr val="tx1"/>
                        </a:solidFill>
                        <a:effectLst/>
                        <a:latin typeface="+mj-lt"/>
                      </a:endParaRPr>
                    </a:p>
                  </a:txBody>
                  <a:tcPr marL="153875" marR="80015" marT="80015" marB="8001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812267288"/>
                  </a:ext>
                </a:extLst>
              </a:tr>
              <a:tr h="302086">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b"/>
                      <a:r>
                        <a:rPr lang="en-ZA" sz="1000" b="0" u="none" strike="noStrike" dirty="0">
                          <a:solidFill>
                            <a:schemeClr val="tx1"/>
                          </a:solidFill>
                          <a:effectLst/>
                        </a:rPr>
                        <a:t>Plus</a:t>
                      </a:r>
                      <a:endParaRPr lang="en-ZA" sz="1000" b="0" i="0" u="none" strike="noStrike" dirty="0">
                        <a:solidFill>
                          <a:schemeClr val="tx1"/>
                        </a:solidFill>
                        <a:effectLst/>
                        <a:latin typeface="+mj-lt"/>
                      </a:endParaRPr>
                    </a:p>
                  </a:txBody>
                  <a:tcPr marL="153875" marR="80015" marT="80015" marB="8001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ZA" sz="1000" b="0" u="none" strike="noStrike" dirty="0">
                          <a:solidFill>
                            <a:schemeClr val="tx1"/>
                          </a:solidFill>
                          <a:effectLst/>
                        </a:rPr>
                        <a:t>Traditional</a:t>
                      </a:r>
                      <a:endParaRPr lang="en-ZA" sz="1000" b="0" i="0" u="none" strike="noStrike" dirty="0">
                        <a:solidFill>
                          <a:schemeClr val="tx1"/>
                        </a:solidFill>
                        <a:effectLst/>
                        <a:latin typeface="+mj-lt"/>
                      </a:endParaRPr>
                    </a:p>
                  </a:txBody>
                  <a:tcPr marL="153875" marR="80015" marT="80015" marB="8001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b"/>
                      <a:r>
                        <a:rPr lang="en-US" sz="1000" b="0" u="none" strike="noStrike" dirty="0">
                          <a:solidFill>
                            <a:schemeClr val="tx1"/>
                          </a:solidFill>
                          <a:effectLst/>
                        </a:rPr>
                        <a:t>Risk Benefits</a:t>
                      </a:r>
                    </a:p>
                    <a:p>
                      <a:pPr algn="l" fontAlgn="b"/>
                      <a:r>
                        <a:rPr lang="en-US" sz="1000" b="0" u="none" strike="noStrike" dirty="0">
                          <a:solidFill>
                            <a:schemeClr val="tx1"/>
                          </a:solidFill>
                          <a:effectLst/>
                        </a:rPr>
                        <a:t>Separate basket of benefits</a:t>
                      </a:r>
                    </a:p>
                  </a:txBody>
                  <a:tcPr marL="153875" marR="80015" marT="80015" marB="8001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5924624"/>
                  </a:ext>
                </a:extLst>
              </a:tr>
              <a:tr h="302086">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b"/>
                      <a:r>
                        <a:rPr lang="en-ZA" sz="1000" b="0" u="none" strike="noStrike" dirty="0">
                          <a:solidFill>
                            <a:schemeClr val="tx1"/>
                          </a:solidFill>
                          <a:effectLst/>
                        </a:rPr>
                        <a:t>Value &amp; EDO</a:t>
                      </a:r>
                      <a:endParaRPr lang="en-ZA" sz="1000" b="0" i="0" u="none" strike="noStrike" dirty="0">
                        <a:solidFill>
                          <a:schemeClr val="tx1"/>
                        </a:solidFill>
                        <a:effectLst/>
                        <a:latin typeface="+mj-lt"/>
                      </a:endParaRPr>
                    </a:p>
                  </a:txBody>
                  <a:tcPr marL="153875" marR="80015" marT="80015" marB="8001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3103317616"/>
                  </a:ext>
                </a:extLst>
              </a:tr>
              <a:tr h="302086">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b"/>
                      <a:r>
                        <a:rPr lang="en-ZA" sz="1000" b="0" u="none" strike="noStrike" dirty="0">
                          <a:solidFill>
                            <a:schemeClr val="tx1"/>
                          </a:solidFill>
                          <a:effectLst/>
                        </a:rPr>
                        <a:t>Gold Ascend &amp; EDO</a:t>
                      </a:r>
                      <a:endParaRPr lang="en-ZA" sz="1000" b="0" i="0" u="none" strike="noStrike" dirty="0">
                        <a:solidFill>
                          <a:schemeClr val="tx1"/>
                        </a:solidFill>
                        <a:effectLst/>
                        <a:latin typeface="+mj-lt"/>
                      </a:endParaRPr>
                    </a:p>
                  </a:txBody>
                  <a:tcPr marL="153875" marR="80015" marT="80015" marB="8001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629272205"/>
                  </a:ext>
                </a:extLst>
              </a:tr>
              <a:tr h="484473">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b"/>
                      <a:r>
                        <a:rPr lang="en-ZA" sz="1000" b="0" u="none" strike="noStrike" dirty="0">
                          <a:solidFill>
                            <a:schemeClr val="tx1"/>
                          </a:solidFill>
                          <a:effectLst/>
                        </a:rPr>
                        <a:t>Access Saver </a:t>
                      </a:r>
                      <a:endParaRPr lang="en-ZA" sz="1000" b="0" i="0" u="none" strike="noStrike" dirty="0">
                        <a:solidFill>
                          <a:schemeClr val="tx1"/>
                        </a:solidFill>
                        <a:effectLst/>
                        <a:latin typeface="+mj-lt"/>
                      </a:endParaRPr>
                    </a:p>
                  </a:txBody>
                  <a:tcPr marL="153875" marR="80015" marT="80015" marB="8001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b"/>
                      <a:r>
                        <a:rPr lang="en-ZA" sz="1000" b="0" u="none" strike="noStrike" dirty="0">
                          <a:solidFill>
                            <a:schemeClr val="tx1"/>
                          </a:solidFill>
                          <a:effectLst/>
                        </a:rPr>
                        <a:t>Savings</a:t>
                      </a:r>
                      <a:endParaRPr lang="en-ZA" sz="1000" b="0" i="0" u="none" strike="noStrike" dirty="0">
                        <a:solidFill>
                          <a:schemeClr val="tx1"/>
                        </a:solidFill>
                        <a:effectLst/>
                        <a:latin typeface="+mj-lt"/>
                      </a:endParaRPr>
                    </a:p>
                  </a:txBody>
                  <a:tcPr marL="153875" marR="80015" marT="80015" marB="8001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b"/>
                      <a:r>
                        <a:rPr lang="en-ZA" sz="1000" b="0" u="none" strike="noStrike" dirty="0">
                          <a:solidFill>
                            <a:schemeClr val="tx1"/>
                          </a:solidFill>
                          <a:effectLst/>
                        </a:rPr>
                        <a:t>Risk Benefits </a:t>
                      </a:r>
                    </a:p>
                    <a:p>
                      <a:pPr algn="l" fontAlgn="b"/>
                      <a:r>
                        <a:rPr lang="en-ZA" sz="1000" b="0" u="none" strike="noStrike" dirty="0">
                          <a:solidFill>
                            <a:schemeClr val="tx1"/>
                          </a:solidFill>
                          <a:effectLst/>
                        </a:rPr>
                        <a:t>Member Savings Account</a:t>
                      </a:r>
                      <a:endParaRPr lang="en-ZA" sz="1000" b="0" i="0" u="none" strike="noStrike" dirty="0">
                        <a:solidFill>
                          <a:schemeClr val="tx1"/>
                        </a:solidFill>
                        <a:effectLst/>
                        <a:latin typeface="+mj-lt"/>
                      </a:endParaRPr>
                    </a:p>
                  </a:txBody>
                  <a:tcPr marL="153875" marR="80015" marT="80015" marB="80015"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4995028"/>
                  </a:ext>
                </a:extLst>
              </a:tr>
              <a:tr h="302086">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b"/>
                      <a:r>
                        <a:rPr lang="en-US" sz="1000" b="0" u="none" strike="noStrike" dirty="0">
                          <a:solidFill>
                            <a:schemeClr val="tx1"/>
                          </a:solidFill>
                          <a:effectLst/>
                        </a:rPr>
                        <a:t>A</a:t>
                      </a:r>
                      <a:r>
                        <a:rPr lang="en-ZA" sz="1000" b="0" u="none" strike="noStrike" dirty="0" err="1">
                          <a:solidFill>
                            <a:schemeClr val="tx1"/>
                          </a:solidFill>
                          <a:effectLst/>
                        </a:rPr>
                        <a:t>ccess</a:t>
                      </a:r>
                      <a:r>
                        <a:rPr lang="en-ZA" sz="1000" b="0" u="none" strike="noStrike" dirty="0">
                          <a:solidFill>
                            <a:schemeClr val="tx1"/>
                          </a:solidFill>
                          <a:effectLst/>
                        </a:rPr>
                        <a:t> Core </a:t>
                      </a:r>
                      <a:endParaRPr lang="en-ZA" sz="1000" b="0" i="0" u="none" strike="noStrike" dirty="0">
                        <a:solidFill>
                          <a:schemeClr val="tx1"/>
                        </a:solidFill>
                        <a:effectLst/>
                        <a:latin typeface="+mj-lt"/>
                      </a:endParaRPr>
                    </a:p>
                  </a:txBody>
                  <a:tcPr marL="153875" marR="80015" marT="80015" marB="8001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b"/>
                      <a:r>
                        <a:rPr lang="en-ZA" sz="1000" b="0" u="none" strike="noStrike" dirty="0">
                          <a:solidFill>
                            <a:schemeClr val="tx1"/>
                          </a:solidFill>
                          <a:effectLst/>
                        </a:rPr>
                        <a:t>Hospital</a:t>
                      </a:r>
                      <a:endParaRPr lang="en-ZA" sz="1000" b="0" i="0" u="none" strike="noStrike" dirty="0">
                        <a:solidFill>
                          <a:schemeClr val="tx1"/>
                        </a:solidFill>
                        <a:effectLst/>
                        <a:latin typeface="+mj-lt"/>
                      </a:endParaRPr>
                    </a:p>
                  </a:txBody>
                  <a:tcPr marL="153875" marR="80015" marT="80015" marB="80015"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b"/>
                      <a:r>
                        <a:rPr lang="en-ZA" sz="1000" b="0" u="none" strike="noStrike" dirty="0">
                          <a:solidFill>
                            <a:schemeClr val="tx1"/>
                          </a:solidFill>
                          <a:effectLst/>
                        </a:rPr>
                        <a:t>Hospital Benefits</a:t>
                      </a:r>
                      <a:endParaRPr lang="en-ZA" sz="1000" b="0" i="0" u="none" strike="noStrike" dirty="0">
                        <a:solidFill>
                          <a:schemeClr val="tx1"/>
                        </a:solidFill>
                        <a:effectLst/>
                        <a:latin typeface="+mj-lt"/>
                      </a:endParaRPr>
                    </a:p>
                  </a:txBody>
                  <a:tcPr marL="153875" marR="80015" marT="80015" marB="80015"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7244724"/>
                  </a:ext>
                </a:extLst>
              </a:tr>
              <a:tr h="461498">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b"/>
                      <a:r>
                        <a:rPr lang="en-ZA" sz="1000" b="0" u="none" strike="noStrike" dirty="0">
                          <a:solidFill>
                            <a:schemeClr val="tx1"/>
                          </a:solidFill>
                          <a:effectLst/>
                        </a:rPr>
                        <a:t>Essential Copper</a:t>
                      </a:r>
                      <a:endParaRPr lang="en-ZA" sz="1000" b="0" i="0" u="none" strike="noStrike" dirty="0">
                        <a:solidFill>
                          <a:schemeClr val="tx1"/>
                        </a:solidFill>
                        <a:effectLst/>
                        <a:latin typeface="+mj-lt"/>
                      </a:endParaRPr>
                    </a:p>
                  </a:txBody>
                  <a:tcPr marL="153875" marR="80015" marT="80015" marB="8001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b"/>
                      <a:r>
                        <a:rPr lang="en-ZA" sz="1000" b="0" u="none" strike="noStrike" dirty="0">
                          <a:solidFill>
                            <a:schemeClr val="tx1"/>
                          </a:solidFill>
                          <a:effectLst/>
                        </a:rPr>
                        <a:t>Fully Networked </a:t>
                      </a:r>
                    </a:p>
                  </a:txBody>
                  <a:tcPr marL="153875" marR="80015" marT="80015" marB="80015"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b"/>
                      <a:r>
                        <a:rPr lang="en-ZA" sz="1000" b="0" u="none" strike="noStrike" dirty="0">
                          <a:solidFill>
                            <a:schemeClr val="tx1"/>
                          </a:solidFill>
                          <a:effectLst/>
                        </a:rPr>
                        <a:t>Risk Benefits within networks</a:t>
                      </a:r>
                      <a:endParaRPr lang="en-ZA" sz="1000" b="0" i="0" u="none" strike="noStrike" dirty="0">
                        <a:solidFill>
                          <a:schemeClr val="tx1"/>
                        </a:solidFill>
                        <a:effectLst/>
                        <a:latin typeface="+mj-lt"/>
                      </a:endParaRPr>
                    </a:p>
                  </a:txBody>
                  <a:tcPr marL="153875" marR="80015" marT="80015" marB="8001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0490830"/>
                  </a:ext>
                </a:extLst>
              </a:tr>
            </a:tbl>
          </a:graphicData>
        </a:graphic>
      </p:graphicFrame>
      <p:graphicFrame>
        <p:nvGraphicFramePr>
          <p:cNvPr id="7" name="Table 6">
            <a:extLst>
              <a:ext uri="{FF2B5EF4-FFF2-40B4-BE49-F238E27FC236}">
                <a16:creationId xmlns:a16="http://schemas.microsoft.com/office/drawing/2014/main" id="{15768C16-8841-7A4A-F80F-6593C248E341}"/>
              </a:ext>
            </a:extLst>
          </p:cNvPr>
          <p:cNvGraphicFramePr>
            <a:graphicFrameLocks noGrp="1"/>
          </p:cNvGraphicFramePr>
          <p:nvPr>
            <p:extLst>
              <p:ext uri="{D42A27DB-BD31-4B8C-83A1-F6EECF244321}">
                <p14:modId xmlns:p14="http://schemas.microsoft.com/office/powerpoint/2010/main" val="4259551641"/>
              </p:ext>
            </p:extLst>
          </p:nvPr>
        </p:nvGraphicFramePr>
        <p:xfrm>
          <a:off x="6243650" y="1370388"/>
          <a:ext cx="5323955" cy="3709577"/>
        </p:xfrm>
        <a:graphic>
          <a:graphicData uri="http://schemas.openxmlformats.org/drawingml/2006/table">
            <a:tbl>
              <a:tblPr firstRow="1" bandRow="1"/>
              <a:tblGrid>
                <a:gridCol w="1369480">
                  <a:extLst>
                    <a:ext uri="{9D8B030D-6E8A-4147-A177-3AD203B41FA5}">
                      <a16:colId xmlns:a16="http://schemas.microsoft.com/office/drawing/2014/main" val="305290304"/>
                    </a:ext>
                  </a:extLst>
                </a:gridCol>
                <a:gridCol w="1134480">
                  <a:extLst>
                    <a:ext uri="{9D8B030D-6E8A-4147-A177-3AD203B41FA5}">
                      <a16:colId xmlns:a16="http://schemas.microsoft.com/office/drawing/2014/main" val="3742931209"/>
                    </a:ext>
                  </a:extLst>
                </a:gridCol>
                <a:gridCol w="875172">
                  <a:extLst>
                    <a:ext uri="{9D8B030D-6E8A-4147-A177-3AD203B41FA5}">
                      <a16:colId xmlns:a16="http://schemas.microsoft.com/office/drawing/2014/main" val="1262123988"/>
                    </a:ext>
                  </a:extLst>
                </a:gridCol>
                <a:gridCol w="915688">
                  <a:extLst>
                    <a:ext uri="{9D8B030D-6E8A-4147-A177-3AD203B41FA5}">
                      <a16:colId xmlns:a16="http://schemas.microsoft.com/office/drawing/2014/main" val="3529878665"/>
                    </a:ext>
                  </a:extLst>
                </a:gridCol>
                <a:gridCol w="1029135">
                  <a:extLst>
                    <a:ext uri="{9D8B030D-6E8A-4147-A177-3AD203B41FA5}">
                      <a16:colId xmlns:a16="http://schemas.microsoft.com/office/drawing/2014/main" val="2363842628"/>
                    </a:ext>
                  </a:extLst>
                </a:gridCol>
              </a:tblGrid>
              <a:tr h="393044">
                <a:tc>
                  <a:txBody>
                    <a:bodyPr/>
                    <a:lstStyle>
                      <a:lvl1pPr marL="0" algn="l" defTabSz="457200" rtl="0" eaLnBrk="1" latinLnBrk="0" hangingPunct="1">
                        <a:defRPr sz="1800" b="1" kern="1200">
                          <a:solidFill>
                            <a:schemeClr val="bg1"/>
                          </a:solidFill>
                          <a:latin typeface="Calibri" panose="020F0502020204030204"/>
                        </a:defRPr>
                      </a:lvl1pPr>
                      <a:lvl2pPr marL="457200" algn="l" defTabSz="457200" rtl="0" eaLnBrk="1" latinLnBrk="0" hangingPunct="1">
                        <a:defRPr sz="1800" b="1" kern="1200">
                          <a:solidFill>
                            <a:schemeClr val="bg1"/>
                          </a:solidFill>
                          <a:latin typeface="Calibri" panose="020F0502020204030204"/>
                        </a:defRPr>
                      </a:lvl2pPr>
                      <a:lvl3pPr marL="914400" algn="l" defTabSz="457200" rtl="0" eaLnBrk="1" latinLnBrk="0" hangingPunct="1">
                        <a:defRPr sz="1800" b="1" kern="1200">
                          <a:solidFill>
                            <a:schemeClr val="bg1"/>
                          </a:solidFill>
                          <a:latin typeface="Calibri" panose="020F0502020204030204"/>
                        </a:defRPr>
                      </a:lvl3pPr>
                      <a:lvl4pPr marL="1371600" algn="l" defTabSz="457200" rtl="0" eaLnBrk="1" latinLnBrk="0" hangingPunct="1">
                        <a:defRPr sz="1800" b="1" kern="1200">
                          <a:solidFill>
                            <a:schemeClr val="bg1"/>
                          </a:solidFill>
                          <a:latin typeface="Calibri" panose="020F0502020204030204"/>
                        </a:defRPr>
                      </a:lvl4pPr>
                      <a:lvl5pPr marL="1828800" algn="l" defTabSz="457200" rtl="0" eaLnBrk="1" latinLnBrk="0" hangingPunct="1">
                        <a:defRPr sz="1800" b="1" kern="1200">
                          <a:solidFill>
                            <a:schemeClr val="bg1"/>
                          </a:solidFill>
                          <a:latin typeface="Calibri" panose="020F0502020204030204"/>
                        </a:defRPr>
                      </a:lvl5pPr>
                      <a:lvl6pPr marL="2286000" algn="l" defTabSz="457200" rtl="0" eaLnBrk="1" latinLnBrk="0" hangingPunct="1">
                        <a:defRPr sz="1800" b="1" kern="1200">
                          <a:solidFill>
                            <a:schemeClr val="bg1"/>
                          </a:solidFill>
                          <a:latin typeface="Calibri" panose="020F0502020204030204"/>
                        </a:defRPr>
                      </a:lvl6pPr>
                      <a:lvl7pPr marL="2743200" algn="l" defTabSz="457200" rtl="0" eaLnBrk="1" latinLnBrk="0" hangingPunct="1">
                        <a:defRPr sz="1800" b="1" kern="1200">
                          <a:solidFill>
                            <a:schemeClr val="bg1"/>
                          </a:solidFill>
                          <a:latin typeface="Calibri" panose="020F0502020204030204"/>
                        </a:defRPr>
                      </a:lvl7pPr>
                      <a:lvl8pPr marL="3200400" algn="l" defTabSz="457200" rtl="0" eaLnBrk="1" latinLnBrk="0" hangingPunct="1">
                        <a:defRPr sz="1800" b="1" kern="1200">
                          <a:solidFill>
                            <a:schemeClr val="bg1"/>
                          </a:solidFill>
                          <a:latin typeface="Calibri" panose="020F0502020204030204"/>
                        </a:defRPr>
                      </a:lvl8pPr>
                      <a:lvl9pPr marL="3657600" algn="l" defTabSz="457200" rtl="0" eaLnBrk="1" latinLnBrk="0" hangingPunct="1">
                        <a:defRPr sz="1800" b="1" kern="1200">
                          <a:solidFill>
                            <a:schemeClr val="bg1"/>
                          </a:solidFill>
                          <a:latin typeface="Calibri" panose="020F0502020204030204"/>
                        </a:defRPr>
                      </a:lvl9pPr>
                    </a:lstStyle>
                    <a:p>
                      <a:pPr algn="ctr" rtl="0" fontAlgn="ctr"/>
                      <a:r>
                        <a:rPr lang="en-ZA" sz="1200" b="1" u="none" strike="noStrike" dirty="0">
                          <a:solidFill>
                            <a:schemeClr val="bg1"/>
                          </a:solidFill>
                          <a:effectLst/>
                          <a:latin typeface="+mj-lt"/>
                        </a:rPr>
                        <a:t>Plan</a:t>
                      </a:r>
                      <a:endParaRPr lang="en-ZA" sz="1200" b="1" i="0" u="none" strike="noStrike" dirty="0">
                        <a:solidFill>
                          <a:schemeClr val="bg1"/>
                        </a:solidFill>
                        <a:effectLst/>
                        <a:latin typeface="+mj-lt"/>
                      </a:endParaRPr>
                    </a:p>
                  </a:txBody>
                  <a:tcPr marL="7620" marR="7620" marT="7620" marB="0" anchor="ctr">
                    <a:lnL w="6350" cap="flat" cmpd="sng" algn="ctr">
                      <a:solidFill>
                        <a:srgbClr val="70AD47"/>
                      </a:solidFill>
                      <a:prstDash val="solid"/>
                      <a:miter lim="800000"/>
                    </a:lnL>
                    <a:lnR>
                      <a:noFill/>
                    </a:lnR>
                    <a:lnT w="6350" cap="flat" cmpd="sng" algn="ctr">
                      <a:solidFill>
                        <a:srgbClr val="70AD47"/>
                      </a:solidFill>
                      <a:prstDash val="solid"/>
                      <a:miter lim="800000"/>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457200" rtl="0" eaLnBrk="1" latinLnBrk="0" hangingPunct="1">
                        <a:defRPr sz="1800" b="1" kern="1200">
                          <a:solidFill>
                            <a:schemeClr val="bg1"/>
                          </a:solidFill>
                          <a:latin typeface="Calibri" panose="020F0502020204030204"/>
                        </a:defRPr>
                      </a:lvl1pPr>
                      <a:lvl2pPr marL="457200" algn="l" defTabSz="457200" rtl="0" eaLnBrk="1" latinLnBrk="0" hangingPunct="1">
                        <a:defRPr sz="1800" b="1" kern="1200">
                          <a:solidFill>
                            <a:schemeClr val="bg1"/>
                          </a:solidFill>
                          <a:latin typeface="Calibri" panose="020F0502020204030204"/>
                        </a:defRPr>
                      </a:lvl2pPr>
                      <a:lvl3pPr marL="914400" algn="l" defTabSz="457200" rtl="0" eaLnBrk="1" latinLnBrk="0" hangingPunct="1">
                        <a:defRPr sz="1800" b="1" kern="1200">
                          <a:solidFill>
                            <a:schemeClr val="bg1"/>
                          </a:solidFill>
                          <a:latin typeface="Calibri" panose="020F0502020204030204"/>
                        </a:defRPr>
                      </a:lvl3pPr>
                      <a:lvl4pPr marL="1371600" algn="l" defTabSz="457200" rtl="0" eaLnBrk="1" latinLnBrk="0" hangingPunct="1">
                        <a:defRPr sz="1800" b="1" kern="1200">
                          <a:solidFill>
                            <a:schemeClr val="bg1"/>
                          </a:solidFill>
                          <a:latin typeface="Calibri" panose="020F0502020204030204"/>
                        </a:defRPr>
                      </a:lvl4pPr>
                      <a:lvl5pPr marL="1828800" algn="l" defTabSz="457200" rtl="0" eaLnBrk="1" latinLnBrk="0" hangingPunct="1">
                        <a:defRPr sz="1800" b="1" kern="1200">
                          <a:solidFill>
                            <a:schemeClr val="bg1"/>
                          </a:solidFill>
                          <a:latin typeface="Calibri" panose="020F0502020204030204"/>
                        </a:defRPr>
                      </a:lvl5pPr>
                      <a:lvl6pPr marL="2286000" algn="l" defTabSz="457200" rtl="0" eaLnBrk="1" latinLnBrk="0" hangingPunct="1">
                        <a:defRPr sz="1800" b="1" kern="1200">
                          <a:solidFill>
                            <a:schemeClr val="bg1"/>
                          </a:solidFill>
                          <a:latin typeface="Calibri" panose="020F0502020204030204"/>
                        </a:defRPr>
                      </a:lvl6pPr>
                      <a:lvl7pPr marL="2743200" algn="l" defTabSz="457200" rtl="0" eaLnBrk="1" latinLnBrk="0" hangingPunct="1">
                        <a:defRPr sz="1800" b="1" kern="1200">
                          <a:solidFill>
                            <a:schemeClr val="bg1"/>
                          </a:solidFill>
                          <a:latin typeface="Calibri" panose="020F0502020204030204"/>
                        </a:defRPr>
                      </a:lvl7pPr>
                      <a:lvl8pPr marL="3200400" algn="l" defTabSz="457200" rtl="0" eaLnBrk="1" latinLnBrk="0" hangingPunct="1">
                        <a:defRPr sz="1800" b="1" kern="1200">
                          <a:solidFill>
                            <a:schemeClr val="bg1"/>
                          </a:solidFill>
                          <a:latin typeface="Calibri" panose="020F0502020204030204"/>
                        </a:defRPr>
                      </a:lvl8pPr>
                      <a:lvl9pPr marL="3657600" algn="l" defTabSz="457200" rtl="0" eaLnBrk="1" latinLnBrk="0" hangingPunct="1">
                        <a:defRPr sz="1800" b="1" kern="1200">
                          <a:solidFill>
                            <a:schemeClr val="bg1"/>
                          </a:solidFill>
                          <a:latin typeface="Calibri" panose="020F0502020204030204"/>
                        </a:defRPr>
                      </a:lvl9pPr>
                    </a:lstStyle>
                    <a:p>
                      <a:pPr algn="ctr" rtl="0" fontAlgn="ctr"/>
                      <a:r>
                        <a:rPr lang="en-ZA" sz="1200" b="1" u="none" strike="noStrike" dirty="0">
                          <a:solidFill>
                            <a:schemeClr val="bg1"/>
                          </a:solidFill>
                          <a:effectLst/>
                          <a:latin typeface="+mj-lt"/>
                        </a:rPr>
                        <a:t>Network Hospital</a:t>
                      </a:r>
                      <a:endParaRPr lang="en-ZA" sz="1200" b="1" i="0" u="none" strike="noStrike" dirty="0">
                        <a:solidFill>
                          <a:schemeClr val="bg1"/>
                        </a:solidFill>
                        <a:effectLst/>
                        <a:latin typeface="+mj-lt"/>
                      </a:endParaRPr>
                    </a:p>
                  </a:txBody>
                  <a:tcPr marL="7620" marR="7620" marT="7620" marB="0" anchor="ctr">
                    <a:lnL>
                      <a:noFill/>
                    </a:lnL>
                    <a:lnR>
                      <a:noFill/>
                    </a:lnR>
                    <a:lnT w="6350" cap="flat" cmpd="sng" algn="ctr">
                      <a:solidFill>
                        <a:srgbClr val="70AD47"/>
                      </a:solidFill>
                      <a:prstDash val="solid"/>
                      <a:miter lim="800000"/>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457200" rtl="0" eaLnBrk="1" latinLnBrk="0" hangingPunct="1">
                        <a:defRPr sz="1800" b="1" kern="1200">
                          <a:solidFill>
                            <a:schemeClr val="bg1"/>
                          </a:solidFill>
                          <a:latin typeface="Calibri" panose="020F0502020204030204"/>
                        </a:defRPr>
                      </a:lvl1pPr>
                      <a:lvl2pPr marL="457200" algn="l" defTabSz="457200" rtl="0" eaLnBrk="1" latinLnBrk="0" hangingPunct="1">
                        <a:defRPr sz="1800" b="1" kern="1200">
                          <a:solidFill>
                            <a:schemeClr val="bg1"/>
                          </a:solidFill>
                          <a:latin typeface="Calibri" panose="020F0502020204030204"/>
                        </a:defRPr>
                      </a:lvl2pPr>
                      <a:lvl3pPr marL="914400" algn="l" defTabSz="457200" rtl="0" eaLnBrk="1" latinLnBrk="0" hangingPunct="1">
                        <a:defRPr sz="1800" b="1" kern="1200">
                          <a:solidFill>
                            <a:schemeClr val="bg1"/>
                          </a:solidFill>
                          <a:latin typeface="Calibri" panose="020F0502020204030204"/>
                        </a:defRPr>
                      </a:lvl3pPr>
                      <a:lvl4pPr marL="1371600" algn="l" defTabSz="457200" rtl="0" eaLnBrk="1" latinLnBrk="0" hangingPunct="1">
                        <a:defRPr sz="1800" b="1" kern="1200">
                          <a:solidFill>
                            <a:schemeClr val="bg1"/>
                          </a:solidFill>
                          <a:latin typeface="Calibri" panose="020F0502020204030204"/>
                        </a:defRPr>
                      </a:lvl4pPr>
                      <a:lvl5pPr marL="1828800" algn="l" defTabSz="457200" rtl="0" eaLnBrk="1" latinLnBrk="0" hangingPunct="1">
                        <a:defRPr sz="1800" b="1" kern="1200">
                          <a:solidFill>
                            <a:schemeClr val="bg1"/>
                          </a:solidFill>
                          <a:latin typeface="Calibri" panose="020F0502020204030204"/>
                        </a:defRPr>
                      </a:lvl5pPr>
                      <a:lvl6pPr marL="2286000" algn="l" defTabSz="457200" rtl="0" eaLnBrk="1" latinLnBrk="0" hangingPunct="1">
                        <a:defRPr sz="1800" b="1" kern="1200">
                          <a:solidFill>
                            <a:schemeClr val="bg1"/>
                          </a:solidFill>
                          <a:latin typeface="Calibri" panose="020F0502020204030204"/>
                        </a:defRPr>
                      </a:lvl6pPr>
                      <a:lvl7pPr marL="2743200" algn="l" defTabSz="457200" rtl="0" eaLnBrk="1" latinLnBrk="0" hangingPunct="1">
                        <a:defRPr sz="1800" b="1" kern="1200">
                          <a:solidFill>
                            <a:schemeClr val="bg1"/>
                          </a:solidFill>
                          <a:latin typeface="Calibri" panose="020F0502020204030204"/>
                        </a:defRPr>
                      </a:lvl7pPr>
                      <a:lvl8pPr marL="3200400" algn="l" defTabSz="457200" rtl="0" eaLnBrk="1" latinLnBrk="0" hangingPunct="1">
                        <a:defRPr sz="1800" b="1" kern="1200">
                          <a:solidFill>
                            <a:schemeClr val="bg1"/>
                          </a:solidFill>
                          <a:latin typeface="Calibri" panose="020F0502020204030204"/>
                        </a:defRPr>
                      </a:lvl8pPr>
                      <a:lvl9pPr marL="3657600" algn="l" defTabSz="457200" rtl="0" eaLnBrk="1" latinLnBrk="0" hangingPunct="1">
                        <a:defRPr sz="1800" b="1" kern="1200">
                          <a:solidFill>
                            <a:schemeClr val="bg1"/>
                          </a:solidFill>
                          <a:latin typeface="Calibri" panose="020F0502020204030204"/>
                        </a:defRPr>
                      </a:lvl9pPr>
                    </a:lstStyle>
                    <a:p>
                      <a:pPr algn="ctr" rtl="0" fontAlgn="ctr"/>
                      <a:r>
                        <a:rPr lang="en-ZA" sz="1200" b="1" u="none" strike="noStrike" dirty="0">
                          <a:solidFill>
                            <a:schemeClr val="bg1"/>
                          </a:solidFill>
                          <a:effectLst/>
                          <a:latin typeface="+mj-lt"/>
                        </a:rPr>
                        <a:t>Optical Network</a:t>
                      </a:r>
                      <a:endParaRPr lang="en-ZA" sz="1200" b="1" i="0" u="none" strike="noStrike" dirty="0">
                        <a:solidFill>
                          <a:schemeClr val="bg1"/>
                        </a:solidFill>
                        <a:effectLst/>
                        <a:latin typeface="+mj-lt"/>
                      </a:endParaRPr>
                    </a:p>
                  </a:txBody>
                  <a:tcPr marL="7620" marR="7620" marT="7620" marB="0" anchor="ctr">
                    <a:lnL>
                      <a:noFill/>
                    </a:lnL>
                    <a:lnR>
                      <a:noFill/>
                    </a:lnR>
                    <a:lnT w="6350" cap="flat" cmpd="sng" algn="ctr">
                      <a:solidFill>
                        <a:srgbClr val="70AD47"/>
                      </a:solidFill>
                      <a:prstDash val="solid"/>
                      <a:miter lim="800000"/>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457200" rtl="0" eaLnBrk="1" latinLnBrk="0" hangingPunct="1">
                        <a:defRPr sz="1800" b="1" kern="1200">
                          <a:solidFill>
                            <a:schemeClr val="bg1"/>
                          </a:solidFill>
                          <a:latin typeface="Calibri" panose="020F0502020204030204"/>
                        </a:defRPr>
                      </a:lvl1pPr>
                      <a:lvl2pPr marL="457200" algn="l" defTabSz="457200" rtl="0" eaLnBrk="1" latinLnBrk="0" hangingPunct="1">
                        <a:defRPr sz="1800" b="1" kern="1200">
                          <a:solidFill>
                            <a:schemeClr val="bg1"/>
                          </a:solidFill>
                          <a:latin typeface="Calibri" panose="020F0502020204030204"/>
                        </a:defRPr>
                      </a:lvl2pPr>
                      <a:lvl3pPr marL="914400" algn="l" defTabSz="457200" rtl="0" eaLnBrk="1" latinLnBrk="0" hangingPunct="1">
                        <a:defRPr sz="1800" b="1" kern="1200">
                          <a:solidFill>
                            <a:schemeClr val="bg1"/>
                          </a:solidFill>
                          <a:latin typeface="Calibri" panose="020F0502020204030204"/>
                        </a:defRPr>
                      </a:lvl3pPr>
                      <a:lvl4pPr marL="1371600" algn="l" defTabSz="457200" rtl="0" eaLnBrk="1" latinLnBrk="0" hangingPunct="1">
                        <a:defRPr sz="1800" b="1" kern="1200">
                          <a:solidFill>
                            <a:schemeClr val="bg1"/>
                          </a:solidFill>
                          <a:latin typeface="Calibri" panose="020F0502020204030204"/>
                        </a:defRPr>
                      </a:lvl4pPr>
                      <a:lvl5pPr marL="1828800" algn="l" defTabSz="457200" rtl="0" eaLnBrk="1" latinLnBrk="0" hangingPunct="1">
                        <a:defRPr sz="1800" b="1" kern="1200">
                          <a:solidFill>
                            <a:schemeClr val="bg1"/>
                          </a:solidFill>
                          <a:latin typeface="Calibri" panose="020F0502020204030204"/>
                        </a:defRPr>
                      </a:lvl5pPr>
                      <a:lvl6pPr marL="2286000" algn="l" defTabSz="457200" rtl="0" eaLnBrk="1" latinLnBrk="0" hangingPunct="1">
                        <a:defRPr sz="1800" b="1" kern="1200">
                          <a:solidFill>
                            <a:schemeClr val="bg1"/>
                          </a:solidFill>
                          <a:latin typeface="Calibri" panose="020F0502020204030204"/>
                        </a:defRPr>
                      </a:lvl6pPr>
                      <a:lvl7pPr marL="2743200" algn="l" defTabSz="457200" rtl="0" eaLnBrk="1" latinLnBrk="0" hangingPunct="1">
                        <a:defRPr sz="1800" b="1" kern="1200">
                          <a:solidFill>
                            <a:schemeClr val="bg1"/>
                          </a:solidFill>
                          <a:latin typeface="Calibri" panose="020F0502020204030204"/>
                        </a:defRPr>
                      </a:lvl7pPr>
                      <a:lvl8pPr marL="3200400" algn="l" defTabSz="457200" rtl="0" eaLnBrk="1" latinLnBrk="0" hangingPunct="1">
                        <a:defRPr sz="1800" b="1" kern="1200">
                          <a:solidFill>
                            <a:schemeClr val="bg1"/>
                          </a:solidFill>
                          <a:latin typeface="Calibri" panose="020F0502020204030204"/>
                        </a:defRPr>
                      </a:lvl8pPr>
                      <a:lvl9pPr marL="3657600" algn="l" defTabSz="457200" rtl="0" eaLnBrk="1" latinLnBrk="0" hangingPunct="1">
                        <a:defRPr sz="1800" b="1" kern="1200">
                          <a:solidFill>
                            <a:schemeClr val="bg1"/>
                          </a:solidFill>
                          <a:latin typeface="Calibri" panose="020F0502020204030204"/>
                        </a:defRPr>
                      </a:lvl9pPr>
                    </a:lstStyle>
                    <a:p>
                      <a:pPr algn="ctr" rtl="0" fontAlgn="ctr"/>
                      <a:r>
                        <a:rPr lang="en-ZA" sz="1200" b="1" u="none" strike="noStrike" dirty="0">
                          <a:solidFill>
                            <a:schemeClr val="bg1"/>
                          </a:solidFill>
                          <a:effectLst/>
                          <a:latin typeface="+mj-lt"/>
                        </a:rPr>
                        <a:t>Dental Network</a:t>
                      </a:r>
                      <a:endParaRPr lang="en-ZA" sz="1200" b="1" i="0" u="none" strike="noStrike" dirty="0">
                        <a:solidFill>
                          <a:schemeClr val="bg1"/>
                        </a:solidFill>
                        <a:effectLst/>
                        <a:latin typeface="+mj-lt"/>
                      </a:endParaRPr>
                    </a:p>
                  </a:txBody>
                  <a:tcPr marL="7620" marR="7620" marT="7620" marB="0" anchor="ctr">
                    <a:lnL>
                      <a:noFill/>
                    </a:lnL>
                    <a:lnR>
                      <a:noFill/>
                    </a:lnR>
                    <a:lnT w="6350" cap="flat" cmpd="sng" algn="ctr">
                      <a:solidFill>
                        <a:srgbClr val="70AD47"/>
                      </a:solidFill>
                      <a:prstDash val="solid"/>
                      <a:miter lim="800000"/>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457200" rtl="0" eaLnBrk="1" latinLnBrk="0" hangingPunct="1">
                        <a:defRPr sz="1800" b="1" kern="1200">
                          <a:solidFill>
                            <a:schemeClr val="bg1"/>
                          </a:solidFill>
                          <a:latin typeface="Calibri" panose="020F0502020204030204"/>
                        </a:defRPr>
                      </a:lvl1pPr>
                      <a:lvl2pPr marL="457200" algn="l" defTabSz="457200" rtl="0" eaLnBrk="1" latinLnBrk="0" hangingPunct="1">
                        <a:defRPr sz="1800" b="1" kern="1200">
                          <a:solidFill>
                            <a:schemeClr val="bg1"/>
                          </a:solidFill>
                          <a:latin typeface="Calibri" panose="020F0502020204030204"/>
                        </a:defRPr>
                      </a:lvl2pPr>
                      <a:lvl3pPr marL="914400" algn="l" defTabSz="457200" rtl="0" eaLnBrk="1" latinLnBrk="0" hangingPunct="1">
                        <a:defRPr sz="1800" b="1" kern="1200">
                          <a:solidFill>
                            <a:schemeClr val="bg1"/>
                          </a:solidFill>
                          <a:latin typeface="Calibri" panose="020F0502020204030204"/>
                        </a:defRPr>
                      </a:lvl3pPr>
                      <a:lvl4pPr marL="1371600" algn="l" defTabSz="457200" rtl="0" eaLnBrk="1" latinLnBrk="0" hangingPunct="1">
                        <a:defRPr sz="1800" b="1" kern="1200">
                          <a:solidFill>
                            <a:schemeClr val="bg1"/>
                          </a:solidFill>
                          <a:latin typeface="Calibri" panose="020F0502020204030204"/>
                        </a:defRPr>
                      </a:lvl4pPr>
                      <a:lvl5pPr marL="1828800" algn="l" defTabSz="457200" rtl="0" eaLnBrk="1" latinLnBrk="0" hangingPunct="1">
                        <a:defRPr sz="1800" b="1" kern="1200">
                          <a:solidFill>
                            <a:schemeClr val="bg1"/>
                          </a:solidFill>
                          <a:latin typeface="Calibri" panose="020F0502020204030204"/>
                        </a:defRPr>
                      </a:lvl5pPr>
                      <a:lvl6pPr marL="2286000" algn="l" defTabSz="457200" rtl="0" eaLnBrk="1" latinLnBrk="0" hangingPunct="1">
                        <a:defRPr sz="1800" b="1" kern="1200">
                          <a:solidFill>
                            <a:schemeClr val="bg1"/>
                          </a:solidFill>
                          <a:latin typeface="Calibri" panose="020F0502020204030204"/>
                        </a:defRPr>
                      </a:lvl6pPr>
                      <a:lvl7pPr marL="2743200" algn="l" defTabSz="457200" rtl="0" eaLnBrk="1" latinLnBrk="0" hangingPunct="1">
                        <a:defRPr sz="1800" b="1" kern="1200">
                          <a:solidFill>
                            <a:schemeClr val="bg1"/>
                          </a:solidFill>
                          <a:latin typeface="Calibri" panose="020F0502020204030204"/>
                        </a:defRPr>
                      </a:lvl7pPr>
                      <a:lvl8pPr marL="3200400" algn="l" defTabSz="457200" rtl="0" eaLnBrk="1" latinLnBrk="0" hangingPunct="1">
                        <a:defRPr sz="1800" b="1" kern="1200">
                          <a:solidFill>
                            <a:schemeClr val="bg1"/>
                          </a:solidFill>
                          <a:latin typeface="Calibri" panose="020F0502020204030204"/>
                        </a:defRPr>
                      </a:lvl8pPr>
                      <a:lvl9pPr marL="3657600" algn="l" defTabSz="457200" rtl="0" eaLnBrk="1" latinLnBrk="0" hangingPunct="1">
                        <a:defRPr sz="1800" b="1" kern="1200">
                          <a:solidFill>
                            <a:schemeClr val="bg1"/>
                          </a:solidFill>
                          <a:latin typeface="Calibri" panose="020F0502020204030204"/>
                        </a:defRPr>
                      </a:lvl9pPr>
                    </a:lstStyle>
                    <a:p>
                      <a:pPr algn="ctr" rtl="0" fontAlgn="ctr"/>
                      <a:r>
                        <a:rPr lang="en-ZA" sz="1200" b="1" u="none" strike="noStrike" dirty="0">
                          <a:solidFill>
                            <a:schemeClr val="bg1"/>
                          </a:solidFill>
                          <a:effectLst/>
                          <a:latin typeface="+mj-lt"/>
                        </a:rPr>
                        <a:t>GP &amp; Specialists Network</a:t>
                      </a:r>
                      <a:endParaRPr lang="en-ZA" sz="1200" b="1" i="0" u="none" strike="noStrike" dirty="0">
                        <a:solidFill>
                          <a:schemeClr val="bg1"/>
                        </a:solidFill>
                        <a:effectLst/>
                        <a:latin typeface="+mj-lt"/>
                      </a:endParaRPr>
                    </a:p>
                  </a:txBody>
                  <a:tcPr marL="7620" marR="7620" marT="7620" marB="0" anchor="ctr">
                    <a:lnL>
                      <a:noFill/>
                    </a:lnL>
                    <a:lnR w="6350" cap="flat" cmpd="sng" algn="ctr">
                      <a:solidFill>
                        <a:srgbClr val="70AD47"/>
                      </a:solidFill>
                      <a:prstDash val="solid"/>
                      <a:miter lim="800000"/>
                    </a:lnR>
                    <a:lnT w="6350" cap="flat" cmpd="sng" algn="ctr">
                      <a:solidFill>
                        <a:srgbClr val="70AD47"/>
                      </a:solidFill>
                      <a:prstDash val="solid"/>
                      <a:miter lim="800000"/>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556039464"/>
                  </a:ext>
                </a:extLst>
              </a:tr>
              <a:tr h="318258">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rtl="0" fontAlgn="ctr"/>
                      <a:r>
                        <a:rPr lang="en-ZA" sz="1000" b="0" u="none" strike="noStrike" dirty="0">
                          <a:solidFill>
                            <a:srgbClr val="000000"/>
                          </a:solidFill>
                          <a:effectLst/>
                        </a:rPr>
                        <a:t>Titanium Executive</a:t>
                      </a:r>
                      <a:endParaRPr lang="en-ZA" sz="1000" b="0" i="0" u="none" strike="noStrike" dirty="0">
                        <a:solidFill>
                          <a:srgbClr val="000000"/>
                        </a:solidFill>
                        <a:effectLst/>
                        <a:latin typeface="Arial" panose="020B0604020202020204" pitchFamily="34" charset="0"/>
                      </a:endParaRP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ctr"/>
                      <a:r>
                        <a:rPr lang="en-ZA" sz="1000" b="0" u="none" strike="noStrike" dirty="0">
                          <a:solidFill>
                            <a:srgbClr val="000000"/>
                          </a:solidFill>
                          <a:effectLst/>
                        </a:rPr>
                        <a:t> </a:t>
                      </a:r>
                      <a:endParaRPr lang="en-ZA" sz="1000" b="0" i="0" u="none" strike="noStrike" dirty="0">
                        <a:solidFill>
                          <a:srgbClr val="000000"/>
                        </a:solidFill>
                        <a:effectLst/>
                        <a:latin typeface="Arial" panose="020B0604020202020204" pitchFamily="34" charset="0"/>
                      </a:endParaRP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9">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rtl="0" fontAlgn="ctr"/>
                      <a:r>
                        <a:rPr lang="en-ZA" sz="1000" b="0" u="none" strike="noStrike" dirty="0">
                          <a:solidFill>
                            <a:srgbClr val="000000"/>
                          </a:solidFill>
                          <a:effectLst/>
                        </a:rPr>
                        <a:t>Isoleso</a:t>
                      </a:r>
                      <a:endParaRPr lang="en-ZA" sz="1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9">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rtl="0" fontAlgn="ctr"/>
                      <a:r>
                        <a:rPr lang="en-ZA" sz="1000" b="0" u="none" strike="noStrike" dirty="0">
                          <a:solidFill>
                            <a:srgbClr val="000000"/>
                          </a:solidFill>
                          <a:effectLst/>
                        </a:rPr>
                        <a:t>Dental Risk Company</a:t>
                      </a:r>
                      <a:endParaRPr lang="en-ZA" sz="10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ctr"/>
                      <a:r>
                        <a:rPr lang="en-ZA" sz="1000" b="0" u="none" strike="noStrike" dirty="0">
                          <a:solidFill>
                            <a:srgbClr val="000000"/>
                          </a:solidFill>
                          <a:effectLst/>
                        </a:rPr>
                        <a:t> </a:t>
                      </a:r>
                      <a:endParaRPr lang="en-ZA" sz="1000" b="0" i="0" u="none" strike="noStrike" dirty="0">
                        <a:solidFill>
                          <a:srgbClr val="000000"/>
                        </a:solidFill>
                        <a:effectLst/>
                        <a:latin typeface="Arial" panose="020B0604020202020204" pitchFamily="34" charset="0"/>
                      </a:endParaRP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7697166"/>
                  </a:ext>
                </a:extLst>
              </a:tr>
              <a:tr h="310301">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rtl="0" fontAlgn="ctr"/>
                      <a:r>
                        <a:rPr lang="en-ZA" sz="1000" b="0" u="none" strike="noStrike" dirty="0">
                          <a:solidFill>
                            <a:srgbClr val="000000"/>
                          </a:solidFill>
                          <a:effectLst/>
                        </a:rPr>
                        <a:t>Plus</a:t>
                      </a:r>
                      <a:endParaRPr lang="en-ZA" sz="1000" b="0" i="0" u="none" strike="noStrike" dirty="0">
                        <a:solidFill>
                          <a:srgbClr val="000000"/>
                        </a:solidFill>
                        <a:effectLst/>
                        <a:latin typeface="Arial" panose="020B0604020202020204" pitchFamily="34" charset="0"/>
                      </a:endParaRP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ctr"/>
                      <a:r>
                        <a:rPr lang="en-ZA" sz="1000" b="0" u="none" strike="noStrike" dirty="0">
                          <a:solidFill>
                            <a:srgbClr val="000000"/>
                          </a:solidFill>
                          <a:effectLst/>
                        </a:rPr>
                        <a:t> </a:t>
                      </a:r>
                      <a:endParaRPr lang="en-ZA" sz="1000" b="0" i="0" u="none" strike="noStrike" dirty="0">
                        <a:solidFill>
                          <a:srgbClr val="000000"/>
                        </a:solidFill>
                        <a:effectLst/>
                        <a:latin typeface="Arial" panose="020B0604020202020204" pitchFamily="34" charset="0"/>
                      </a:endParaRP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ZA"/>
                    </a:p>
                  </a:txBody>
                  <a:tcPr/>
                </a:tc>
                <a:tc vMerge="1">
                  <a:txBody>
                    <a:bodyPr/>
                    <a:lstStyle/>
                    <a:p>
                      <a:endParaRPr lang="en-ZA"/>
                    </a:p>
                  </a:txBody>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ctr"/>
                      <a:r>
                        <a:rPr lang="en-ZA" sz="1000" b="0" u="none" strike="noStrike" dirty="0">
                          <a:solidFill>
                            <a:srgbClr val="000000"/>
                          </a:solidFill>
                          <a:effectLst/>
                        </a:rPr>
                        <a:t> </a:t>
                      </a:r>
                      <a:endParaRPr lang="en-ZA" sz="1000" b="0" i="0" u="none" strike="noStrike" dirty="0">
                        <a:solidFill>
                          <a:srgbClr val="000000"/>
                        </a:solidFill>
                        <a:effectLst/>
                        <a:latin typeface="Arial" panose="020B0604020202020204" pitchFamily="34" charset="0"/>
                      </a:endParaRP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8060049"/>
                  </a:ext>
                </a:extLst>
              </a:tr>
              <a:tr h="310301">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rtl="0" fontAlgn="ctr"/>
                      <a:r>
                        <a:rPr lang="en-ZA" sz="1000" b="0" u="none" strike="noStrike" dirty="0">
                          <a:solidFill>
                            <a:srgbClr val="000000"/>
                          </a:solidFill>
                          <a:effectLst/>
                        </a:rPr>
                        <a:t>Platinum Enhanced</a:t>
                      </a:r>
                      <a:endParaRPr lang="en-ZA" sz="1000" b="0" i="0" u="none" strike="noStrike" dirty="0">
                        <a:solidFill>
                          <a:srgbClr val="000000"/>
                        </a:solidFill>
                        <a:effectLst/>
                        <a:latin typeface="Arial" panose="020B0604020202020204" pitchFamily="34" charset="0"/>
                      </a:endParaRP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ctr"/>
                      <a:r>
                        <a:rPr lang="en-ZA" sz="1000" b="0" u="none" strike="noStrike" dirty="0">
                          <a:solidFill>
                            <a:srgbClr val="000000"/>
                          </a:solidFill>
                          <a:effectLst/>
                        </a:rPr>
                        <a:t> </a:t>
                      </a:r>
                      <a:endParaRPr lang="en-ZA" sz="1000" b="0" i="0" u="none" strike="noStrike" dirty="0">
                        <a:solidFill>
                          <a:srgbClr val="000000"/>
                        </a:solidFill>
                        <a:effectLst/>
                        <a:latin typeface="Arial" panose="020B0604020202020204" pitchFamily="34" charset="0"/>
                      </a:endParaRP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ZA"/>
                    </a:p>
                  </a:txBody>
                  <a:tcPr/>
                </a:tc>
                <a:tc vMerge="1">
                  <a:txBody>
                    <a:bodyPr/>
                    <a:lstStyle/>
                    <a:p>
                      <a:endParaRPr lang="en-ZA"/>
                    </a:p>
                  </a:txBody>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ctr"/>
                      <a:r>
                        <a:rPr lang="en-ZA" sz="1000" b="0" u="none" strike="noStrike" dirty="0">
                          <a:solidFill>
                            <a:srgbClr val="000000"/>
                          </a:solidFill>
                          <a:effectLst/>
                        </a:rPr>
                        <a:t> </a:t>
                      </a:r>
                      <a:endParaRPr lang="en-ZA" sz="1000" b="0" i="0" u="none" strike="noStrike" dirty="0">
                        <a:solidFill>
                          <a:srgbClr val="000000"/>
                        </a:solidFill>
                        <a:effectLst/>
                        <a:latin typeface="Arial" panose="020B0604020202020204" pitchFamily="34" charset="0"/>
                      </a:endParaRP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1452515"/>
                  </a:ext>
                </a:extLst>
              </a:tr>
              <a:tr h="318771">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rtl="0" fontAlgn="ctr"/>
                      <a:r>
                        <a:rPr lang="en-ZA" sz="1000" b="0" u="none" strike="noStrike" dirty="0">
                          <a:solidFill>
                            <a:srgbClr val="000000"/>
                          </a:solidFill>
                          <a:effectLst/>
                        </a:rPr>
                        <a:t>Platinum Enhanced </a:t>
                      </a:r>
                      <a:r>
                        <a:rPr lang="en-ZA" sz="1000" b="1" u="none" strike="noStrike" dirty="0">
                          <a:solidFill>
                            <a:srgbClr val="000000"/>
                          </a:solidFill>
                          <a:effectLst/>
                        </a:rPr>
                        <a:t>EDO</a:t>
                      </a:r>
                      <a:endParaRPr lang="en-ZA" sz="1000" b="0" i="0" u="none" strike="noStrike" dirty="0">
                        <a:solidFill>
                          <a:srgbClr val="000000"/>
                        </a:solidFill>
                        <a:effectLst/>
                        <a:latin typeface="Arial" panose="020B0604020202020204" pitchFamily="34" charset="0"/>
                      </a:endParaRP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rtl="0" fontAlgn="ctr"/>
                      <a:r>
                        <a:rPr lang="en-ZA" sz="1000" b="0" u="none" strike="noStrike" dirty="0">
                          <a:solidFill>
                            <a:srgbClr val="000000"/>
                          </a:solidFill>
                          <a:effectLst/>
                        </a:rPr>
                        <a:t>3SixtyHealth Network</a:t>
                      </a:r>
                      <a:endParaRPr lang="en-ZA" sz="1000" b="0" i="0" u="none" strike="noStrike" dirty="0">
                        <a:solidFill>
                          <a:srgbClr val="000000"/>
                        </a:solidFill>
                        <a:effectLst/>
                        <a:latin typeface="Arial" panose="020B0604020202020204" pitchFamily="34" charset="0"/>
                      </a:endParaRP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ZA"/>
                    </a:p>
                  </a:txBody>
                  <a:tcPr/>
                </a:tc>
                <a:tc vMerge="1">
                  <a:txBody>
                    <a:bodyPr/>
                    <a:lstStyle/>
                    <a:p>
                      <a:endParaRPr lang="en-ZA"/>
                    </a:p>
                  </a:txBody>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rtl="0" fontAlgn="ctr"/>
                      <a:r>
                        <a:rPr lang="en-US" sz="1000" b="0" u="none" strike="noStrike" dirty="0">
                          <a:solidFill>
                            <a:srgbClr val="000000"/>
                          </a:solidFill>
                          <a:effectLst/>
                        </a:rPr>
                        <a:t>3SixtyHealth Network</a:t>
                      </a:r>
                      <a:endParaRPr lang="en-ZA" sz="1000" b="0" i="0" u="none" strike="noStrike" dirty="0">
                        <a:solidFill>
                          <a:srgbClr val="000000"/>
                        </a:solidFill>
                        <a:effectLst/>
                        <a:latin typeface="Arial" panose="020B0604020202020204" pitchFamily="34" charset="0"/>
                      </a:endParaRP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740241"/>
                  </a:ext>
                </a:extLst>
              </a:tr>
              <a:tr h="310301">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rtl="0" fontAlgn="ctr"/>
                      <a:r>
                        <a:rPr lang="en-ZA" sz="1000" b="0" u="none" strike="noStrike" dirty="0">
                          <a:solidFill>
                            <a:srgbClr val="000000"/>
                          </a:solidFill>
                          <a:effectLst/>
                        </a:rPr>
                        <a:t>Value</a:t>
                      </a:r>
                      <a:endParaRPr lang="en-ZA" sz="1000" b="0" i="0" u="none" strike="noStrike" dirty="0">
                        <a:solidFill>
                          <a:srgbClr val="000000"/>
                        </a:solidFill>
                        <a:effectLst/>
                        <a:latin typeface="Arial" panose="020B0604020202020204" pitchFamily="34" charset="0"/>
                      </a:endParaRP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ctr"/>
                      <a:r>
                        <a:rPr lang="en-ZA" sz="1000" b="0" u="none" strike="noStrike" dirty="0">
                          <a:solidFill>
                            <a:srgbClr val="000000"/>
                          </a:solidFill>
                          <a:effectLst/>
                        </a:rPr>
                        <a:t> </a:t>
                      </a:r>
                      <a:endParaRPr lang="en-ZA" sz="1000" b="0" i="0" u="none" strike="noStrike" dirty="0">
                        <a:solidFill>
                          <a:srgbClr val="000000"/>
                        </a:solidFill>
                        <a:effectLst/>
                        <a:latin typeface="Arial" panose="020B0604020202020204" pitchFamily="34" charset="0"/>
                      </a:endParaRP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ZA"/>
                    </a:p>
                  </a:txBody>
                  <a:tcPr/>
                </a:tc>
                <a:tc vMerge="1">
                  <a:txBody>
                    <a:bodyPr/>
                    <a:lstStyle/>
                    <a:p>
                      <a:endParaRPr lang="en-ZA"/>
                    </a:p>
                  </a:txBody>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ctr"/>
                      <a:r>
                        <a:rPr lang="en-ZA" sz="1000" b="0" u="none" strike="noStrike" dirty="0">
                          <a:solidFill>
                            <a:srgbClr val="000000"/>
                          </a:solidFill>
                          <a:effectLst/>
                        </a:rPr>
                        <a:t> </a:t>
                      </a:r>
                      <a:endParaRPr lang="en-ZA" sz="1000" b="0" i="0" u="none" strike="noStrike" dirty="0">
                        <a:solidFill>
                          <a:srgbClr val="000000"/>
                        </a:solidFill>
                        <a:effectLst/>
                        <a:latin typeface="Arial" panose="020B0604020202020204" pitchFamily="34" charset="0"/>
                      </a:endParaRP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4502246"/>
                  </a:ext>
                </a:extLst>
              </a:tr>
              <a:tr h="318771">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rtl="0" fontAlgn="ctr"/>
                      <a:r>
                        <a:rPr lang="en-ZA" sz="1000" b="0" u="none" strike="noStrike" dirty="0">
                          <a:solidFill>
                            <a:srgbClr val="000000"/>
                          </a:solidFill>
                          <a:effectLst/>
                        </a:rPr>
                        <a:t>Value Core </a:t>
                      </a:r>
                      <a:r>
                        <a:rPr lang="en-ZA" sz="1000" b="1" u="none" strike="noStrike" dirty="0">
                          <a:solidFill>
                            <a:srgbClr val="000000"/>
                          </a:solidFill>
                          <a:effectLst/>
                        </a:rPr>
                        <a:t>EDO</a:t>
                      </a:r>
                      <a:endParaRPr lang="en-ZA" sz="1000" b="0" i="0" u="none" strike="noStrike" dirty="0">
                        <a:solidFill>
                          <a:srgbClr val="000000"/>
                        </a:solidFill>
                        <a:effectLst/>
                        <a:latin typeface="Arial" panose="020B0604020202020204" pitchFamily="34" charset="0"/>
                      </a:endParaRP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rtl="0" fontAlgn="ctr"/>
                      <a:r>
                        <a:rPr lang="en-ZA" sz="1000" b="0" u="none" strike="noStrike" dirty="0">
                          <a:solidFill>
                            <a:srgbClr val="000000"/>
                          </a:solidFill>
                          <a:effectLst/>
                        </a:rPr>
                        <a:t>3SixtyHealth Network</a:t>
                      </a:r>
                      <a:endParaRPr lang="en-ZA" sz="1000" b="0" i="0" u="none" strike="noStrike" dirty="0">
                        <a:solidFill>
                          <a:srgbClr val="000000"/>
                        </a:solidFill>
                        <a:effectLst/>
                        <a:latin typeface="Arial" panose="020B0604020202020204" pitchFamily="34" charset="0"/>
                      </a:endParaRP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ZA"/>
                    </a:p>
                  </a:txBody>
                  <a:tcPr/>
                </a:tc>
                <a:tc vMerge="1">
                  <a:txBody>
                    <a:bodyPr/>
                    <a:lstStyle/>
                    <a:p>
                      <a:endParaRPr lang="en-ZA"/>
                    </a:p>
                  </a:txBody>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rtl="0" fontAlgn="ctr"/>
                      <a:r>
                        <a:rPr lang="en-ZA" sz="1000" b="0" u="none" strike="noStrike" dirty="0">
                          <a:solidFill>
                            <a:srgbClr val="000000"/>
                          </a:solidFill>
                          <a:effectLst/>
                        </a:rPr>
                        <a:t>3SixtyHealth Network</a:t>
                      </a:r>
                      <a:endParaRPr lang="en-ZA" sz="1000" b="0" i="0" u="none" strike="noStrike" dirty="0">
                        <a:solidFill>
                          <a:srgbClr val="000000"/>
                        </a:solidFill>
                        <a:effectLst/>
                        <a:latin typeface="Arial" panose="020B0604020202020204" pitchFamily="34" charset="0"/>
                      </a:endParaRP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4824010"/>
                  </a:ext>
                </a:extLst>
              </a:tr>
              <a:tr h="310301">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rtl="0" fontAlgn="ctr"/>
                      <a:r>
                        <a:rPr lang="en-ZA" sz="1000" b="0" u="none" strike="noStrike" dirty="0">
                          <a:solidFill>
                            <a:srgbClr val="000000"/>
                          </a:solidFill>
                          <a:effectLst/>
                        </a:rPr>
                        <a:t>Gold Ascend</a:t>
                      </a:r>
                      <a:endParaRPr lang="en-ZA" sz="1000" b="0" i="0" u="none" strike="noStrike" dirty="0">
                        <a:solidFill>
                          <a:srgbClr val="000000"/>
                        </a:solidFill>
                        <a:effectLst/>
                        <a:latin typeface="Arial" panose="020B0604020202020204" pitchFamily="34" charset="0"/>
                      </a:endParaRP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ctr"/>
                      <a:r>
                        <a:rPr lang="en-ZA" sz="1000" b="0" u="none" strike="noStrike" dirty="0">
                          <a:solidFill>
                            <a:srgbClr val="000000"/>
                          </a:solidFill>
                          <a:effectLst/>
                        </a:rPr>
                        <a:t> </a:t>
                      </a:r>
                      <a:endParaRPr lang="en-ZA" sz="1000" b="0" i="0" u="none" strike="noStrike" dirty="0">
                        <a:solidFill>
                          <a:srgbClr val="000000"/>
                        </a:solidFill>
                        <a:effectLst/>
                        <a:latin typeface="Arial" panose="020B0604020202020204" pitchFamily="34" charset="0"/>
                      </a:endParaRP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ZA"/>
                    </a:p>
                  </a:txBody>
                  <a:tcPr/>
                </a:tc>
                <a:tc vMerge="1">
                  <a:txBody>
                    <a:bodyPr/>
                    <a:lstStyle/>
                    <a:p>
                      <a:endParaRPr lang="en-ZA"/>
                    </a:p>
                  </a:txBody>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ctr"/>
                      <a:r>
                        <a:rPr lang="en-ZA" sz="1000" b="0" u="none" strike="noStrike" dirty="0">
                          <a:solidFill>
                            <a:srgbClr val="000000"/>
                          </a:solidFill>
                          <a:effectLst/>
                        </a:rPr>
                        <a:t> </a:t>
                      </a:r>
                      <a:endParaRPr lang="en-ZA" sz="1000" b="0" i="0" u="none" strike="noStrike" dirty="0">
                        <a:solidFill>
                          <a:srgbClr val="000000"/>
                        </a:solidFill>
                        <a:effectLst/>
                        <a:latin typeface="Arial" panose="020B0604020202020204" pitchFamily="34" charset="0"/>
                      </a:endParaRP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3401636"/>
                  </a:ext>
                </a:extLst>
              </a:tr>
              <a:tr h="318771">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rtl="0" fontAlgn="ctr"/>
                      <a:r>
                        <a:rPr lang="en-ZA" sz="1000" b="0" u="none" strike="noStrike" dirty="0">
                          <a:solidFill>
                            <a:srgbClr val="000000"/>
                          </a:solidFill>
                          <a:effectLst/>
                        </a:rPr>
                        <a:t>Gold Ascend </a:t>
                      </a:r>
                      <a:r>
                        <a:rPr lang="en-ZA" sz="1000" b="1" u="none" strike="noStrike" dirty="0">
                          <a:solidFill>
                            <a:srgbClr val="000000"/>
                          </a:solidFill>
                          <a:effectLst/>
                        </a:rPr>
                        <a:t>EDO</a:t>
                      </a:r>
                      <a:endParaRPr lang="en-ZA" sz="1000" b="0" i="0" u="none" strike="noStrike" dirty="0">
                        <a:solidFill>
                          <a:srgbClr val="000000"/>
                        </a:solidFill>
                        <a:effectLst/>
                        <a:latin typeface="Arial" panose="020B0604020202020204" pitchFamily="34" charset="0"/>
                      </a:endParaRP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rtl="0" fontAlgn="ctr"/>
                      <a:r>
                        <a:rPr lang="en-ZA" sz="1000" b="0" u="none" strike="noStrike" dirty="0">
                          <a:solidFill>
                            <a:srgbClr val="000000"/>
                          </a:solidFill>
                          <a:effectLst/>
                        </a:rPr>
                        <a:t>3SixtyHealth Network</a:t>
                      </a:r>
                      <a:endParaRPr lang="en-ZA" sz="1000" b="0" i="0" u="none" strike="noStrike" dirty="0">
                        <a:solidFill>
                          <a:srgbClr val="000000"/>
                        </a:solidFill>
                        <a:effectLst/>
                        <a:latin typeface="Arial" panose="020B0604020202020204" pitchFamily="34" charset="0"/>
                      </a:endParaRP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ZA"/>
                    </a:p>
                  </a:txBody>
                  <a:tcPr/>
                </a:tc>
                <a:tc vMerge="1">
                  <a:txBody>
                    <a:bodyPr/>
                    <a:lstStyle/>
                    <a:p>
                      <a:endParaRPr lang="en-ZA"/>
                    </a:p>
                  </a:txBody>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rtl="0" fontAlgn="ctr"/>
                      <a:r>
                        <a:rPr lang="en-ZA" sz="1000" b="0" u="none" strike="noStrike" dirty="0">
                          <a:solidFill>
                            <a:srgbClr val="000000"/>
                          </a:solidFill>
                          <a:effectLst/>
                        </a:rPr>
                        <a:t>3SixtyHealth Network</a:t>
                      </a:r>
                      <a:endParaRPr lang="en-ZA" sz="1000" b="0" i="0" u="none" strike="noStrike" dirty="0">
                        <a:solidFill>
                          <a:srgbClr val="000000"/>
                        </a:solidFill>
                        <a:effectLst/>
                        <a:latin typeface="Arial" panose="020B0604020202020204" pitchFamily="34" charset="0"/>
                      </a:endParaRP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8269037"/>
                  </a:ext>
                </a:extLst>
              </a:tr>
              <a:tr h="318771">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rtl="0" fontAlgn="ctr"/>
                      <a:r>
                        <a:rPr lang="en-ZA" sz="1000" b="0" u="none" strike="noStrike" dirty="0">
                          <a:solidFill>
                            <a:srgbClr val="000000"/>
                          </a:solidFill>
                          <a:effectLst/>
                        </a:rPr>
                        <a:t>Access Saver </a:t>
                      </a:r>
                      <a:endParaRPr lang="en-ZA" sz="1000" b="0" i="0" u="none" strike="noStrike" dirty="0">
                        <a:solidFill>
                          <a:srgbClr val="000000"/>
                        </a:solidFill>
                        <a:effectLst/>
                        <a:latin typeface="Arial" panose="020B0604020202020204" pitchFamily="34" charset="0"/>
                      </a:endParaRP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rtl="0" fontAlgn="ctr"/>
                      <a:r>
                        <a:rPr lang="en-ZA" sz="1000" b="0" u="none" strike="noStrike" dirty="0">
                          <a:solidFill>
                            <a:srgbClr val="000000"/>
                          </a:solidFill>
                          <a:effectLst/>
                        </a:rPr>
                        <a:t>3SixtyHealth Network</a:t>
                      </a:r>
                      <a:endParaRPr lang="en-ZA" sz="1000" b="0" i="0" u="none" strike="noStrike" dirty="0">
                        <a:solidFill>
                          <a:srgbClr val="000000"/>
                        </a:solidFill>
                        <a:effectLst/>
                        <a:latin typeface="Arial" panose="020B0604020202020204" pitchFamily="34" charset="0"/>
                      </a:endParaRP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ZA"/>
                    </a:p>
                  </a:txBody>
                  <a:tcPr/>
                </a:tc>
                <a:tc vMerge="1">
                  <a:txBody>
                    <a:bodyPr/>
                    <a:lstStyle/>
                    <a:p>
                      <a:endParaRPr lang="en-ZA"/>
                    </a:p>
                  </a:txBody>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fontAlgn="ctr"/>
                      <a:r>
                        <a:rPr lang="en-ZA" sz="1000" b="0" u="none" strike="noStrike" dirty="0">
                          <a:solidFill>
                            <a:srgbClr val="000000"/>
                          </a:solidFill>
                          <a:effectLst/>
                        </a:rPr>
                        <a:t> </a:t>
                      </a:r>
                      <a:endParaRPr lang="en-ZA" sz="1000" b="0" i="0" u="none" strike="noStrike" dirty="0">
                        <a:solidFill>
                          <a:srgbClr val="000000"/>
                        </a:solidFill>
                        <a:effectLst/>
                        <a:latin typeface="Arial" panose="020B0604020202020204" pitchFamily="34" charset="0"/>
                      </a:endParaRP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2910450"/>
                  </a:ext>
                </a:extLst>
              </a:tr>
              <a:tr h="318771">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rtl="0" fontAlgn="ctr"/>
                      <a:r>
                        <a:rPr lang="en-ZA" sz="1000" b="0" u="none" strike="noStrike" dirty="0">
                          <a:solidFill>
                            <a:srgbClr val="000000"/>
                          </a:solidFill>
                          <a:effectLst/>
                        </a:rPr>
                        <a:t>Essential Copper</a:t>
                      </a:r>
                      <a:endParaRPr lang="en-ZA" sz="1000" b="0" i="0" u="none" strike="noStrike" dirty="0">
                        <a:solidFill>
                          <a:srgbClr val="000000"/>
                        </a:solidFill>
                        <a:effectLst/>
                        <a:latin typeface="Arial" panose="020B0604020202020204" pitchFamily="34" charset="0"/>
                      </a:endParaRP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rtl="0" fontAlgn="ctr"/>
                      <a:r>
                        <a:rPr lang="en-ZA" sz="1000" b="0" u="none" strike="noStrike" dirty="0">
                          <a:solidFill>
                            <a:srgbClr val="000000"/>
                          </a:solidFill>
                          <a:effectLst/>
                        </a:rPr>
                        <a:t>3SixtyHealth Network</a:t>
                      </a:r>
                      <a:endParaRPr lang="en-ZA" sz="1000" b="0" i="0" u="none" strike="noStrike" dirty="0">
                        <a:solidFill>
                          <a:srgbClr val="000000"/>
                        </a:solidFill>
                        <a:effectLst/>
                        <a:latin typeface="Arial" panose="020B0604020202020204" pitchFamily="34" charset="0"/>
                      </a:endParaRP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rtl="0" fontAlgn="ctr"/>
                      <a:r>
                        <a:rPr lang="en-ZA" sz="1000" b="0" i="0" u="none" strike="noStrike" dirty="0">
                          <a:solidFill>
                            <a:srgbClr val="000000"/>
                          </a:solidFill>
                          <a:effectLst/>
                          <a:latin typeface="Arial" panose="020B0604020202020204" pitchFamily="34" charset="0"/>
                        </a:rPr>
                        <a:t>3SixtyHealth</a:t>
                      </a: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rtl="0" fontAlgn="ctr"/>
                      <a:r>
                        <a:rPr lang="en-ZA" sz="1000" b="0" i="0" u="none" strike="noStrike" dirty="0">
                          <a:solidFill>
                            <a:srgbClr val="000000"/>
                          </a:solidFill>
                          <a:effectLst/>
                          <a:latin typeface="Arial" panose="020B0604020202020204" pitchFamily="34" charset="0"/>
                        </a:rPr>
                        <a:t>3SixtyHealth</a:t>
                      </a: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l" rtl="0" fontAlgn="ctr"/>
                      <a:r>
                        <a:rPr lang="en-ZA" sz="1000" b="0" u="none" strike="noStrike" dirty="0">
                          <a:solidFill>
                            <a:srgbClr val="000000"/>
                          </a:solidFill>
                          <a:effectLst/>
                        </a:rPr>
                        <a:t>3SixtyHealth Network</a:t>
                      </a:r>
                      <a:endParaRPr lang="en-ZA" sz="1000" b="0" i="0" u="none" strike="noStrike" dirty="0">
                        <a:solidFill>
                          <a:srgbClr val="000000"/>
                        </a:solidFill>
                        <a:effectLst/>
                        <a:latin typeface="Arial" panose="020B0604020202020204" pitchFamily="34" charset="0"/>
                      </a:endParaRPr>
                    </a:p>
                  </a:txBody>
                  <a:tcPr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7715363"/>
                  </a:ext>
                </a:extLst>
              </a:tr>
            </a:tbl>
          </a:graphicData>
        </a:graphic>
      </p:graphicFrame>
      <p:sp>
        <p:nvSpPr>
          <p:cNvPr id="8" name="TextBox 7">
            <a:extLst>
              <a:ext uri="{FF2B5EF4-FFF2-40B4-BE49-F238E27FC236}">
                <a16:creationId xmlns:a16="http://schemas.microsoft.com/office/drawing/2014/main" id="{01E3F989-DB58-F8D7-AA17-DBE21C5BF763}"/>
              </a:ext>
            </a:extLst>
          </p:cNvPr>
          <p:cNvSpPr txBox="1"/>
          <p:nvPr/>
        </p:nvSpPr>
        <p:spPr>
          <a:xfrm>
            <a:off x="642019" y="1070425"/>
            <a:ext cx="5165056" cy="369332"/>
          </a:xfrm>
          <a:prstGeom prst="rect">
            <a:avLst/>
          </a:prstGeom>
          <a:solidFill>
            <a:schemeClr val="bg1">
              <a:alpha val="67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Kalinga" panose="020B0502040204020203" pitchFamily="34" charset="0"/>
                <a:ea typeface="+mn-ea"/>
                <a:cs typeface="Kalinga" panose="020B0502040204020203" pitchFamily="34" charset="0"/>
              </a:rPr>
              <a:t>Structure</a:t>
            </a:r>
            <a:endParaRPr kumimoji="0" lang="en-ZA" sz="1800" b="1" i="0" u="none" strike="noStrike" kern="1200" cap="none" spc="0" normalizeH="0" baseline="0" noProof="0" dirty="0">
              <a:ln>
                <a:noFill/>
              </a:ln>
              <a:effectLst/>
              <a:uLnTx/>
              <a:uFillTx/>
              <a:latin typeface="Kalinga" panose="020B0502040204020203" pitchFamily="34" charset="0"/>
              <a:ea typeface="+mn-ea"/>
              <a:cs typeface="Kalinga" panose="020B0502040204020203" pitchFamily="34" charset="0"/>
            </a:endParaRPr>
          </a:p>
        </p:txBody>
      </p:sp>
      <p:sp>
        <p:nvSpPr>
          <p:cNvPr id="10" name="TextBox 9">
            <a:extLst>
              <a:ext uri="{FF2B5EF4-FFF2-40B4-BE49-F238E27FC236}">
                <a16:creationId xmlns:a16="http://schemas.microsoft.com/office/drawing/2014/main" id="{03D5F5D9-0401-3660-AC3E-9BE843238D06}"/>
              </a:ext>
            </a:extLst>
          </p:cNvPr>
          <p:cNvSpPr txBox="1"/>
          <p:nvPr/>
        </p:nvSpPr>
        <p:spPr>
          <a:xfrm>
            <a:off x="464024" y="5112823"/>
            <a:ext cx="11248263" cy="1054135"/>
          </a:xfrm>
          <a:prstGeom prst="rect">
            <a:avLst/>
          </a:prstGeom>
          <a:solidFill>
            <a:schemeClr val="bg2"/>
          </a:solidFill>
        </p:spPr>
        <p:txBody>
          <a:bodyPr wrap="square">
            <a:spAutoFit/>
          </a:bodyPr>
          <a:lstStyle/>
          <a:p>
            <a:pPr algn="just">
              <a:lnSpc>
                <a:spcPct val="150000"/>
              </a:lnSpc>
            </a:pPr>
            <a:r>
              <a:rPr lang="en-ZA" sz="1000" dirty="0">
                <a:solidFill>
                  <a:schemeClr val="tx1">
                    <a:lumMod val="75000"/>
                  </a:schemeClr>
                </a:solidFill>
                <a:latin typeface="Kalinga" panose="020B0502040204020203" pitchFamily="34" charset="0"/>
                <a:ea typeface="Roboto" pitchFamily="2" charset="0"/>
                <a:cs typeface="Kalinga" panose="020B0502040204020203" pitchFamily="34" charset="0"/>
              </a:rPr>
              <a:t>Hospitalisation </a:t>
            </a:r>
            <a:r>
              <a:rPr lang="en-US" sz="1000" dirty="0">
                <a:latin typeface="Kalinga" panose="020B0502040204020203" pitchFamily="34" charset="0"/>
                <a:cs typeface="Kalinga" panose="020B0502040204020203" pitchFamily="34" charset="0"/>
              </a:rPr>
              <a:t>Admissions for </a:t>
            </a:r>
            <a:r>
              <a:rPr lang="en-US" sz="1000" b="1" dirty="0">
                <a:latin typeface="Kalinga" panose="020B0502040204020203" pitchFamily="34" charset="0"/>
                <a:cs typeface="Kalinga" panose="020B0502040204020203" pitchFamily="34" charset="0"/>
              </a:rPr>
              <a:t>elective procedures </a:t>
            </a:r>
            <a:r>
              <a:rPr lang="en-US" sz="1000" dirty="0">
                <a:latin typeface="Kalinga" panose="020B0502040204020203" pitchFamily="34" charset="0"/>
                <a:cs typeface="Kalinga" panose="020B0502040204020203" pitchFamily="34" charset="0"/>
              </a:rPr>
              <a:t>must be </a:t>
            </a:r>
            <a:r>
              <a:rPr lang="en-US" sz="1000" b="1" dirty="0">
                <a:latin typeface="Kalinga" panose="020B0502040204020203" pitchFamily="34" charset="0"/>
                <a:cs typeface="Kalinga" panose="020B0502040204020203" pitchFamily="34" charset="0"/>
              </a:rPr>
              <a:t>pre-authorised 72 hours before </a:t>
            </a:r>
            <a:r>
              <a:rPr lang="en-US" sz="1000" dirty="0">
                <a:latin typeface="Kalinga" panose="020B0502040204020203" pitchFamily="34" charset="0"/>
                <a:cs typeface="Kalinga" panose="020B0502040204020203" pitchFamily="34" charset="0"/>
              </a:rPr>
              <a:t>the admission date. </a:t>
            </a:r>
          </a:p>
          <a:p>
            <a:pPr algn="just">
              <a:lnSpc>
                <a:spcPct val="150000"/>
              </a:lnSpc>
            </a:pPr>
            <a:r>
              <a:rPr lang="en-US" sz="1000" dirty="0">
                <a:latin typeface="Kalinga" panose="020B0502040204020203" pitchFamily="34" charset="0"/>
                <a:cs typeface="Kalinga" panose="020B0502040204020203" pitchFamily="34" charset="0"/>
              </a:rPr>
              <a:t>A 30% penalty will be imposed for non-emergency late pre-authorisations. </a:t>
            </a:r>
            <a:r>
              <a:rPr lang="en-ZA" sz="1000" dirty="0">
                <a:solidFill>
                  <a:schemeClr val="tx1">
                    <a:lumMod val="75000"/>
                  </a:schemeClr>
                </a:solidFill>
                <a:latin typeface="Kalinga" panose="020B0502040204020203" pitchFamily="34" charset="0"/>
                <a:ea typeface="Roboto" pitchFamily="2" charset="0"/>
                <a:cs typeface="Kalinga" panose="020B0502040204020203" pitchFamily="34" charset="0"/>
              </a:rPr>
              <a:t> </a:t>
            </a:r>
          </a:p>
          <a:p>
            <a:pPr algn="just">
              <a:lnSpc>
                <a:spcPct val="150000"/>
              </a:lnSpc>
            </a:pPr>
            <a:r>
              <a:rPr lang="en-US" sz="1000" dirty="0">
                <a:latin typeface="Kalinga" panose="020B0502040204020203" pitchFamily="34" charset="0"/>
                <a:cs typeface="Kalinga" panose="020B0502040204020203" pitchFamily="34" charset="0"/>
              </a:rPr>
              <a:t>Emergency admissions must be notified to the Scheme within 48 hours of admission to hospital. </a:t>
            </a:r>
            <a:r>
              <a:rPr lang="en-ZA" sz="1000" b="1" dirty="0">
                <a:solidFill>
                  <a:schemeClr val="tx1">
                    <a:lumMod val="75000"/>
                  </a:schemeClr>
                </a:solidFill>
                <a:latin typeface="Kalinga" panose="020B0502040204020203" pitchFamily="34" charset="0"/>
                <a:ea typeface="Roboto" pitchFamily="2" charset="0"/>
                <a:cs typeface="Kalinga" panose="020B0502040204020203" pitchFamily="34" charset="0"/>
              </a:rPr>
              <a:t>Elective use of non-network hospitals </a:t>
            </a:r>
            <a:r>
              <a:rPr lang="en-ZA" sz="1000" dirty="0">
                <a:solidFill>
                  <a:schemeClr val="tx1">
                    <a:lumMod val="75000"/>
                  </a:schemeClr>
                </a:solidFill>
                <a:latin typeface="Kalinga" panose="020B0502040204020203" pitchFamily="34" charset="0"/>
                <a:ea typeface="Roboto" pitchFamily="2" charset="0"/>
                <a:cs typeface="Kalinga" panose="020B0502040204020203" pitchFamily="34" charset="0"/>
              </a:rPr>
              <a:t>will result in a 30% co-payment</a:t>
            </a:r>
          </a:p>
          <a:p>
            <a:pPr algn="just">
              <a:lnSpc>
                <a:spcPct val="200000"/>
              </a:lnSpc>
            </a:pPr>
            <a:r>
              <a:rPr lang="en-US" sz="1000" dirty="0">
                <a:solidFill>
                  <a:schemeClr val="tx1">
                    <a:lumMod val="75000"/>
                  </a:schemeClr>
                </a:solidFill>
                <a:latin typeface="Kalinga" panose="020B0502040204020203" pitchFamily="34" charset="0"/>
                <a:ea typeface="Roboto" pitchFamily="2" charset="0"/>
                <a:cs typeface="Kalinga" panose="020B0502040204020203" pitchFamily="34" charset="0"/>
              </a:rPr>
              <a:t>A </a:t>
            </a:r>
            <a:r>
              <a:rPr lang="en-US" sz="1000" b="1" dirty="0">
                <a:latin typeface="Kalinga" panose="020B0502040204020203" pitchFamily="34" charset="0"/>
                <a:cs typeface="Kalinga" panose="020B0502040204020203" pitchFamily="34" charset="0"/>
              </a:rPr>
              <a:t>20% co-payment </a:t>
            </a:r>
            <a:r>
              <a:rPr lang="en-US" sz="1000" dirty="0">
                <a:latin typeface="Kalinga" panose="020B0502040204020203" pitchFamily="34" charset="0"/>
                <a:cs typeface="Kalinga" panose="020B0502040204020203" pitchFamily="34" charset="0"/>
              </a:rPr>
              <a:t>is applicable if a day procedure is performed at an Acute hospital.  </a:t>
            </a:r>
            <a:r>
              <a:rPr lang="en-US" sz="1000" b="0" i="0" u="none" strike="noStrike" dirty="0">
                <a:solidFill>
                  <a:srgbClr val="000000"/>
                </a:solidFill>
                <a:effectLst/>
                <a:latin typeface="Kalinga" panose="020B0502040204020203" pitchFamily="34" charset="0"/>
                <a:cs typeface="Kalinga" panose="020B0502040204020203" pitchFamily="34" charset="0"/>
              </a:rPr>
              <a:t>30% co-payment will apply for consultations outside the DSP Network</a:t>
            </a:r>
            <a:endParaRPr lang="en-US" sz="1000" dirty="0">
              <a:latin typeface="Kalinga" panose="020B0502040204020203" pitchFamily="34" charset="0"/>
              <a:cs typeface="Kalinga" panose="020B0502040204020203" pitchFamily="34" charset="0"/>
            </a:endParaRPr>
          </a:p>
        </p:txBody>
      </p:sp>
      <p:sp>
        <p:nvSpPr>
          <p:cNvPr id="11" name="TextBox 10">
            <a:extLst>
              <a:ext uri="{FF2B5EF4-FFF2-40B4-BE49-F238E27FC236}">
                <a16:creationId xmlns:a16="http://schemas.microsoft.com/office/drawing/2014/main" id="{D29A88AE-CB6D-085F-58DB-A2BC563EED19}"/>
              </a:ext>
            </a:extLst>
          </p:cNvPr>
          <p:cNvSpPr txBox="1"/>
          <p:nvPr/>
        </p:nvSpPr>
        <p:spPr>
          <a:xfrm>
            <a:off x="325833" y="1745177"/>
            <a:ext cx="369332" cy="1302823"/>
          </a:xfrm>
          <a:prstGeom prst="rect">
            <a:avLst/>
          </a:prstGeom>
          <a:solidFill>
            <a:schemeClr val="bg2">
              <a:lumMod val="90000"/>
            </a:schemeClr>
          </a:solidFill>
        </p:spPr>
        <p:txBody>
          <a:bodyPr vert="vert270" wrap="square" rtlCol="0">
            <a:spAutoFit/>
          </a:bodyPr>
          <a:lstStyle/>
          <a:p>
            <a:r>
              <a:rPr lang="en-US" sz="1200" b="1" dirty="0">
                <a:solidFill>
                  <a:schemeClr val="bg1"/>
                </a:solidFill>
                <a:latin typeface="Kalinga" panose="020B0502040204020203" pitchFamily="34" charset="0"/>
                <a:cs typeface="Kalinga" panose="020B0502040204020203" pitchFamily="34" charset="0"/>
              </a:rPr>
              <a:t>Comprehensive</a:t>
            </a:r>
            <a:endParaRPr lang="en-ZA" sz="1200" b="1" dirty="0">
              <a:solidFill>
                <a:schemeClr val="bg1"/>
              </a:solidFill>
              <a:latin typeface="Kalinga" panose="020B0502040204020203" pitchFamily="34" charset="0"/>
              <a:cs typeface="Kalinga" panose="020B0502040204020203" pitchFamily="34" charset="0"/>
            </a:endParaRPr>
          </a:p>
        </p:txBody>
      </p:sp>
      <p:sp>
        <p:nvSpPr>
          <p:cNvPr id="13" name="TextBox 12">
            <a:extLst>
              <a:ext uri="{FF2B5EF4-FFF2-40B4-BE49-F238E27FC236}">
                <a16:creationId xmlns:a16="http://schemas.microsoft.com/office/drawing/2014/main" id="{76075820-77D5-5440-B56B-B767ED371A47}"/>
              </a:ext>
            </a:extLst>
          </p:cNvPr>
          <p:cNvSpPr txBox="1"/>
          <p:nvPr/>
        </p:nvSpPr>
        <p:spPr>
          <a:xfrm>
            <a:off x="356000" y="3759847"/>
            <a:ext cx="369332" cy="1200721"/>
          </a:xfrm>
          <a:prstGeom prst="rect">
            <a:avLst/>
          </a:prstGeom>
          <a:solidFill>
            <a:schemeClr val="bg2">
              <a:lumMod val="90000"/>
            </a:schemeClr>
          </a:solidFill>
        </p:spPr>
        <p:txBody>
          <a:bodyPr vert="vert270" wrap="square" rtlCol="0">
            <a:spAutoFit/>
          </a:bodyPr>
          <a:lstStyle/>
          <a:p>
            <a:r>
              <a:rPr lang="en-US" sz="1200" b="1" dirty="0">
                <a:solidFill>
                  <a:schemeClr val="bg1"/>
                </a:solidFill>
                <a:latin typeface="Kalinga" panose="020B0502040204020203" pitchFamily="34" charset="0"/>
                <a:cs typeface="Kalinga" panose="020B0502040204020203" pitchFamily="34" charset="0"/>
              </a:rPr>
              <a:t>Cost Effective</a:t>
            </a:r>
            <a:endParaRPr lang="en-ZA" sz="1200" b="1" dirty="0">
              <a:solidFill>
                <a:schemeClr val="bg1"/>
              </a:solidFill>
              <a:latin typeface="Kalinga" panose="020B0502040204020203" pitchFamily="34" charset="0"/>
              <a:cs typeface="Kalinga" panose="020B0502040204020203" pitchFamily="34" charset="0"/>
            </a:endParaRPr>
          </a:p>
        </p:txBody>
      </p:sp>
      <p:sp>
        <p:nvSpPr>
          <p:cNvPr id="12" name="TextBox 11">
            <a:extLst>
              <a:ext uri="{FF2B5EF4-FFF2-40B4-BE49-F238E27FC236}">
                <a16:creationId xmlns:a16="http://schemas.microsoft.com/office/drawing/2014/main" id="{B6147CDB-F955-84D9-A791-EA72837A9101}"/>
              </a:ext>
            </a:extLst>
          </p:cNvPr>
          <p:cNvSpPr txBox="1"/>
          <p:nvPr/>
        </p:nvSpPr>
        <p:spPr>
          <a:xfrm>
            <a:off x="65637" y="2930587"/>
            <a:ext cx="369332" cy="1302823"/>
          </a:xfrm>
          <a:prstGeom prst="rect">
            <a:avLst/>
          </a:prstGeom>
          <a:solidFill>
            <a:schemeClr val="bg2">
              <a:lumMod val="90000"/>
            </a:schemeClr>
          </a:solidFill>
        </p:spPr>
        <p:txBody>
          <a:bodyPr vert="vert270" wrap="square" rtlCol="0">
            <a:spAutoFit/>
          </a:bodyPr>
          <a:lstStyle/>
          <a:p>
            <a:r>
              <a:rPr lang="en-US" sz="1200" b="1" dirty="0">
                <a:solidFill>
                  <a:schemeClr val="bg1"/>
                </a:solidFill>
                <a:latin typeface="Kalinga" panose="020B0502040204020203" pitchFamily="34" charset="0"/>
                <a:cs typeface="Kalinga" panose="020B0502040204020203" pitchFamily="34" charset="0"/>
              </a:rPr>
              <a:t>Medium to Rich</a:t>
            </a:r>
            <a:endParaRPr lang="en-ZA" sz="1200" b="1" dirty="0">
              <a:solidFill>
                <a:schemeClr val="bg1"/>
              </a:solidFill>
              <a:latin typeface="Kalinga" panose="020B0502040204020203" pitchFamily="34" charset="0"/>
              <a:cs typeface="Kalinga" panose="020B0502040204020203" pitchFamily="34" charset="0"/>
            </a:endParaRPr>
          </a:p>
        </p:txBody>
      </p:sp>
      <p:sp>
        <p:nvSpPr>
          <p:cNvPr id="14" name="TextBox 13">
            <a:extLst>
              <a:ext uri="{FF2B5EF4-FFF2-40B4-BE49-F238E27FC236}">
                <a16:creationId xmlns:a16="http://schemas.microsoft.com/office/drawing/2014/main" id="{16ED4F6C-34B4-35F3-0E08-9C26F9B52A67}"/>
              </a:ext>
            </a:extLst>
          </p:cNvPr>
          <p:cNvSpPr txBox="1"/>
          <p:nvPr/>
        </p:nvSpPr>
        <p:spPr>
          <a:xfrm>
            <a:off x="2521528" y="6369745"/>
            <a:ext cx="9042384" cy="461665"/>
          </a:xfrm>
          <a:prstGeom prst="rect">
            <a:avLst/>
          </a:prstGeom>
          <a:noFill/>
        </p:spPr>
        <p:txBody>
          <a:bodyPr wrap="square" rtlCol="0">
            <a:spAutoFit/>
          </a:bodyPr>
          <a:lstStyle/>
          <a:p>
            <a:pPr algn="ctr"/>
            <a:r>
              <a:rPr lang="en-US" sz="1200" dirty="0">
                <a:solidFill>
                  <a:schemeClr val="bg1"/>
                </a:solidFill>
                <a:latin typeface="Kalinga" panose="020B0502040204020203" pitchFamily="34" charset="0"/>
                <a:cs typeface="Kalinga" panose="020B0502040204020203" pitchFamily="34" charset="0"/>
              </a:rPr>
              <a:t>Unused member savings amounts accumulate year to year and are refundable should member resign a savings type plan (A minimum four month claims run-off waiting period is applicable)</a:t>
            </a:r>
            <a:endParaRPr lang="en-ZA" sz="1200" dirty="0">
              <a:solidFill>
                <a:schemeClr val="bg1"/>
              </a:solidFill>
              <a:latin typeface="Kalinga" panose="020B0502040204020203" pitchFamily="34" charset="0"/>
              <a:cs typeface="Kalinga" panose="020B0502040204020203" pitchFamily="34" charset="0"/>
            </a:endParaRPr>
          </a:p>
        </p:txBody>
      </p:sp>
    </p:spTree>
    <p:extLst>
      <p:ext uri="{BB962C8B-B14F-4D97-AF65-F5344CB8AC3E}">
        <p14:creationId xmlns:p14="http://schemas.microsoft.com/office/powerpoint/2010/main" val="76158153"/>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1260B7-CD36-D03C-6F88-5B5D4E1C0531}"/>
              </a:ext>
            </a:extLst>
          </p:cNvPr>
          <p:cNvSpPr/>
          <p:nvPr/>
        </p:nvSpPr>
        <p:spPr>
          <a:xfrm>
            <a:off x="0" y="-9525"/>
            <a:ext cx="6495418" cy="914400"/>
          </a:xfrm>
          <a:prstGeom prst="rect">
            <a:avLst/>
          </a:prstGeom>
          <a:solidFill>
            <a:srgbClr val="E76618"/>
          </a:solidFill>
          <a:ln w="19050"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dirty="0">
                <a:solidFill>
                  <a:prstClr val="white"/>
                </a:solidFill>
                <a:latin typeface="Kalinga" panose="020B0502040204020203" pitchFamily="34" charset="0"/>
                <a:cs typeface="Kalinga" panose="020B0502040204020203" pitchFamily="34" charset="0"/>
              </a:rPr>
              <a:t>CARE CO-ORDINATION</a:t>
            </a:r>
            <a:endParaRPr kumimoji="0" lang="en-US" sz="3600" b="0" i="0" u="none" strike="noStrike" kern="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endParaRPr>
          </a:p>
        </p:txBody>
      </p:sp>
      <p:sp>
        <p:nvSpPr>
          <p:cNvPr id="5" name="TextBox 4">
            <a:extLst>
              <a:ext uri="{FF2B5EF4-FFF2-40B4-BE49-F238E27FC236}">
                <a16:creationId xmlns:a16="http://schemas.microsoft.com/office/drawing/2014/main" id="{032C3884-5B36-4F82-3878-91C0ED5E77B8}"/>
              </a:ext>
            </a:extLst>
          </p:cNvPr>
          <p:cNvSpPr txBox="1"/>
          <p:nvPr/>
        </p:nvSpPr>
        <p:spPr>
          <a:xfrm>
            <a:off x="10458450" y="1067452"/>
            <a:ext cx="169919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ED7D31"/>
                </a:solidFill>
                <a:effectLst/>
                <a:uLnTx/>
                <a:uFillTx/>
                <a:latin typeface="Calibri" panose="020F0502020204030204"/>
                <a:ea typeface="+mn-ea"/>
                <a:cs typeface="+mn-cs"/>
              </a:rPr>
              <a:t>Your Choice for Quality Care </a:t>
            </a:r>
            <a:endParaRPr kumimoji="0" lang="en-ZA" sz="1000" b="0" i="1"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182FFD7-F99A-C285-8CB4-9A772CA1BB7F}"/>
              </a:ext>
            </a:extLst>
          </p:cNvPr>
          <p:cNvSpPr txBox="1"/>
          <p:nvPr/>
        </p:nvSpPr>
        <p:spPr>
          <a:xfrm>
            <a:off x="1733550" y="1472279"/>
            <a:ext cx="3606117" cy="2966197"/>
          </a:xfrm>
          <a:prstGeom prst="rect">
            <a:avLst/>
          </a:prstGeom>
          <a:noFill/>
        </p:spPr>
        <p:txBody>
          <a:bodyPr wrap="square">
            <a:spAutoFit/>
          </a:bodyPr>
          <a:lstStyle/>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Kalinga" panose="020B0502040204020203" pitchFamily="34" charset="0"/>
                <a:ea typeface="+mn-ea"/>
                <a:cs typeface="Kalinga" panose="020B0502040204020203" pitchFamily="34" charset="0"/>
              </a:rPr>
              <a:t>Quro Med</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dirty="0">
                <a:latin typeface="Kalinga" panose="020B0502040204020203" pitchFamily="34" charset="0"/>
                <a:cs typeface="Kalinga" panose="020B0502040204020203" pitchFamily="34" charset="0"/>
              </a:rPr>
              <a:t>CureVida</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dirty="0">
                <a:latin typeface="Kalinga" panose="020B0502040204020203" pitchFamily="34" charset="0"/>
                <a:cs typeface="Kalinga" panose="020B0502040204020203" pitchFamily="34" charset="0"/>
              </a:rPr>
              <a:t>Global Case Management</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Kalinga" panose="020B0502040204020203" pitchFamily="34" charset="0"/>
                <a:ea typeface="+mn-ea"/>
                <a:cs typeface="Kalinga" panose="020B0502040204020203" pitchFamily="34" charset="0"/>
              </a:rPr>
              <a:t>Voice of the Patient</a:t>
            </a:r>
            <a:endParaRPr kumimoji="0" lang="en-US" sz="1800" b="0" i="0" u="none" strike="noStrike" kern="1200" cap="none" spc="0" normalizeH="0" baseline="0" noProof="0" dirty="0">
              <a:ln>
                <a:noFill/>
              </a:ln>
              <a:effectLst/>
              <a:uLnTx/>
              <a:uFillTx/>
              <a:latin typeface="Kalinga" panose="020B0502040204020203" pitchFamily="34" charset="0"/>
              <a:ea typeface="+mn-ea"/>
              <a:cs typeface="Kalinga" panose="020B0502040204020203" pitchFamily="34" charset="0"/>
            </a:endParaRP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dirty="0">
                <a:latin typeface="Kalinga" panose="020B0502040204020203" pitchFamily="34" charset="0"/>
                <a:cs typeface="Kalinga" panose="020B0502040204020203" pitchFamily="34" charset="0"/>
              </a:rPr>
              <a:t>Europ assist</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dirty="0">
                <a:latin typeface="Kalinga" panose="020B0502040204020203" pitchFamily="34" charset="0"/>
                <a:cs typeface="Kalinga" panose="020B0502040204020203" pitchFamily="34" charset="0"/>
              </a:rPr>
              <a:t>Neck &amp; Back</a:t>
            </a:r>
            <a:endParaRPr lang="en-US" dirty="0">
              <a:latin typeface="Kalinga" panose="020B0502040204020203" pitchFamily="34" charset="0"/>
              <a:cs typeface="Kalinga" panose="020B0502040204020203" pitchFamily="34" charset="0"/>
            </a:endParaRP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dirty="0">
                <a:latin typeface="Kalinga" panose="020B0502040204020203" pitchFamily="34" charset="0"/>
                <a:cs typeface="Kalinga" panose="020B0502040204020203" pitchFamily="34" charset="0"/>
              </a:rPr>
              <a:t>Fraud &amp; </a:t>
            </a:r>
            <a:r>
              <a:rPr lang="en-US" dirty="0">
                <a:latin typeface="Kalinga" panose="020B0502040204020203" pitchFamily="34" charset="0"/>
                <a:cs typeface="Kalinga" panose="020B0502040204020203" pitchFamily="34" charset="0"/>
              </a:rPr>
              <a:t>Risk</a:t>
            </a:r>
            <a:endParaRPr lang="en-US" sz="1800" dirty="0">
              <a:latin typeface="Kalinga" panose="020B0502040204020203" pitchFamily="34" charset="0"/>
              <a:cs typeface="Kalinga" panose="020B0502040204020203" pitchFamily="34" charset="0"/>
            </a:endParaRPr>
          </a:p>
        </p:txBody>
      </p:sp>
      <p:grpSp>
        <p:nvGrpSpPr>
          <p:cNvPr id="9" name="Group 8">
            <a:extLst>
              <a:ext uri="{FF2B5EF4-FFF2-40B4-BE49-F238E27FC236}">
                <a16:creationId xmlns:a16="http://schemas.microsoft.com/office/drawing/2014/main" id="{0A5F82AE-87B7-6A2F-C990-6CFC4A16B848}"/>
              </a:ext>
            </a:extLst>
          </p:cNvPr>
          <p:cNvGrpSpPr/>
          <p:nvPr/>
        </p:nvGrpSpPr>
        <p:grpSpPr>
          <a:xfrm>
            <a:off x="5611263" y="635289"/>
            <a:ext cx="5210175" cy="5410199"/>
            <a:chOff x="9159846" y="3381978"/>
            <a:chExt cx="2693440" cy="3257528"/>
          </a:xfrm>
        </p:grpSpPr>
        <p:pic>
          <p:nvPicPr>
            <p:cNvPr id="10" name="Picture 9">
              <a:extLst>
                <a:ext uri="{FF2B5EF4-FFF2-40B4-BE49-F238E27FC236}">
                  <a16:creationId xmlns:a16="http://schemas.microsoft.com/office/drawing/2014/main" id="{53EAD6CD-3488-1AE5-F893-C3235690DACE}"/>
                </a:ext>
              </a:extLst>
            </p:cNvPr>
            <p:cNvPicPr>
              <a:picLocks noChangeAspect="1"/>
            </p:cNvPicPr>
            <p:nvPr/>
          </p:nvPicPr>
          <p:blipFill>
            <a:blip r:embed="rId3"/>
            <a:stretch>
              <a:fillRect/>
            </a:stretch>
          </p:blipFill>
          <p:spPr>
            <a:xfrm>
              <a:off x="9430235" y="3595418"/>
              <a:ext cx="2199800" cy="3044088"/>
            </a:xfrm>
            <a:prstGeom prst="rect">
              <a:avLst/>
            </a:prstGeom>
          </p:spPr>
        </p:pic>
        <p:sp>
          <p:nvSpPr>
            <p:cNvPr id="11" name="Oval 10">
              <a:extLst>
                <a:ext uri="{FF2B5EF4-FFF2-40B4-BE49-F238E27FC236}">
                  <a16:creationId xmlns:a16="http://schemas.microsoft.com/office/drawing/2014/main" id="{DE84267E-2E71-67BF-0064-104CA01CD56A}"/>
                </a:ext>
              </a:extLst>
            </p:cNvPr>
            <p:cNvSpPr/>
            <p:nvPr/>
          </p:nvSpPr>
          <p:spPr>
            <a:xfrm>
              <a:off x="9159846" y="3381978"/>
              <a:ext cx="2693440" cy="3257528"/>
            </a:xfrm>
            <a:prstGeom prst="ellipse">
              <a:avLst/>
            </a:prstGeom>
            <a:noFill/>
            <a:ln w="184150">
              <a:solidFill>
                <a:srgbClr val="D760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1069268353"/>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1260B7-CD36-D03C-6F88-5B5D4E1C0531}"/>
              </a:ext>
            </a:extLst>
          </p:cNvPr>
          <p:cNvSpPr/>
          <p:nvPr/>
        </p:nvSpPr>
        <p:spPr>
          <a:xfrm>
            <a:off x="-28575" y="0"/>
            <a:ext cx="6495418" cy="1078490"/>
          </a:xfrm>
          <a:prstGeom prst="rect">
            <a:avLst/>
          </a:prstGeom>
          <a:solidFill>
            <a:srgbClr val="E76618"/>
          </a:solidFill>
          <a:ln w="19050"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INTRODUCING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Kalinga" panose="020B0502040204020203" pitchFamily="34" charset="0"/>
                <a:ea typeface="+mn-ea"/>
                <a:cs typeface="Kalinga" panose="020B0502040204020203" pitchFamily="34" charset="0"/>
              </a:rPr>
              <a:t>CARE CO-ORDINATION</a:t>
            </a:r>
          </a:p>
        </p:txBody>
      </p:sp>
      <p:pic>
        <p:nvPicPr>
          <p:cNvPr id="2" name="Picture 1">
            <a:extLst>
              <a:ext uri="{FF2B5EF4-FFF2-40B4-BE49-F238E27FC236}">
                <a16:creationId xmlns:a16="http://schemas.microsoft.com/office/drawing/2014/main" id="{FB96978F-30A7-B9BF-BFFA-01886281F7B8}"/>
              </a:ext>
            </a:extLst>
          </p:cNvPr>
          <p:cNvPicPr>
            <a:picLocks noChangeAspect="1"/>
          </p:cNvPicPr>
          <p:nvPr/>
        </p:nvPicPr>
        <p:blipFill>
          <a:blip r:embed="rId3"/>
          <a:stretch>
            <a:fillRect/>
          </a:stretch>
        </p:blipFill>
        <p:spPr>
          <a:xfrm>
            <a:off x="463530" y="1445635"/>
            <a:ext cx="4381500" cy="4333875"/>
          </a:xfrm>
          <a:prstGeom prst="rect">
            <a:avLst/>
          </a:prstGeom>
        </p:spPr>
      </p:pic>
      <p:sp>
        <p:nvSpPr>
          <p:cNvPr id="3" name="TextBox 2">
            <a:extLst>
              <a:ext uri="{FF2B5EF4-FFF2-40B4-BE49-F238E27FC236}">
                <a16:creationId xmlns:a16="http://schemas.microsoft.com/office/drawing/2014/main" id="{88FAEC18-4D12-CFDA-8931-605422369638}"/>
              </a:ext>
            </a:extLst>
          </p:cNvPr>
          <p:cNvSpPr txBox="1"/>
          <p:nvPr/>
        </p:nvSpPr>
        <p:spPr>
          <a:xfrm>
            <a:off x="5159104" y="1649940"/>
            <a:ext cx="7037188" cy="1538883"/>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Care co-ordination is a crucial element that unites specialists, primary care physicians and other healthcare professionals ensuring every facet of a patients care is harmoniously interconnected and communicated amongst the healthcare team.</a:t>
            </a:r>
            <a:endParaRPr kumimoji="0" lang="en-ZA" sz="16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endParaRPr>
          </a:p>
        </p:txBody>
      </p:sp>
      <p:sp>
        <p:nvSpPr>
          <p:cNvPr id="9" name="TextBox 8">
            <a:extLst>
              <a:ext uri="{FF2B5EF4-FFF2-40B4-BE49-F238E27FC236}">
                <a16:creationId xmlns:a16="http://schemas.microsoft.com/office/drawing/2014/main" id="{D828ED23-423D-955C-33E9-7A3405056A71}"/>
              </a:ext>
            </a:extLst>
          </p:cNvPr>
          <p:cNvSpPr txBox="1"/>
          <p:nvPr/>
        </p:nvSpPr>
        <p:spPr>
          <a:xfrm>
            <a:off x="5159104" y="3188823"/>
            <a:ext cx="7032896" cy="2646878"/>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Care coordination extends to encompass additional services such as home healthcare through trusted partners, Cure Vida and Quro Medical. </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This paves the way to improved outcomes and patient experience.</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Kalinga" panose="020B0502040204020203" pitchFamily="34" charset="0"/>
                <a:ea typeface="+mn-ea"/>
                <a:cs typeface="Kalinga" panose="020B0502040204020203" pitchFamily="34" charset="0"/>
              </a:rPr>
              <a:t>Delivering comprehensive, accessible, patient-centered, quality healthcare, at negotiated cost-effective rates</a:t>
            </a:r>
          </a:p>
        </p:txBody>
      </p:sp>
      <p:sp>
        <p:nvSpPr>
          <p:cNvPr id="11" name="TextBox 10">
            <a:extLst>
              <a:ext uri="{FF2B5EF4-FFF2-40B4-BE49-F238E27FC236}">
                <a16:creationId xmlns:a16="http://schemas.microsoft.com/office/drawing/2014/main" id="{A600E723-23E7-5D68-A102-D00D714FF289}"/>
              </a:ext>
            </a:extLst>
          </p:cNvPr>
          <p:cNvSpPr txBox="1"/>
          <p:nvPr/>
        </p:nvSpPr>
        <p:spPr>
          <a:xfrm>
            <a:off x="6114932" y="1249830"/>
            <a:ext cx="480291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AD47"/>
                </a:solidFill>
                <a:effectLst/>
                <a:uLnTx/>
                <a:uFillTx/>
                <a:latin typeface="Kalinga" panose="020B0502040204020203" pitchFamily="34" charset="0"/>
                <a:ea typeface="+mn-ea"/>
                <a:cs typeface="Kalinga" panose="020B0502040204020203" pitchFamily="34" charset="0"/>
              </a:rPr>
              <a:t>Extending Managed Care Initiatives</a:t>
            </a:r>
            <a:endParaRPr kumimoji="0" lang="en-ZA" sz="2000" b="1"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132841"/>
      </p:ext>
    </p:extLst>
  </p:cSld>
  <p:clrMapOvr>
    <a:masterClrMapping/>
  </p:clrMapOvr>
  <p:transition spd="slow">
    <p:cut/>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standard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2C9E4F6-F1E7-45A8-BEFF-CBF7AEFC3DF0}" vid="{897227EE-5386-4547-A2F6-323FD0DAAD06}"/>
    </a:ext>
  </a:extLst>
</a:theme>
</file>

<file path=docProps/app.xml><?xml version="1.0" encoding="utf-8"?>
<Properties xmlns="http://schemas.openxmlformats.org/officeDocument/2006/extended-properties" xmlns:vt="http://schemas.openxmlformats.org/officeDocument/2006/docPropsVTypes">
  <Template>Facet</Template>
  <TotalTime>0</TotalTime>
  <Words>2423</Words>
  <Application>Microsoft Office PowerPoint</Application>
  <PresentationFormat>Widescreen</PresentationFormat>
  <Paragraphs>449</Paragraphs>
  <Slides>21</Slides>
  <Notes>0</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21</vt:i4>
      </vt:variant>
    </vt:vector>
  </HeadingPairs>
  <TitlesOfParts>
    <vt:vector size="34" baseType="lpstr">
      <vt:lpstr>Aptos Narrow</vt:lpstr>
      <vt:lpstr>Arial</vt:lpstr>
      <vt:lpstr>Calibri</vt:lpstr>
      <vt:lpstr>Calibri Light</vt:lpstr>
      <vt:lpstr>Kalinga</vt:lpstr>
      <vt:lpstr>Lato</vt:lpstr>
      <vt:lpstr>Lato Light</vt:lpstr>
      <vt:lpstr>Open Sans Semibold</vt:lpstr>
      <vt:lpstr>Times New Roman</vt:lpstr>
      <vt:lpstr>Trebuchet MS</vt:lpstr>
      <vt:lpstr>Wingdings 3</vt:lpstr>
      <vt:lpstr>Facet</vt:lpstr>
      <vt:lpstr>standard background</vt:lpstr>
      <vt:lpstr>Broker Training 2024 Quarter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Lorraine Vermaak</dc:creator>
  <cp:lastModifiedBy>Sicelo Mbambo</cp:lastModifiedBy>
  <cp:revision>297</cp:revision>
  <cp:lastPrinted>2024-07-31T06:13:51Z</cp:lastPrinted>
  <dcterms:created xsi:type="dcterms:W3CDTF">2024-02-19T11:23:23Z</dcterms:created>
  <dcterms:modified xsi:type="dcterms:W3CDTF">2025-02-21T04:14:54Z</dcterms:modified>
</cp:coreProperties>
</file>